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60" r:id="rId3"/>
    <p:sldId id="291" r:id="rId4"/>
    <p:sldId id="266" r:id="rId5"/>
    <p:sldId id="267" r:id="rId6"/>
    <p:sldId id="271" r:id="rId7"/>
    <p:sldId id="276" r:id="rId8"/>
    <p:sldId id="277" r:id="rId9"/>
    <p:sldId id="268" r:id="rId10"/>
    <p:sldId id="273" r:id="rId11"/>
    <p:sldId id="293" r:id="rId12"/>
    <p:sldId id="288" r:id="rId13"/>
    <p:sldId id="286" r:id="rId14"/>
    <p:sldId id="290" r:id="rId15"/>
    <p:sldId id="285" r:id="rId16"/>
    <p:sldId id="262" r:id="rId17"/>
    <p:sldId id="274" r:id="rId18"/>
    <p:sldId id="283" r:id="rId19"/>
    <p:sldId id="284" r:id="rId20"/>
    <p:sldId id="264" r:id="rId21"/>
    <p:sldId id="265" r:id="rId22"/>
    <p:sldId id="292"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07AD"/>
    <a:srgbClr val="1997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0438" autoAdjust="0"/>
  </p:normalViewPr>
  <p:slideViewPr>
    <p:cSldViewPr snapToGrid="0" snapToObjects="1" showGuides="1">
      <p:cViewPr>
        <p:scale>
          <a:sx n="70" d="100"/>
          <a:sy n="70" d="100"/>
        </p:scale>
        <p:origin x="-1800" y="-1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070220-BD0F-4A9A-8080-0A4F0BA1C3EF}" type="datetimeFigureOut">
              <a:rPr lang="en-US" smtClean="0"/>
              <a:t>11/7/2016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7889E-B386-4B8E-AE8D-55176A968808}" type="slidenum">
              <a:rPr lang="en-US" smtClean="0"/>
              <a:t>‹#›</a:t>
            </a:fld>
            <a:endParaRPr lang="en-US"/>
          </a:p>
        </p:txBody>
      </p:sp>
    </p:spTree>
    <p:extLst>
      <p:ext uri="{BB962C8B-B14F-4D97-AF65-F5344CB8AC3E}">
        <p14:creationId xmlns:p14="http://schemas.microsoft.com/office/powerpoint/2010/main" val="1760476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2D97889E-B386-4B8E-AE8D-55176A968808}" type="slidenum">
              <a:rPr lang="en-US" smtClean="0"/>
              <a:t>1</a:t>
            </a:fld>
            <a:endParaRPr lang="en-US"/>
          </a:p>
        </p:txBody>
      </p:sp>
    </p:spTree>
    <p:extLst>
      <p:ext uri="{BB962C8B-B14F-4D97-AF65-F5344CB8AC3E}">
        <p14:creationId xmlns:p14="http://schemas.microsoft.com/office/powerpoint/2010/main" val="2859738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Στο σημείο</a:t>
            </a:r>
            <a:r>
              <a:rPr lang="el-GR" baseline="0" dirty="0" smtClean="0"/>
              <a:t> αυτό δίνουμε την ερμηνεία των προτεινόμενων </a:t>
            </a:r>
            <a:r>
              <a:rPr lang="en-US" baseline="0" dirty="0" smtClean="0"/>
              <a:t>metrics</a:t>
            </a:r>
            <a:r>
              <a:rPr lang="el-GR" baseline="0" dirty="0" smtClean="0"/>
              <a:t> και χρησιμοποιούμε και μία σχηματική αναπαράσταση αυτών. Συγκεκριμένα εδώ αναφερόμαστε στο </a:t>
            </a:r>
            <a:r>
              <a:rPr lang="en-US" baseline="0" dirty="0" smtClean="0"/>
              <a:t>PCI </a:t>
            </a:r>
            <a:r>
              <a:rPr lang="el-GR" baseline="0" dirty="0" smtClean="0"/>
              <a:t>και θα δώσουμε την τιμή του </a:t>
            </a:r>
            <a:r>
              <a:rPr lang="en-US" baseline="0" dirty="0" smtClean="0"/>
              <a:t>PCI </a:t>
            </a:r>
            <a:r>
              <a:rPr lang="el-GR" baseline="0" dirty="0" smtClean="0"/>
              <a:t>για κάποιο κόμβο του δικτύου.</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D97889E-B386-4B8E-AE8D-55176A968808}" type="slidenum">
              <a:rPr lang="en-US" smtClean="0"/>
              <a:t>11</a:t>
            </a:fld>
            <a:endParaRPr lang="en-US"/>
          </a:p>
        </p:txBody>
      </p:sp>
    </p:spTree>
    <p:extLst>
      <p:ext uri="{BB962C8B-B14F-4D97-AF65-F5344CB8AC3E}">
        <p14:creationId xmlns:p14="http://schemas.microsoft.com/office/powerpoint/2010/main" val="648432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smtClean="0"/>
              <a:t>Αντίστοιχα εδώ θα δώσουμε</a:t>
            </a:r>
            <a:r>
              <a:rPr lang="el-GR" baseline="0" dirty="0" smtClean="0"/>
              <a:t> την ερμηνεία του </a:t>
            </a:r>
            <a:r>
              <a:rPr lang="en-US" baseline="0" dirty="0" err="1" smtClean="0"/>
              <a:t>laPCI</a:t>
            </a:r>
            <a:r>
              <a:rPr lang="en-US" baseline="0" dirty="0" smtClean="0"/>
              <a:t> </a:t>
            </a:r>
            <a:r>
              <a:rPr lang="el-GR" baseline="0" dirty="0" smtClean="0"/>
              <a:t>που αντιπροσωπεύει ότι και ο </a:t>
            </a:r>
            <a:r>
              <a:rPr lang="en-US" baseline="0" dirty="0" smtClean="0"/>
              <a:t>PCI</a:t>
            </a:r>
            <a:r>
              <a:rPr lang="el-GR" baseline="0" dirty="0" smtClean="0"/>
              <a:t> αλλά σε ένα </a:t>
            </a:r>
            <a:r>
              <a:rPr lang="en-US" baseline="0" dirty="0" err="1" smtClean="0"/>
              <a:t>mlNetwork</a:t>
            </a:r>
            <a:r>
              <a:rPr lang="en-US" baseline="0" dirty="0" smtClean="0"/>
              <a:t> (</a:t>
            </a:r>
            <a:r>
              <a:rPr lang="el-GR" baseline="0" dirty="0" smtClean="0"/>
              <a:t>εδώ έχουμε δύο </a:t>
            </a:r>
            <a:r>
              <a:rPr lang="en-US" baseline="0" dirty="0" smtClean="0"/>
              <a:t>layers).</a:t>
            </a:r>
            <a:r>
              <a:rPr lang="el-GR" baseline="0" dirty="0" smtClean="0"/>
              <a:t> </a:t>
            </a:r>
            <a:endParaRPr lang="en-US" dirty="0" smtClean="0"/>
          </a:p>
        </p:txBody>
      </p:sp>
      <p:sp>
        <p:nvSpPr>
          <p:cNvPr id="4" name="Slide Number Placeholder 3"/>
          <p:cNvSpPr>
            <a:spLocks noGrp="1"/>
          </p:cNvSpPr>
          <p:nvPr>
            <p:ph type="sldNum" sz="quarter" idx="10"/>
          </p:nvPr>
        </p:nvSpPr>
        <p:spPr/>
        <p:txBody>
          <a:bodyPr/>
          <a:lstStyle/>
          <a:p>
            <a:fld id="{2D97889E-B386-4B8E-AE8D-55176A968808}" type="slidenum">
              <a:rPr lang="en-US" smtClean="0"/>
              <a:t>12</a:t>
            </a:fld>
            <a:endParaRPr lang="en-US"/>
          </a:p>
        </p:txBody>
      </p:sp>
    </p:spTree>
    <p:extLst>
      <p:ext uri="{BB962C8B-B14F-4D97-AF65-F5344CB8AC3E}">
        <p14:creationId xmlns:p14="http://schemas.microsoft.com/office/powerpoint/2010/main" val="2389046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smtClean="0"/>
              <a:t>Για</a:t>
            </a:r>
            <a:r>
              <a:rPr lang="el-GR" baseline="0" dirty="0" smtClean="0"/>
              <a:t> τον </a:t>
            </a:r>
            <a:r>
              <a:rPr lang="en-US" baseline="0" dirty="0" err="1" smtClean="0"/>
              <a:t>mlPCI</a:t>
            </a:r>
            <a:r>
              <a:rPr lang="en-US" baseline="0" dirty="0" smtClean="0"/>
              <a:t> </a:t>
            </a:r>
            <a:r>
              <a:rPr lang="el-GR" baseline="0" dirty="0" smtClean="0"/>
              <a:t>θα πρέπει να γίνει πιο προσεκτική επιλογή των δικτύων ώστε ξεκάθαρα να παρουσιάζεται ο τρόπος που υπολογίζεται.</a:t>
            </a:r>
            <a:endParaRPr lang="en-US" dirty="0" smtClean="0"/>
          </a:p>
          <a:p>
            <a:endParaRPr lang="en-US" dirty="0"/>
          </a:p>
        </p:txBody>
      </p:sp>
      <p:sp>
        <p:nvSpPr>
          <p:cNvPr id="4" name="Slide Number Placeholder 3"/>
          <p:cNvSpPr>
            <a:spLocks noGrp="1"/>
          </p:cNvSpPr>
          <p:nvPr>
            <p:ph type="sldNum" sz="quarter" idx="10"/>
          </p:nvPr>
        </p:nvSpPr>
        <p:spPr/>
        <p:txBody>
          <a:bodyPr/>
          <a:lstStyle/>
          <a:p>
            <a:fld id="{2D97889E-B386-4B8E-AE8D-55176A968808}" type="slidenum">
              <a:rPr lang="en-US" smtClean="0"/>
              <a:t>13</a:t>
            </a:fld>
            <a:endParaRPr lang="en-US"/>
          </a:p>
        </p:txBody>
      </p:sp>
    </p:spTree>
    <p:extLst>
      <p:ext uri="{BB962C8B-B14F-4D97-AF65-F5344CB8AC3E}">
        <p14:creationId xmlns:p14="http://schemas.microsoft.com/office/powerpoint/2010/main" val="3818131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smtClean="0"/>
              <a:t>Αντίστοιχα εδώ θα δώσουμε</a:t>
            </a:r>
            <a:r>
              <a:rPr lang="el-GR" baseline="0" dirty="0" smtClean="0"/>
              <a:t> την ερμηνεία του </a:t>
            </a:r>
            <a:r>
              <a:rPr lang="en-US" baseline="0" dirty="0" err="1" smtClean="0"/>
              <a:t>laPCI</a:t>
            </a:r>
            <a:r>
              <a:rPr lang="en-US" baseline="0" dirty="0" smtClean="0"/>
              <a:t> </a:t>
            </a:r>
            <a:r>
              <a:rPr lang="el-GR" baseline="0" dirty="0" smtClean="0"/>
              <a:t>που αντιπροσωπεύει ότι και ο </a:t>
            </a:r>
            <a:r>
              <a:rPr lang="en-US" baseline="0" dirty="0" smtClean="0"/>
              <a:t>PCI</a:t>
            </a:r>
            <a:r>
              <a:rPr lang="el-GR" baseline="0" dirty="0" smtClean="0"/>
              <a:t> αλλά σε ένα </a:t>
            </a:r>
            <a:r>
              <a:rPr lang="en-US" baseline="0" dirty="0" err="1" smtClean="0"/>
              <a:t>mlNetwork</a:t>
            </a:r>
            <a:r>
              <a:rPr lang="en-US" baseline="0" dirty="0" smtClean="0"/>
              <a:t> (</a:t>
            </a:r>
            <a:r>
              <a:rPr lang="el-GR" baseline="0" dirty="0" smtClean="0"/>
              <a:t>εδώ έχουμε δύο </a:t>
            </a:r>
            <a:r>
              <a:rPr lang="en-US" baseline="0" dirty="0" smtClean="0"/>
              <a:t>layers).</a:t>
            </a:r>
            <a:r>
              <a:rPr lang="el-GR" baseline="0" dirty="0" smtClean="0"/>
              <a:t> </a:t>
            </a:r>
            <a:endParaRPr lang="en-US" dirty="0" smtClean="0"/>
          </a:p>
        </p:txBody>
      </p:sp>
      <p:sp>
        <p:nvSpPr>
          <p:cNvPr id="4" name="Slide Number Placeholder 3"/>
          <p:cNvSpPr>
            <a:spLocks noGrp="1"/>
          </p:cNvSpPr>
          <p:nvPr>
            <p:ph type="sldNum" sz="quarter" idx="10"/>
          </p:nvPr>
        </p:nvSpPr>
        <p:spPr/>
        <p:txBody>
          <a:bodyPr/>
          <a:lstStyle/>
          <a:p>
            <a:fld id="{2D97889E-B386-4B8E-AE8D-55176A968808}" type="slidenum">
              <a:rPr lang="en-US" smtClean="0"/>
              <a:t>14</a:t>
            </a:fld>
            <a:endParaRPr lang="en-US"/>
          </a:p>
        </p:txBody>
      </p:sp>
    </p:spTree>
    <p:extLst>
      <p:ext uri="{BB962C8B-B14F-4D97-AF65-F5344CB8AC3E}">
        <p14:creationId xmlns:p14="http://schemas.microsoft.com/office/powerpoint/2010/main" val="708829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Στο</a:t>
            </a:r>
            <a:r>
              <a:rPr lang="el-GR" baseline="0" dirty="0" smtClean="0"/>
              <a:t> σημείο αυτό θα παρουσιάσουμε τον </a:t>
            </a:r>
            <a:r>
              <a:rPr lang="el-GR" baseline="0" dirty="0" err="1" smtClean="0"/>
              <a:t>ψευδοκώδικα</a:t>
            </a:r>
            <a:r>
              <a:rPr lang="el-GR" baseline="0" dirty="0" smtClean="0"/>
              <a:t> του αλγορίθμου υπολογισμού του </a:t>
            </a:r>
            <a:r>
              <a:rPr lang="en-US" baseline="0" dirty="0" smtClean="0"/>
              <a:t>CDS</a:t>
            </a:r>
            <a:r>
              <a:rPr lang="el-GR" baseline="0" dirty="0" smtClean="0"/>
              <a:t>. Θα αναφερθούμε επίσης ότι χρησιμοποιήσαμε τις </a:t>
            </a:r>
            <a:r>
              <a:rPr lang="en-US" baseline="0" dirty="0" smtClean="0"/>
              <a:t>source initiated  </a:t>
            </a:r>
            <a:r>
              <a:rPr lang="el-GR" baseline="0" dirty="0" smtClean="0"/>
              <a:t>εκδόσεις των αλγορίθμων μας. </a:t>
            </a:r>
            <a:endParaRPr lang="en-US" dirty="0"/>
          </a:p>
        </p:txBody>
      </p:sp>
      <p:sp>
        <p:nvSpPr>
          <p:cNvPr id="4" name="Slide Number Placeholder 3"/>
          <p:cNvSpPr>
            <a:spLocks noGrp="1"/>
          </p:cNvSpPr>
          <p:nvPr>
            <p:ph type="sldNum" sz="quarter" idx="10"/>
          </p:nvPr>
        </p:nvSpPr>
        <p:spPr/>
        <p:txBody>
          <a:bodyPr/>
          <a:lstStyle/>
          <a:p>
            <a:fld id="{2D97889E-B386-4B8E-AE8D-55176A968808}" type="slidenum">
              <a:rPr lang="en-US" smtClean="0"/>
              <a:t>15</a:t>
            </a:fld>
            <a:endParaRPr lang="en-US"/>
          </a:p>
        </p:txBody>
      </p:sp>
    </p:spTree>
    <p:extLst>
      <p:ext uri="{BB962C8B-B14F-4D97-AF65-F5344CB8AC3E}">
        <p14:creationId xmlns:p14="http://schemas.microsoft.com/office/powerpoint/2010/main" val="56214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Εδώ θα αναφέρουμε τους </a:t>
            </a:r>
            <a:r>
              <a:rPr lang="en-US" dirty="0" smtClean="0"/>
              <a:t>competitors</a:t>
            </a:r>
            <a:r>
              <a:rPr lang="en-US" baseline="0" dirty="0" smtClean="0"/>
              <a:t> </a:t>
            </a:r>
            <a:r>
              <a:rPr lang="el-GR" baseline="0" dirty="0" smtClean="0"/>
              <a:t>και γιατί τους επιλέξαμε.</a:t>
            </a:r>
            <a:endParaRPr lang="en-US" dirty="0"/>
          </a:p>
        </p:txBody>
      </p:sp>
      <p:sp>
        <p:nvSpPr>
          <p:cNvPr id="4" name="Slide Number Placeholder 3"/>
          <p:cNvSpPr>
            <a:spLocks noGrp="1"/>
          </p:cNvSpPr>
          <p:nvPr>
            <p:ph type="sldNum" sz="quarter" idx="10"/>
          </p:nvPr>
        </p:nvSpPr>
        <p:spPr/>
        <p:txBody>
          <a:bodyPr/>
          <a:lstStyle/>
          <a:p>
            <a:fld id="{2D97889E-B386-4B8E-AE8D-55176A968808}" type="slidenum">
              <a:rPr lang="en-US" smtClean="0"/>
              <a:t>17</a:t>
            </a:fld>
            <a:endParaRPr lang="en-US"/>
          </a:p>
        </p:txBody>
      </p:sp>
    </p:spTree>
    <p:extLst>
      <p:ext uri="{BB962C8B-B14F-4D97-AF65-F5344CB8AC3E}">
        <p14:creationId xmlns:p14="http://schemas.microsoft.com/office/powerpoint/2010/main" val="569691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Εδώ</a:t>
            </a:r>
            <a:r>
              <a:rPr lang="el-GR" baseline="0" dirty="0" smtClean="0"/>
              <a:t> αναφέρουμε τα </a:t>
            </a:r>
            <a:r>
              <a:rPr lang="en-US" baseline="0" dirty="0" smtClean="0"/>
              <a:t>performance measures</a:t>
            </a:r>
            <a:r>
              <a:rPr lang="el-GR" baseline="0" dirty="0" smtClean="0"/>
              <a:t> που χρησιμοποιήσαμε.</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D97889E-B386-4B8E-AE8D-55176A968808}" type="slidenum">
              <a:rPr lang="en-US" smtClean="0"/>
              <a:t>18</a:t>
            </a:fld>
            <a:endParaRPr lang="en-US"/>
          </a:p>
        </p:txBody>
      </p:sp>
    </p:spTree>
    <p:extLst>
      <p:ext uri="{BB962C8B-B14F-4D97-AF65-F5344CB8AC3E}">
        <p14:creationId xmlns:p14="http://schemas.microsoft.com/office/powerpoint/2010/main" val="394650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Εδώ θα αναφερθούμε στα </a:t>
            </a:r>
            <a:r>
              <a:rPr lang="en-US" dirty="0" smtClean="0"/>
              <a:t>datasets</a:t>
            </a:r>
            <a:r>
              <a:rPr lang="en-US" baseline="0" dirty="0" smtClean="0"/>
              <a:t> </a:t>
            </a:r>
            <a:r>
              <a:rPr lang="el-GR" baseline="0" dirty="0" smtClean="0"/>
              <a:t>που χρησιμοποιήσαμε – γιατί αυτά – πως τα κατασκευάσαμε. Εδώ θα πρέπει να γίνει αναφορά και στον </a:t>
            </a:r>
            <a:r>
              <a:rPr lang="en-US" baseline="0" dirty="0" smtClean="0"/>
              <a:t>interlink</a:t>
            </a:r>
            <a:r>
              <a:rPr lang="el-GR" baseline="0" dirty="0" smtClean="0"/>
              <a:t> </a:t>
            </a:r>
            <a:r>
              <a:rPr lang="en-US" baseline="0" dirty="0" smtClean="0"/>
              <a:t>generator</a:t>
            </a:r>
            <a:r>
              <a:rPr lang="el-GR" baseline="0" dirty="0" smtClean="0"/>
              <a:t> ο οποίος </a:t>
            </a:r>
            <a:r>
              <a:rPr lang="el-GR" baseline="0" dirty="0" err="1" smtClean="0"/>
              <a:t>επι</a:t>
            </a:r>
            <a:r>
              <a:rPr lang="el-GR" baseline="0" dirty="0" smtClean="0"/>
              <a:t> της </a:t>
            </a:r>
            <a:r>
              <a:rPr lang="el-GR" baseline="0" dirty="0" err="1" smtClean="0"/>
              <a:t>ουσιας</a:t>
            </a:r>
            <a:r>
              <a:rPr lang="el-GR" baseline="0" dirty="0" smtClean="0"/>
              <a:t> μας έδωσε τη </a:t>
            </a:r>
            <a:r>
              <a:rPr lang="el-GR" baseline="0" dirty="0" err="1" smtClean="0"/>
              <a:t>ρεαλιστικότητα</a:t>
            </a:r>
            <a:r>
              <a:rPr lang="el-GR" baseline="0" dirty="0" smtClean="0"/>
              <a:t> που επιθυμούμε στα </a:t>
            </a:r>
            <a:r>
              <a:rPr lang="en-US" baseline="0" dirty="0" smtClean="0"/>
              <a:t>datasets </a:t>
            </a:r>
            <a:r>
              <a:rPr lang="el-GR" baseline="0" dirty="0" smtClean="0"/>
              <a:t>που χρησιμοποιήσαμε. </a:t>
            </a:r>
            <a:endParaRPr lang="en-US" dirty="0"/>
          </a:p>
        </p:txBody>
      </p:sp>
      <p:sp>
        <p:nvSpPr>
          <p:cNvPr id="4" name="Slide Number Placeholder 3"/>
          <p:cNvSpPr>
            <a:spLocks noGrp="1"/>
          </p:cNvSpPr>
          <p:nvPr>
            <p:ph type="sldNum" sz="quarter" idx="10"/>
          </p:nvPr>
        </p:nvSpPr>
        <p:spPr/>
        <p:txBody>
          <a:bodyPr/>
          <a:lstStyle/>
          <a:p>
            <a:fld id="{2D97889E-B386-4B8E-AE8D-55176A968808}" type="slidenum">
              <a:rPr lang="en-US" smtClean="0"/>
              <a:t>19</a:t>
            </a:fld>
            <a:endParaRPr lang="en-US"/>
          </a:p>
        </p:txBody>
      </p:sp>
    </p:spTree>
    <p:extLst>
      <p:ext uri="{BB962C8B-B14F-4D97-AF65-F5344CB8AC3E}">
        <p14:creationId xmlns:p14="http://schemas.microsoft.com/office/powerpoint/2010/main" val="3725596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smtClean="0"/>
              <a:t>Στο</a:t>
            </a:r>
            <a:r>
              <a:rPr lang="el-GR" baseline="0" dirty="0" smtClean="0"/>
              <a:t> σημείο αυτό θα αναφερθούμε στην επίδραση που έχει η διάμετρος του πολύ-επίπεδου δικτύου (που απαρτίζεται από 2 – 3 – 4 -5 – 6 και 7 </a:t>
            </a:r>
            <a:r>
              <a:rPr lang="en-US" baseline="0" dirty="0" smtClean="0"/>
              <a:t>layers) </a:t>
            </a:r>
            <a:r>
              <a:rPr lang="el-GR" baseline="0" dirty="0" smtClean="0"/>
              <a:t>στην επίδοση των αλγορίθμων.</a:t>
            </a:r>
            <a:endParaRPr lang="en-US" dirty="0" smtClean="0"/>
          </a:p>
          <a:p>
            <a:endParaRPr lang="en-US" dirty="0"/>
          </a:p>
        </p:txBody>
      </p:sp>
      <p:sp>
        <p:nvSpPr>
          <p:cNvPr id="4" name="Slide Number Placeholder 3"/>
          <p:cNvSpPr>
            <a:spLocks noGrp="1"/>
          </p:cNvSpPr>
          <p:nvPr>
            <p:ph type="sldNum" sz="quarter" idx="10"/>
          </p:nvPr>
        </p:nvSpPr>
        <p:spPr/>
        <p:txBody>
          <a:bodyPr/>
          <a:lstStyle/>
          <a:p>
            <a:fld id="{2D97889E-B386-4B8E-AE8D-55176A968808}" type="slidenum">
              <a:rPr lang="en-US" smtClean="0"/>
              <a:t>20</a:t>
            </a:fld>
            <a:endParaRPr lang="en-US"/>
          </a:p>
        </p:txBody>
      </p:sp>
    </p:spTree>
    <p:extLst>
      <p:ext uri="{BB962C8B-B14F-4D97-AF65-F5344CB8AC3E}">
        <p14:creationId xmlns:p14="http://schemas.microsoft.com/office/powerpoint/2010/main" val="505996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smtClean="0"/>
              <a:t>Στο</a:t>
            </a:r>
            <a:r>
              <a:rPr lang="el-GR" baseline="0" dirty="0" smtClean="0"/>
              <a:t> σημείο αυτό θα αναφερθούμε στην επίδραση που έχει το μέγεθος του πολύ-επίπεδου δικτύου (σε κάθε ένα από 5 </a:t>
            </a:r>
            <a:r>
              <a:rPr lang="en-US" baseline="0" dirty="0" smtClean="0"/>
              <a:t>layers</a:t>
            </a:r>
            <a:r>
              <a:rPr lang="el-GR" baseline="0" dirty="0" smtClean="0"/>
              <a:t> που αυτό απαρτίζεται</a:t>
            </a:r>
            <a:r>
              <a:rPr lang="en-US" baseline="0" dirty="0" smtClean="0"/>
              <a:t>) </a:t>
            </a:r>
            <a:r>
              <a:rPr lang="el-GR" baseline="0" dirty="0" smtClean="0"/>
              <a:t>στην επίδοση των αλγορίθμων.</a:t>
            </a:r>
            <a:endParaRPr lang="en-US" dirty="0" smtClean="0"/>
          </a:p>
          <a:p>
            <a:endParaRPr lang="en-US" dirty="0"/>
          </a:p>
        </p:txBody>
      </p:sp>
      <p:sp>
        <p:nvSpPr>
          <p:cNvPr id="4" name="Slide Number Placeholder 3"/>
          <p:cNvSpPr>
            <a:spLocks noGrp="1"/>
          </p:cNvSpPr>
          <p:nvPr>
            <p:ph type="sldNum" sz="quarter" idx="10"/>
          </p:nvPr>
        </p:nvSpPr>
        <p:spPr/>
        <p:txBody>
          <a:bodyPr/>
          <a:lstStyle/>
          <a:p>
            <a:fld id="{2D97889E-B386-4B8E-AE8D-55176A968808}" type="slidenum">
              <a:rPr lang="en-US" smtClean="0"/>
              <a:t>21</a:t>
            </a:fld>
            <a:endParaRPr lang="en-US"/>
          </a:p>
        </p:txBody>
      </p:sp>
    </p:spTree>
    <p:extLst>
      <p:ext uri="{BB962C8B-B14F-4D97-AF65-F5344CB8AC3E}">
        <p14:creationId xmlns:p14="http://schemas.microsoft.com/office/powerpoint/2010/main" val="2904867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Στην</a:t>
            </a:r>
            <a:r>
              <a:rPr lang="el-GR" baseline="0" dirty="0" smtClean="0"/>
              <a:t> εικόνα παρουσιάζεται για ένα σύγχρονο Τακτικό </a:t>
            </a:r>
            <a:r>
              <a:rPr lang="en-US" baseline="0" dirty="0" smtClean="0"/>
              <a:t>ad hoc </a:t>
            </a:r>
            <a:r>
              <a:rPr lang="el-GR" baseline="0" dirty="0" smtClean="0"/>
              <a:t>δίκτυο, που απαρτίζεται από πολλά επιμέρους </a:t>
            </a:r>
            <a:r>
              <a:rPr lang="el-GR" baseline="0" dirty="0" err="1" smtClean="0"/>
              <a:t>υποδίκτυα</a:t>
            </a:r>
            <a:r>
              <a:rPr lang="el-GR" baseline="0" dirty="0" smtClean="0"/>
              <a:t> (</a:t>
            </a:r>
            <a:r>
              <a:rPr lang="en-US" baseline="0" dirty="0" smtClean="0"/>
              <a:t>subnets)</a:t>
            </a:r>
            <a:r>
              <a:rPr lang="el-GR" baseline="0" dirty="0" smtClean="0"/>
              <a:t>,</a:t>
            </a:r>
            <a:r>
              <a:rPr lang="en-US" baseline="0" dirty="0" smtClean="0"/>
              <a:t> </a:t>
            </a:r>
            <a:r>
              <a:rPr lang="el-GR" baseline="0" dirty="0" smtClean="0"/>
              <a:t>η ιδανική περίπτωση όπου στο πεδίο των επιχειρήσεων υπάρχει συνεχής ροή πληροφοριών από/προς όλα τα επίπεδα διοίκησης και όλους τους εμπλεκόμενους. Αν και το σενάριο αυτό είναι ιδιαίτερα αισιόδοξο καθώς τα συγκεκριμένα δίκτυα διαφοροποιούνται και είναι ιδιαίτερα πιο απαιτητικά από τα αντίστοιχα για πολιτική χρήση σε ότι αφορά θέματα ασφάλειας δεδομένων</a:t>
            </a:r>
            <a:r>
              <a:rPr lang="en-US" baseline="0" dirty="0" smtClean="0"/>
              <a:t>, </a:t>
            </a:r>
            <a:r>
              <a:rPr lang="el-GR" baseline="0" dirty="0" smtClean="0"/>
              <a:t>απαιτήσεων σε </a:t>
            </a:r>
            <a:r>
              <a:rPr lang="en-US" baseline="0" dirty="0" smtClean="0"/>
              <a:t>bandwidth </a:t>
            </a:r>
            <a:r>
              <a:rPr lang="el-GR" baseline="0" dirty="0" err="1" smtClean="0"/>
              <a:t>κ.α</a:t>
            </a:r>
            <a:r>
              <a:rPr lang="el-GR" baseline="0" dirty="0" smtClean="0"/>
              <a:t> εντούτοις αποτελεί το αποκλειστικό μοντέλο το οποίο ουσιαστικά θα επιτρέψει σε κάθε εμπλεκόμενο να διατηρήσει υψηλή αντίληψη της κατάστασης (</a:t>
            </a:r>
            <a:r>
              <a:rPr lang="en-US" baseline="0" dirty="0" smtClean="0"/>
              <a:t>situation awareness)</a:t>
            </a:r>
            <a:r>
              <a:rPr lang="el-GR" baseline="0" dirty="0" smtClean="0"/>
              <a:t> του πεδίου των επιχειρήσεων. Η συγκεκριμένη δυνατότητα είναι ιδιαίτερης σημασίας στο Επιχειρησιακό και Τακτικό πεδίο των επιχειρήσεων καθώς εκτός του ότι δύναται να περιορίσει τη θνησιμότητα στο πεδίο της μάχης (συνεχής κάλυψη από συμπολεμιστές ή από άλλα μέσα) δύναται να αυξήσει και την αποτελεσματικότητα των εκτελούμενων αποστολών (τα κατάλληλα όπλα – την κατάλληλη χρονική στιγμή). </a:t>
            </a:r>
            <a:endParaRPr lang="en-US" dirty="0"/>
          </a:p>
        </p:txBody>
      </p:sp>
      <p:sp>
        <p:nvSpPr>
          <p:cNvPr id="4" name="Slide Number Placeholder 3"/>
          <p:cNvSpPr>
            <a:spLocks noGrp="1"/>
          </p:cNvSpPr>
          <p:nvPr>
            <p:ph type="sldNum" sz="quarter" idx="10"/>
          </p:nvPr>
        </p:nvSpPr>
        <p:spPr/>
        <p:txBody>
          <a:bodyPr/>
          <a:lstStyle/>
          <a:p>
            <a:fld id="{2D97889E-B386-4B8E-AE8D-55176A968808}" type="slidenum">
              <a:rPr lang="en-US" smtClean="0"/>
              <a:t>2</a:t>
            </a:fld>
            <a:endParaRPr lang="en-US"/>
          </a:p>
        </p:txBody>
      </p:sp>
    </p:spTree>
    <p:extLst>
      <p:ext uri="{BB962C8B-B14F-4D97-AF65-F5344CB8AC3E}">
        <p14:creationId xmlns:p14="http://schemas.microsoft.com/office/powerpoint/2010/main" val="1842839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97889E-B386-4B8E-AE8D-55176A968808}" type="slidenum">
              <a:rPr lang="en-US" smtClean="0"/>
              <a:t>22</a:t>
            </a:fld>
            <a:endParaRPr lang="en-US"/>
          </a:p>
        </p:txBody>
      </p:sp>
    </p:spTree>
    <p:extLst>
      <p:ext uri="{BB962C8B-B14F-4D97-AF65-F5344CB8AC3E}">
        <p14:creationId xmlns:p14="http://schemas.microsoft.com/office/powerpoint/2010/main" val="104779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Στην</a:t>
            </a:r>
            <a:r>
              <a:rPr lang="el-GR" baseline="0" dirty="0" smtClean="0"/>
              <a:t> εικόνα παρουσιάζεται για ένα σύγχρονο Τακτικό </a:t>
            </a:r>
            <a:r>
              <a:rPr lang="en-US" baseline="0" dirty="0" smtClean="0"/>
              <a:t>ad hoc </a:t>
            </a:r>
            <a:r>
              <a:rPr lang="el-GR" baseline="0" dirty="0" smtClean="0"/>
              <a:t>δίκτυο, που απαρτίζεται από πολλά επιμέρους </a:t>
            </a:r>
            <a:r>
              <a:rPr lang="el-GR" baseline="0" dirty="0" err="1" smtClean="0"/>
              <a:t>υποδίκτυα</a:t>
            </a:r>
            <a:r>
              <a:rPr lang="el-GR" baseline="0" dirty="0" smtClean="0"/>
              <a:t> (</a:t>
            </a:r>
            <a:r>
              <a:rPr lang="en-US" baseline="0" dirty="0" smtClean="0"/>
              <a:t>subnets)</a:t>
            </a:r>
            <a:r>
              <a:rPr lang="el-GR" baseline="0" dirty="0" smtClean="0"/>
              <a:t>,</a:t>
            </a:r>
            <a:r>
              <a:rPr lang="en-US" baseline="0" dirty="0" smtClean="0"/>
              <a:t> </a:t>
            </a:r>
            <a:r>
              <a:rPr lang="el-GR" baseline="0" dirty="0" smtClean="0"/>
              <a:t>η ιδανική περίπτωση όπου στο πεδίο των επιχειρήσεων υπάρχει συνεχής ροή πληροφοριών από/προς όλα τα επίπεδα διοίκησης και όλους τους εμπλεκόμενους. Αν και το σενάριο αυτό είναι ιδιαίτερα αισιόδοξο καθώς τα συγκεκριμένα δίκτυα διαφοροποιούνται και είναι ιδιαίτερα πιο απαιτητικά από τα αντίστοιχα για πολιτική χρήση σε ότι αφορά θέματα ασφάλειας δεδομένων</a:t>
            </a:r>
            <a:r>
              <a:rPr lang="en-US" baseline="0" dirty="0" smtClean="0"/>
              <a:t>, </a:t>
            </a:r>
            <a:r>
              <a:rPr lang="el-GR" baseline="0" dirty="0" smtClean="0"/>
              <a:t>απαιτήσεων σε </a:t>
            </a:r>
            <a:r>
              <a:rPr lang="en-US" baseline="0" dirty="0" smtClean="0"/>
              <a:t>bandwidth </a:t>
            </a:r>
            <a:r>
              <a:rPr lang="el-GR" baseline="0" dirty="0" err="1" smtClean="0"/>
              <a:t>κ.α</a:t>
            </a:r>
            <a:r>
              <a:rPr lang="el-GR" baseline="0" dirty="0" smtClean="0"/>
              <a:t> εντούτοις αποτελεί το αποκλειστικό μοντέλο το οποίο ουσιαστικά θα επιτρέψει σε κάθε εμπλεκόμενο να διατηρήσει υψηλή αντίληψη της κατάστασης (</a:t>
            </a:r>
            <a:r>
              <a:rPr lang="en-US" baseline="0" dirty="0" smtClean="0"/>
              <a:t>situation awareness)</a:t>
            </a:r>
            <a:r>
              <a:rPr lang="el-GR" baseline="0" dirty="0" smtClean="0"/>
              <a:t> του πεδίου των επιχειρήσεων. Η συγκεκριμένη δυνατότητα είναι ιδιαίτερης σημασίας στο Επιχειρησιακό και Τακτικό πεδίο των επιχειρήσεων καθώς εκτός του ότι δύναται να περιορίσει τη θνησιμότητα στο πεδίο της μάχης (συνεχής κάλυψη από συμπολεμιστές ή από άλλα μέσα) δύναται να αυξήσει και την αποτελεσματικότητα των εκτελούμενων αποστολών (τα κατάλληλα όπλα – την κατάλληλη χρονική στιγμή). </a:t>
            </a:r>
            <a:endParaRPr lang="en-US" dirty="0"/>
          </a:p>
        </p:txBody>
      </p:sp>
      <p:sp>
        <p:nvSpPr>
          <p:cNvPr id="4" name="Slide Number Placeholder 3"/>
          <p:cNvSpPr>
            <a:spLocks noGrp="1"/>
          </p:cNvSpPr>
          <p:nvPr>
            <p:ph type="sldNum" sz="quarter" idx="10"/>
          </p:nvPr>
        </p:nvSpPr>
        <p:spPr/>
        <p:txBody>
          <a:bodyPr/>
          <a:lstStyle/>
          <a:p>
            <a:fld id="{2D97889E-B386-4B8E-AE8D-55176A968808}" type="slidenum">
              <a:rPr lang="en-US" smtClean="0"/>
              <a:t>3</a:t>
            </a:fld>
            <a:endParaRPr lang="en-US"/>
          </a:p>
        </p:txBody>
      </p:sp>
    </p:spTree>
    <p:extLst>
      <p:ext uri="{BB962C8B-B14F-4D97-AF65-F5344CB8AC3E}">
        <p14:creationId xmlns:p14="http://schemas.microsoft.com/office/powerpoint/2010/main" val="1842839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aseline="0" dirty="0" smtClean="0"/>
              <a:t>Με βάση λοιπόν την έννοια της πανταχού παρούσας συνδεσιμότητας (</a:t>
            </a:r>
            <a:r>
              <a:rPr lang="en-US" baseline="0" dirty="0" smtClean="0"/>
              <a:t>ubiquitous connectivity) </a:t>
            </a:r>
            <a:r>
              <a:rPr lang="el-GR" baseline="0" dirty="0" smtClean="0"/>
              <a:t>στο πεδίο των επιχειρήσεων στην παρούσα εργασία επεκτείναμε την αντίστοιχη έννοια του </a:t>
            </a:r>
            <a:r>
              <a:rPr lang="en-US" baseline="0" dirty="0" smtClean="0"/>
              <a:t>CDS </a:t>
            </a:r>
            <a:r>
              <a:rPr lang="el-GR" baseline="0" dirty="0" smtClean="0"/>
              <a:t>σε πολύ-επίπεδα τακτικά δίκτυα </a:t>
            </a:r>
            <a:r>
              <a:rPr lang="en-US" baseline="0" dirty="0" smtClean="0"/>
              <a:t>(ML-Network) </a:t>
            </a:r>
            <a:r>
              <a:rPr lang="el-GR" baseline="0" dirty="0" smtClean="0"/>
              <a:t>με σκοπό να εντοπίσουμε σε αυτά στρατηγικά τοποθετημένους κόμβους, σε κάθε </a:t>
            </a:r>
            <a:r>
              <a:rPr lang="el-GR" baseline="0" dirty="0" err="1" smtClean="0"/>
              <a:t>υπο</a:t>
            </a:r>
            <a:r>
              <a:rPr lang="el-GR" baseline="0" dirty="0" smtClean="0"/>
              <a:t>-δίκτυο, οι οποίοι θα αποτελέσουν αποτελεσματικούς (</a:t>
            </a:r>
            <a:r>
              <a:rPr lang="en-US" baseline="0" dirty="0" smtClean="0"/>
              <a:t>efficient) </a:t>
            </a:r>
            <a:r>
              <a:rPr lang="el-GR" baseline="0" dirty="0" smtClean="0"/>
              <a:t>διακομιστές δεδομένων</a:t>
            </a:r>
            <a:r>
              <a:rPr lang="en-US" baseline="0" dirty="0" smtClean="0"/>
              <a:t> </a:t>
            </a:r>
            <a:r>
              <a:rPr lang="el-GR" baseline="0" dirty="0" smtClean="0"/>
              <a:t>στο πολύ-επίπεδο </a:t>
            </a:r>
            <a:r>
              <a:rPr lang="el-GR" baseline="0" dirty="0" err="1" smtClean="0"/>
              <a:t>υπερ</a:t>
            </a:r>
            <a:r>
              <a:rPr lang="el-GR" baseline="0" dirty="0" smtClean="0"/>
              <a:t>-δίκτυο και ως εκ τούτου τη ραχοκοκαλιά αυτού.     </a:t>
            </a:r>
            <a:endParaRPr lang="en-US" dirty="0" smtClean="0"/>
          </a:p>
          <a:p>
            <a:endParaRPr lang="en-US" dirty="0"/>
          </a:p>
        </p:txBody>
      </p:sp>
      <p:sp>
        <p:nvSpPr>
          <p:cNvPr id="4" name="Slide Number Placeholder 3"/>
          <p:cNvSpPr>
            <a:spLocks noGrp="1"/>
          </p:cNvSpPr>
          <p:nvPr>
            <p:ph type="sldNum" sz="quarter" idx="10"/>
          </p:nvPr>
        </p:nvSpPr>
        <p:spPr/>
        <p:txBody>
          <a:bodyPr/>
          <a:lstStyle/>
          <a:p>
            <a:fld id="{2D97889E-B386-4B8E-AE8D-55176A968808}" type="slidenum">
              <a:rPr lang="en-US" smtClean="0"/>
              <a:t>4</a:t>
            </a:fld>
            <a:endParaRPr lang="en-US"/>
          </a:p>
        </p:txBody>
      </p:sp>
    </p:spTree>
    <p:extLst>
      <p:ext uri="{BB962C8B-B14F-4D97-AF65-F5344CB8AC3E}">
        <p14:creationId xmlns:p14="http://schemas.microsoft.com/office/powerpoint/2010/main" val="1323820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97889E-B386-4B8E-AE8D-55176A968808}" type="slidenum">
              <a:rPr lang="en-US" smtClean="0"/>
              <a:t>5</a:t>
            </a:fld>
            <a:endParaRPr lang="en-US"/>
          </a:p>
        </p:txBody>
      </p:sp>
    </p:spTree>
    <p:extLst>
      <p:ext uri="{BB962C8B-B14F-4D97-AF65-F5344CB8AC3E}">
        <p14:creationId xmlns:p14="http://schemas.microsoft.com/office/powerpoint/2010/main" val="104779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Από</a:t>
            </a:r>
            <a:r>
              <a:rPr lang="el-GR" baseline="0" dirty="0" smtClean="0"/>
              <a:t> τη σχετική αρθρογραφία που αφορά στη δημιουργία </a:t>
            </a:r>
            <a:r>
              <a:rPr lang="en-US" baseline="0" dirty="0" smtClean="0"/>
              <a:t>backbone </a:t>
            </a:r>
            <a:r>
              <a:rPr lang="el-GR" baseline="0" dirty="0" smtClean="0"/>
              <a:t>εντός ενός δικτύου οι επιλογές του </a:t>
            </a:r>
            <a:r>
              <a:rPr lang="en-US" baseline="0" dirty="0" smtClean="0"/>
              <a:t>CDS </a:t>
            </a:r>
            <a:r>
              <a:rPr lang="el-GR" baseline="0" dirty="0" smtClean="0"/>
              <a:t>και του </a:t>
            </a:r>
            <a:r>
              <a:rPr lang="en-US" baseline="0" dirty="0" smtClean="0"/>
              <a:t>Clustering </a:t>
            </a:r>
            <a:r>
              <a:rPr lang="el-GR" baseline="0" dirty="0" smtClean="0"/>
              <a:t>είναι οι πιο  ευρέως μελετημένες. Ωστόσο, η κινητικότητα των κόμβων που θεωρείται ως δεδομένη στα στρατιωτικά </a:t>
            </a:r>
            <a:r>
              <a:rPr lang="en-US" baseline="0" dirty="0" smtClean="0"/>
              <a:t>ad hoc </a:t>
            </a:r>
            <a:r>
              <a:rPr lang="el-GR" baseline="0" dirty="0" smtClean="0"/>
              <a:t>δίκτυα καθιστά τη δεύτερη επιλογή ως απαγορευτική. Ακόμη και η περίπτωση των </a:t>
            </a:r>
            <a:r>
              <a:rPr lang="en-US" baseline="0" dirty="0" smtClean="0"/>
              <a:t>VANETS </a:t>
            </a:r>
            <a:r>
              <a:rPr lang="el-GR" baseline="0" dirty="0" smtClean="0"/>
              <a:t>(</a:t>
            </a:r>
            <a:r>
              <a:rPr lang="en-US" baseline="0" dirty="0" smtClean="0"/>
              <a:t>Vehicle Ad hoc </a:t>
            </a:r>
            <a:r>
              <a:rPr lang="en-US" baseline="0" dirty="0" err="1" smtClean="0"/>
              <a:t>NETworks</a:t>
            </a:r>
            <a:r>
              <a:rPr lang="en-US" baseline="0" dirty="0" smtClean="0"/>
              <a:t>) </a:t>
            </a:r>
            <a:r>
              <a:rPr lang="el-GR" baseline="0" dirty="0" smtClean="0"/>
              <a:t>όπου τα οχήματα κινούνται εντός των δρόμων δεν είναι μία ρεαλιστική επιλογή για </a:t>
            </a:r>
            <a:r>
              <a:rPr lang="en-US" baseline="0" dirty="0" smtClean="0"/>
              <a:t>clustering </a:t>
            </a:r>
            <a:r>
              <a:rPr lang="el-GR" baseline="0" dirty="0" smtClean="0"/>
              <a:t>καθώς στο πεδίο των επιχειρήσεων η ύπαρξη δρόμων δεν αποτελεί πανάκεια. Από την άλλη πλευρά τα </a:t>
            </a:r>
            <a:r>
              <a:rPr lang="en-US" baseline="0" dirty="0" smtClean="0"/>
              <a:t>backbones </a:t>
            </a:r>
            <a:r>
              <a:rPr lang="el-GR" baseline="0" dirty="0" smtClean="0"/>
              <a:t>που βασίζονται στη δημιουργία </a:t>
            </a:r>
            <a:r>
              <a:rPr lang="en-US" baseline="0" dirty="0" smtClean="0"/>
              <a:t>CDS</a:t>
            </a:r>
            <a:r>
              <a:rPr lang="el-GR" baseline="0" dirty="0" smtClean="0"/>
              <a:t> αποτελούν μία καλή λύση η οποία συνδυάζει ευελιξία σε ότι αφορά στην επιλογή των επιμέρους κριτηρίων επιλογής των κόμβων που θα συμμετάσχουν στο </a:t>
            </a:r>
            <a:r>
              <a:rPr lang="en-US" baseline="0" dirty="0" smtClean="0"/>
              <a:t>CDS (considerations for backbone diameter, different transmission ranges, interference </a:t>
            </a:r>
            <a:r>
              <a:rPr lang="en-US" baseline="0" dirty="0" err="1" smtClean="0"/>
              <a:t>etc</a:t>
            </a:r>
            <a:r>
              <a:rPr lang="en-US" baseline="0" dirty="0" smtClean="0"/>
              <a:t>) </a:t>
            </a:r>
            <a:r>
              <a:rPr lang="el-GR" baseline="0" dirty="0" smtClean="0"/>
              <a:t>και δίνει τη δυνατότητα για ενσωμάτωση </a:t>
            </a:r>
            <a:r>
              <a:rPr lang="el-GR" baseline="0" dirty="0" err="1" smtClean="0"/>
              <a:t>κοινωνικογνωστικών</a:t>
            </a:r>
            <a:r>
              <a:rPr lang="el-GR" baseline="0" dirty="0" smtClean="0"/>
              <a:t> τεχνικών επιλογής.  </a:t>
            </a:r>
            <a:endParaRPr lang="en-US" baseline="0" dirty="0" smtClean="0"/>
          </a:p>
          <a:p>
            <a:r>
              <a:rPr lang="el-GR" baseline="0" dirty="0" smtClean="0"/>
              <a:t>Στη συνέχεια δίνουμε τους ορισμούς για </a:t>
            </a:r>
            <a:r>
              <a:rPr lang="en-US" baseline="0" dirty="0" smtClean="0"/>
              <a:t>DS – CDS – MCDS – MLMCDS.</a:t>
            </a:r>
            <a:endParaRPr lang="en-US" dirty="0"/>
          </a:p>
        </p:txBody>
      </p:sp>
      <p:sp>
        <p:nvSpPr>
          <p:cNvPr id="4" name="Slide Number Placeholder 3"/>
          <p:cNvSpPr>
            <a:spLocks noGrp="1"/>
          </p:cNvSpPr>
          <p:nvPr>
            <p:ph type="sldNum" sz="quarter" idx="10"/>
          </p:nvPr>
        </p:nvSpPr>
        <p:spPr/>
        <p:txBody>
          <a:bodyPr/>
          <a:lstStyle/>
          <a:p>
            <a:fld id="{2D97889E-B386-4B8E-AE8D-55176A968808}" type="slidenum">
              <a:rPr lang="en-US" smtClean="0"/>
              <a:t>6</a:t>
            </a:fld>
            <a:endParaRPr lang="en-US"/>
          </a:p>
        </p:txBody>
      </p:sp>
    </p:spTree>
    <p:extLst>
      <p:ext uri="{BB962C8B-B14F-4D97-AF65-F5344CB8AC3E}">
        <p14:creationId xmlns:p14="http://schemas.microsoft.com/office/powerpoint/2010/main" val="956590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Εδώ</a:t>
            </a:r>
            <a:r>
              <a:rPr lang="el-GR" baseline="0" dirty="0" smtClean="0"/>
              <a:t> παρουσιάζουμε το πρόβλημα του πραγματευόμαστε.</a:t>
            </a:r>
            <a:endParaRPr lang="en-US" dirty="0"/>
          </a:p>
        </p:txBody>
      </p:sp>
      <p:sp>
        <p:nvSpPr>
          <p:cNvPr id="4" name="Slide Number Placeholder 3"/>
          <p:cNvSpPr>
            <a:spLocks noGrp="1"/>
          </p:cNvSpPr>
          <p:nvPr>
            <p:ph type="sldNum" sz="quarter" idx="10"/>
          </p:nvPr>
        </p:nvSpPr>
        <p:spPr/>
        <p:txBody>
          <a:bodyPr/>
          <a:lstStyle/>
          <a:p>
            <a:fld id="{2D97889E-B386-4B8E-AE8D-55176A968808}" type="slidenum">
              <a:rPr lang="en-US" smtClean="0"/>
              <a:t>7</a:t>
            </a:fld>
            <a:endParaRPr lang="en-US"/>
          </a:p>
        </p:txBody>
      </p:sp>
    </p:spTree>
    <p:extLst>
      <p:ext uri="{BB962C8B-B14F-4D97-AF65-F5344CB8AC3E}">
        <p14:creationId xmlns:p14="http://schemas.microsoft.com/office/powerpoint/2010/main" val="944496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Εδώ παρουσιάζουμε τις δύο προσεγγίσεις που αναφέρουμε στο άρθρο μας</a:t>
            </a:r>
            <a:r>
              <a:rPr lang="el-GR" baseline="0" dirty="0" smtClean="0"/>
              <a:t> και περιλαμβάνουμε και τα αντίστοιχα </a:t>
            </a:r>
            <a:r>
              <a:rPr lang="en-US" baseline="0" dirty="0" smtClean="0"/>
              <a:t>figures</a:t>
            </a:r>
            <a:r>
              <a:rPr lang="el-GR" baseline="0" dirty="0" smtClean="0"/>
              <a:t>  </a:t>
            </a:r>
            <a:endParaRPr lang="en-US" dirty="0"/>
          </a:p>
        </p:txBody>
      </p:sp>
      <p:sp>
        <p:nvSpPr>
          <p:cNvPr id="4" name="Slide Number Placeholder 3"/>
          <p:cNvSpPr>
            <a:spLocks noGrp="1"/>
          </p:cNvSpPr>
          <p:nvPr>
            <p:ph type="sldNum" sz="quarter" idx="10"/>
          </p:nvPr>
        </p:nvSpPr>
        <p:spPr/>
        <p:txBody>
          <a:bodyPr/>
          <a:lstStyle/>
          <a:p>
            <a:fld id="{2D97889E-B386-4B8E-AE8D-55176A968808}" type="slidenum">
              <a:rPr lang="en-US" smtClean="0"/>
              <a:t>8</a:t>
            </a:fld>
            <a:endParaRPr lang="en-US"/>
          </a:p>
        </p:txBody>
      </p:sp>
    </p:spTree>
    <p:extLst>
      <p:ext uri="{BB962C8B-B14F-4D97-AF65-F5344CB8AC3E}">
        <p14:creationId xmlns:p14="http://schemas.microsoft.com/office/powerpoint/2010/main" val="763058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Στο σημείο</a:t>
            </a:r>
            <a:r>
              <a:rPr lang="el-GR" baseline="0" dirty="0" smtClean="0"/>
              <a:t> αυτό δίνουμε την ερμηνεία των προτεινόμενων </a:t>
            </a:r>
            <a:r>
              <a:rPr lang="en-US" baseline="0" dirty="0" smtClean="0"/>
              <a:t>metrics</a:t>
            </a:r>
            <a:r>
              <a:rPr lang="el-GR" baseline="0" dirty="0" smtClean="0"/>
              <a:t> και χρησιμοποιούμε και μία σχηματική αναπαράσταση αυτών. Συγκεκριμένα εδώ αναφερόμαστε στο </a:t>
            </a:r>
            <a:r>
              <a:rPr lang="en-US" baseline="0" dirty="0" smtClean="0"/>
              <a:t>PCI </a:t>
            </a:r>
            <a:r>
              <a:rPr lang="el-GR" baseline="0" dirty="0" smtClean="0"/>
              <a:t>και θα δώσουμε την τιμή του </a:t>
            </a:r>
            <a:r>
              <a:rPr lang="en-US" baseline="0" dirty="0" smtClean="0"/>
              <a:t>PCI </a:t>
            </a:r>
            <a:r>
              <a:rPr lang="el-GR" baseline="0" dirty="0" smtClean="0"/>
              <a:t>για κάποιο κόμβο του δικτύου.</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D97889E-B386-4B8E-AE8D-55176A968808}" type="slidenum">
              <a:rPr lang="en-US" smtClean="0"/>
              <a:t>10</a:t>
            </a:fld>
            <a:endParaRPr lang="en-US"/>
          </a:p>
        </p:txBody>
      </p:sp>
    </p:spTree>
    <p:extLst>
      <p:ext uri="{BB962C8B-B14F-4D97-AF65-F5344CB8AC3E}">
        <p14:creationId xmlns:p14="http://schemas.microsoft.com/office/powerpoint/2010/main" val="648432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owerpoint3000x2250.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D2E23B-6B70-3B42-951C-4B349D68A5BE}" type="datetimeFigureOut">
              <a:rPr lang="en-US" smtClean="0"/>
              <a:pPr/>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62B2F-F6F8-AB4C-936B-BE513CDCB0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D2E23B-6B70-3B42-951C-4B349D68A5BE}" type="datetimeFigureOut">
              <a:rPr lang="en-US" smtClean="0"/>
              <a:pPr/>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62B2F-F6F8-AB4C-936B-BE513CDCB0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owerpointSlide3000x2250.jpg"/>
          <p:cNvPicPr>
            <a:picLocks noChangeAspect="1"/>
          </p:cNvPicPr>
          <p:nvPr userDrawn="1"/>
        </p:nvPicPr>
        <p:blipFill>
          <a:blip r:embed="rId2"/>
          <a:stretch>
            <a:fillRect/>
          </a:stretch>
        </p:blipFill>
        <p:spPr>
          <a:xfrm>
            <a:off x="0" y="8194"/>
            <a:ext cx="9144000" cy="6858000"/>
          </a:xfrm>
          <a:prstGeom prst="rect">
            <a:avLst/>
          </a:prstGeom>
        </p:spPr>
      </p:pic>
      <p:sp>
        <p:nvSpPr>
          <p:cNvPr id="2" name="Title 1"/>
          <p:cNvSpPr>
            <a:spLocks noGrp="1"/>
          </p:cNvSpPr>
          <p:nvPr>
            <p:ph type="title"/>
          </p:nvPr>
        </p:nvSpPr>
        <p:spPr>
          <a:xfrm>
            <a:off x="457200" y="1417638"/>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859548"/>
            <a:ext cx="8229600" cy="32666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3D2E23B-6B70-3B42-951C-4B349D68A5BE}" type="datetimeFigureOut">
              <a:rPr lang="en-US" smtClean="0"/>
              <a:pPr/>
              <a:t>11/7/2016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62B2F-F6F8-AB4C-936B-BE513CDCB0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Powerpoint3000x2250.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D2E23B-6B70-3B42-951C-4B349D68A5BE}" type="datetimeFigureOut">
              <a:rPr lang="en-US" smtClean="0"/>
              <a:pPr/>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62B2F-F6F8-AB4C-936B-BE513CDCB0F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D2E23B-6B70-3B42-951C-4B349D68A5BE}" type="datetimeFigureOut">
              <a:rPr lang="en-US" smtClean="0"/>
              <a:pPr/>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62B2F-F6F8-AB4C-936B-BE513CDCB0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D2E23B-6B70-3B42-951C-4B349D68A5BE}" type="datetimeFigureOut">
              <a:rPr lang="en-US" smtClean="0"/>
              <a:pPr/>
              <a:t>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962B2F-F6F8-AB4C-936B-BE513CDCB0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D2E23B-6B70-3B42-951C-4B349D68A5BE}" type="datetimeFigureOut">
              <a:rPr lang="en-US" smtClean="0"/>
              <a:pPr/>
              <a:t>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962B2F-F6F8-AB4C-936B-BE513CDCB0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D2E23B-6B70-3B42-951C-4B349D68A5BE}" type="datetimeFigureOut">
              <a:rPr lang="en-US" smtClean="0"/>
              <a:pPr/>
              <a:t>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962B2F-F6F8-AB4C-936B-BE513CDCB0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D2E23B-6B70-3B42-951C-4B349D68A5BE}" type="datetimeFigureOut">
              <a:rPr lang="en-US" smtClean="0"/>
              <a:pPr/>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62B2F-F6F8-AB4C-936B-BE513CDCB0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D2E23B-6B70-3B42-951C-4B349D68A5BE}" type="datetimeFigureOut">
              <a:rPr lang="en-US" smtClean="0"/>
              <a:pPr/>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62B2F-F6F8-AB4C-936B-BE513CDCB0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D2E23B-6B70-3B42-951C-4B349D68A5BE}" type="datetimeFigureOut">
              <a:rPr lang="en-US" smtClean="0"/>
              <a:pPr/>
              <a:t>11/7/2016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62B2F-F6F8-AB4C-936B-BE513CDCB0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658" y="1980297"/>
            <a:ext cx="8986684" cy="1636359"/>
          </a:xfrm>
        </p:spPr>
        <p:txBody>
          <a:bodyPr>
            <a:normAutofit fontScale="90000"/>
          </a:bodyPr>
          <a:lstStyle/>
          <a:p>
            <a:r>
              <a:rPr lang="en-US" b="1" dirty="0" smtClean="0"/>
              <a:t>Backbone Formation in Military Multi-Layer Ad Hoc Networks Using Complex Network Concepts</a:t>
            </a:r>
            <a:endParaRPr lang="en-US" b="1" dirty="0"/>
          </a:p>
        </p:txBody>
      </p:sp>
      <p:pic>
        <p:nvPicPr>
          <p:cNvPr id="4" name="Picture 11" descr="Parler-en-public-300x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782" y="3862316"/>
            <a:ext cx="1258887"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Grp="1" noChangeArrowheads="1"/>
          </p:cNvSpPr>
          <p:nvPr>
            <p:ph type="subTitle" idx="1"/>
          </p:nvPr>
        </p:nvSpPr>
        <p:spPr>
          <a:xfrm>
            <a:off x="4435521" y="3927160"/>
            <a:ext cx="2934269" cy="533400"/>
          </a:xfrm>
        </p:spPr>
        <p:txBody>
          <a:bodyPr>
            <a:noAutofit/>
          </a:bodyPr>
          <a:lstStyle/>
          <a:p>
            <a:pPr eaLnBrk="1" hangingPunct="1"/>
            <a:r>
              <a:rPr lang="en-US" altLang="en-US" sz="2400" b="1" dirty="0" err="1" smtClean="0">
                <a:solidFill>
                  <a:schemeClr val="tx1"/>
                </a:solidFill>
                <a:latin typeface="Times New Roman" pitchFamily="18" charset="0"/>
              </a:rPr>
              <a:t>Leandros</a:t>
            </a:r>
            <a:r>
              <a:rPr lang="en-US" altLang="en-US" sz="2400" b="1" dirty="0" smtClean="0">
                <a:solidFill>
                  <a:schemeClr val="tx1"/>
                </a:solidFill>
                <a:latin typeface="Times New Roman" pitchFamily="18" charset="0"/>
              </a:rPr>
              <a:t> Tassiulas</a:t>
            </a:r>
            <a:r>
              <a:rPr lang="en-US" altLang="en-US" sz="2400" baseline="30000" dirty="0" smtClean="0">
                <a:solidFill>
                  <a:schemeClr val="tx1"/>
                </a:solidFill>
                <a:latin typeface="Times New Roman" pitchFamily="18" charset="0"/>
              </a:rPr>
              <a:t>1</a:t>
            </a:r>
          </a:p>
        </p:txBody>
      </p:sp>
      <p:sp>
        <p:nvSpPr>
          <p:cNvPr id="6" name="Rectangle 14"/>
          <p:cNvSpPr>
            <a:spLocks noChangeArrowheads="1"/>
          </p:cNvSpPr>
          <p:nvPr/>
        </p:nvSpPr>
        <p:spPr bwMode="auto">
          <a:xfrm>
            <a:off x="4790364" y="4364316"/>
            <a:ext cx="3977001" cy="699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buClr>
                <a:schemeClr val="tx1"/>
              </a:buClr>
            </a:pPr>
            <a:r>
              <a:rPr lang="en-US" altLang="en-US" sz="2000" baseline="30000" dirty="0" smtClean="0"/>
              <a:t>1</a:t>
            </a:r>
            <a:r>
              <a:rPr lang="en-US" altLang="en-US" sz="2000" dirty="0" smtClean="0"/>
              <a:t>Dept. Electrical  Engineering &amp; YINS</a:t>
            </a:r>
          </a:p>
          <a:p>
            <a:pPr eaLnBrk="1" hangingPunct="1">
              <a:spcBef>
                <a:spcPct val="20000"/>
              </a:spcBef>
              <a:buClr>
                <a:schemeClr val="tx1"/>
              </a:buClr>
            </a:pPr>
            <a:r>
              <a:rPr lang="en-US" altLang="en-US" sz="2000" dirty="0" smtClean="0"/>
              <a:t>Yale University</a:t>
            </a:r>
            <a:endParaRPr lang="en-US" altLang="en-US" sz="2000" dirty="0"/>
          </a:p>
        </p:txBody>
      </p:sp>
      <p:sp>
        <p:nvSpPr>
          <p:cNvPr id="7" name="Rectangle 5"/>
          <p:cNvSpPr txBox="1">
            <a:spLocks noChangeArrowheads="1"/>
          </p:cNvSpPr>
          <p:nvPr/>
        </p:nvSpPr>
        <p:spPr bwMode="auto">
          <a:xfrm>
            <a:off x="2761295" y="5175796"/>
            <a:ext cx="610473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tx1"/>
              </a:buClr>
              <a:buFontTx/>
              <a:buNone/>
              <a:defRPr sz="1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tx1"/>
              </a:buClr>
              <a:buChar char="•"/>
              <a:defRPr>
                <a:solidFill>
                  <a:schemeClr val="tx1"/>
                </a:solidFill>
                <a:latin typeface="+mn-lt"/>
                <a:cs typeface="+mn-cs"/>
              </a:defRPr>
            </a:lvl3pPr>
            <a:lvl4pPr marL="1600200" indent="-228600" algn="l" rtl="0" eaLnBrk="0" fontAlgn="base" hangingPunct="0">
              <a:spcBef>
                <a:spcPct val="20000"/>
              </a:spcBef>
              <a:spcAft>
                <a:spcPct val="0"/>
              </a:spcAft>
              <a:buClr>
                <a:schemeClr val="tx1"/>
              </a:buClr>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tx1"/>
              </a:buClr>
              <a:buChar char="•"/>
              <a:defRPr sz="1600">
                <a:solidFill>
                  <a:schemeClr val="tx1"/>
                </a:solidFill>
                <a:latin typeface="+mn-lt"/>
                <a:cs typeface="+mn-cs"/>
              </a:defRPr>
            </a:lvl5pPr>
            <a:lvl6pPr marL="2514600" indent="-228600" algn="l" rtl="0" fontAlgn="base">
              <a:spcBef>
                <a:spcPct val="20000"/>
              </a:spcBef>
              <a:spcAft>
                <a:spcPct val="0"/>
              </a:spcAft>
              <a:buClr>
                <a:schemeClr val="tx1"/>
              </a:buClr>
              <a:buChar char="•"/>
              <a:defRPr sz="1600">
                <a:solidFill>
                  <a:schemeClr val="tx1"/>
                </a:solidFill>
                <a:latin typeface="+mn-lt"/>
                <a:cs typeface="+mn-cs"/>
              </a:defRPr>
            </a:lvl6pPr>
            <a:lvl7pPr marL="2971800" indent="-228600" algn="l" rtl="0" fontAlgn="base">
              <a:spcBef>
                <a:spcPct val="20000"/>
              </a:spcBef>
              <a:spcAft>
                <a:spcPct val="0"/>
              </a:spcAft>
              <a:buClr>
                <a:schemeClr val="tx1"/>
              </a:buClr>
              <a:buChar char="•"/>
              <a:defRPr sz="1600">
                <a:solidFill>
                  <a:schemeClr val="tx1"/>
                </a:solidFill>
                <a:latin typeface="+mn-lt"/>
                <a:cs typeface="+mn-cs"/>
              </a:defRPr>
            </a:lvl7pPr>
            <a:lvl8pPr marL="3429000" indent="-228600" algn="l" rtl="0" fontAlgn="base">
              <a:spcBef>
                <a:spcPct val="20000"/>
              </a:spcBef>
              <a:spcAft>
                <a:spcPct val="0"/>
              </a:spcAft>
              <a:buClr>
                <a:schemeClr val="tx1"/>
              </a:buClr>
              <a:buChar char="•"/>
              <a:defRPr sz="1600">
                <a:solidFill>
                  <a:schemeClr val="tx1"/>
                </a:solidFill>
                <a:latin typeface="+mn-lt"/>
                <a:cs typeface="+mn-cs"/>
              </a:defRPr>
            </a:lvl8pPr>
            <a:lvl9pPr marL="3886200" indent="-228600" algn="l" rtl="0" fontAlgn="base">
              <a:spcBef>
                <a:spcPct val="20000"/>
              </a:spcBef>
              <a:spcAft>
                <a:spcPct val="0"/>
              </a:spcAft>
              <a:buClr>
                <a:schemeClr val="tx1"/>
              </a:buClr>
              <a:buChar char="•"/>
              <a:defRPr sz="1600">
                <a:solidFill>
                  <a:schemeClr val="tx1"/>
                </a:solidFill>
                <a:latin typeface="+mn-lt"/>
                <a:cs typeface="+mn-cs"/>
              </a:defRPr>
            </a:lvl9pPr>
          </a:lstStyle>
          <a:p>
            <a:pPr eaLnBrk="1" hangingPunct="1"/>
            <a:r>
              <a:rPr lang="en-US" altLang="en-US" dirty="0" smtClean="0">
                <a:latin typeface="Times New Roman" pitchFamily="18" charset="0"/>
              </a:rPr>
              <a:t>Jointly with: </a:t>
            </a:r>
          </a:p>
          <a:p>
            <a:pPr eaLnBrk="1" hangingPunct="1"/>
            <a:r>
              <a:rPr lang="en-US" altLang="en-US" sz="2000" b="1" dirty="0" smtClean="0">
                <a:latin typeface="Times New Roman" pitchFamily="18" charset="0"/>
              </a:rPr>
              <a:t>D. Papakostas</a:t>
            </a:r>
            <a:r>
              <a:rPr lang="en-US" altLang="en-US" sz="2000" baseline="30000" dirty="0" smtClean="0"/>
              <a:t>2</a:t>
            </a:r>
            <a:r>
              <a:rPr lang="en-US" altLang="en-US" sz="2000" b="1" dirty="0" smtClean="0">
                <a:latin typeface="Times New Roman" pitchFamily="18" charset="0"/>
              </a:rPr>
              <a:t>,  P. Basaras</a:t>
            </a:r>
            <a:r>
              <a:rPr lang="en-US" altLang="en-US" sz="2000" baseline="30000" dirty="0" smtClean="0"/>
              <a:t>2</a:t>
            </a:r>
            <a:r>
              <a:rPr lang="en-US" altLang="en-US" sz="2000" b="1" dirty="0" smtClean="0">
                <a:latin typeface="Times New Roman" pitchFamily="18" charset="0"/>
              </a:rPr>
              <a:t>,  D. Katsaros</a:t>
            </a:r>
            <a:r>
              <a:rPr lang="en-US" altLang="en-US" sz="2000" baseline="30000" dirty="0" smtClean="0"/>
              <a:t>2</a:t>
            </a:r>
            <a:endParaRPr lang="en-US" altLang="en-US" dirty="0" smtClean="0">
              <a:latin typeface="Times New Roman" pitchFamily="18" charset="0"/>
            </a:endParaRPr>
          </a:p>
        </p:txBody>
      </p:sp>
      <p:sp>
        <p:nvSpPr>
          <p:cNvPr id="8" name="Rectangle 14"/>
          <p:cNvSpPr>
            <a:spLocks noChangeArrowheads="1"/>
          </p:cNvSpPr>
          <p:nvPr/>
        </p:nvSpPr>
        <p:spPr bwMode="auto">
          <a:xfrm>
            <a:off x="2688608" y="5861715"/>
            <a:ext cx="632754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buClr>
                <a:schemeClr val="tx1"/>
              </a:buClr>
            </a:pPr>
            <a:r>
              <a:rPr lang="en-US" altLang="en-US" baseline="30000" dirty="0" smtClean="0"/>
              <a:t>2</a:t>
            </a:r>
            <a:r>
              <a:rPr lang="en-US" altLang="en-US" dirty="0" smtClean="0"/>
              <a:t>Dept. Electrical &amp; Computer Eng., University of Thessaly, Greece</a:t>
            </a:r>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1947" b="10168" l="3623" r="18277"/>
                    </a14:imgEffect>
                  </a14:imgLayer>
                </a14:imgProps>
              </a:ext>
              <a:ext uri="{28A0092B-C50C-407E-A947-70E740481C1C}">
                <a14:useLocalDpi xmlns:a14="http://schemas.microsoft.com/office/drawing/2010/main" val="0"/>
              </a:ext>
            </a:extLst>
          </a:blip>
          <a:srcRect t="1441" r="81538" b="89826"/>
          <a:stretch/>
        </p:blipFill>
        <p:spPr>
          <a:xfrm>
            <a:off x="2342245" y="2547013"/>
            <a:ext cx="6059623" cy="3891683"/>
          </a:xfrm>
          <a:prstGeom prst="rect">
            <a:avLst/>
          </a:prstGeom>
        </p:spPr>
      </p:pic>
      <p:sp>
        <p:nvSpPr>
          <p:cNvPr id="4" name="Title 3"/>
          <p:cNvSpPr>
            <a:spLocks noGrp="1"/>
          </p:cNvSpPr>
          <p:nvPr>
            <p:ph type="title"/>
          </p:nvPr>
        </p:nvSpPr>
        <p:spPr>
          <a:xfrm>
            <a:off x="457200" y="1417638"/>
            <a:ext cx="8479146" cy="1143000"/>
          </a:xfrm>
        </p:spPr>
        <p:txBody>
          <a:bodyPr>
            <a:normAutofit fontScale="90000"/>
          </a:bodyPr>
          <a:lstStyle/>
          <a:p>
            <a:r>
              <a:rPr lang="en-US" dirty="0" smtClean="0"/>
              <a:t>Identifying (</a:t>
            </a:r>
            <a:r>
              <a:rPr lang="en-US" dirty="0"/>
              <a:t>efficient) cross-layer dominators</a:t>
            </a:r>
          </a:p>
        </p:txBody>
      </p:sp>
      <p:sp>
        <p:nvSpPr>
          <p:cNvPr id="8" name="Content Placeholder 7"/>
          <p:cNvSpPr>
            <a:spLocks noGrp="1"/>
          </p:cNvSpPr>
          <p:nvPr>
            <p:ph idx="1"/>
          </p:nvPr>
        </p:nvSpPr>
        <p:spPr>
          <a:xfrm>
            <a:off x="27296" y="2024292"/>
            <a:ext cx="2501688" cy="3266615"/>
          </a:xfrm>
        </p:spPr>
        <p:txBody>
          <a:bodyPr>
            <a:normAutofit lnSpcReduction="10000"/>
          </a:bodyPr>
          <a:lstStyle/>
          <a:p>
            <a:r>
              <a:rPr lang="en-US" b="1" dirty="0" smtClean="0">
                <a:effectLst>
                  <a:outerShdw blurRad="38100" dist="38100" dir="2700000" algn="tl">
                    <a:srgbClr val="000000">
                      <a:alpha val="43137"/>
                    </a:srgbClr>
                  </a:outerShdw>
                </a:effectLst>
              </a:rPr>
              <a:t>PCI </a:t>
            </a:r>
            <a:r>
              <a:rPr lang="en-US" sz="1800" b="1" dirty="0" smtClean="0">
                <a:effectLst>
                  <a:outerShdw blurRad="38100" dist="38100" dir="2700000" algn="tl">
                    <a:srgbClr val="000000">
                      <a:alpha val="43137"/>
                    </a:srgbClr>
                  </a:outerShdw>
                </a:effectLst>
              </a:rPr>
              <a:t>(power-community index)</a:t>
            </a:r>
            <a:r>
              <a:rPr lang="en-US" sz="1800" b="1" baseline="30000" dirty="0" smtClean="0">
                <a:effectLst>
                  <a:outerShdw blurRad="38100" dist="38100" dir="2700000" algn="tl">
                    <a:srgbClr val="000000">
                      <a:alpha val="43137"/>
                    </a:srgbClr>
                  </a:outerShdw>
                </a:effectLst>
                <a:latin typeface="Times New Roman"/>
                <a:cs typeface="Times New Roman"/>
              </a:rPr>
              <a:t>§</a:t>
            </a:r>
            <a:endParaRPr lang="en-US" b="1" baseline="30000" dirty="0" smtClean="0">
              <a:effectLst>
                <a:outerShdw blurRad="38100" dist="38100" dir="2700000" algn="tl">
                  <a:srgbClr val="000000">
                    <a:alpha val="43137"/>
                  </a:srgbClr>
                </a:outerShdw>
              </a:effectLst>
            </a:endParaRPr>
          </a:p>
          <a:p>
            <a:r>
              <a:rPr lang="en-US" dirty="0" err="1" smtClean="0">
                <a:solidFill>
                  <a:schemeClr val="bg1">
                    <a:lumMod val="85000"/>
                  </a:schemeClr>
                </a:solidFill>
                <a:effectLst>
                  <a:outerShdw blurRad="38100" dist="38100" dir="2700000" algn="tl">
                    <a:srgbClr val="000000">
                      <a:alpha val="43137"/>
                    </a:srgbClr>
                  </a:outerShdw>
                </a:effectLst>
              </a:rPr>
              <a:t>laPCI</a:t>
            </a:r>
            <a:r>
              <a:rPr lang="en-US" dirty="0" smtClean="0">
                <a:solidFill>
                  <a:schemeClr val="bg1">
                    <a:lumMod val="85000"/>
                  </a:schemeClr>
                </a:solidFill>
                <a:effectLst>
                  <a:outerShdw blurRad="38100" dist="38100" dir="2700000" algn="tl">
                    <a:srgbClr val="000000">
                      <a:alpha val="43137"/>
                    </a:srgbClr>
                  </a:outerShdw>
                </a:effectLst>
              </a:rPr>
              <a:t> </a:t>
            </a:r>
            <a:r>
              <a:rPr lang="en-US" sz="1800" dirty="0" smtClean="0">
                <a:solidFill>
                  <a:schemeClr val="bg1">
                    <a:lumMod val="85000"/>
                  </a:schemeClr>
                </a:solidFill>
                <a:effectLst>
                  <a:outerShdw blurRad="38100" dist="38100" dir="2700000" algn="tl">
                    <a:srgbClr val="000000">
                      <a:alpha val="43137"/>
                    </a:srgbClr>
                  </a:outerShdw>
                </a:effectLst>
              </a:rPr>
              <a:t>(layer-agnostic PCI)</a:t>
            </a:r>
            <a:endParaRPr lang="en-US" dirty="0" smtClean="0">
              <a:solidFill>
                <a:schemeClr val="bg1">
                  <a:lumMod val="85000"/>
                </a:schemeClr>
              </a:solidFill>
              <a:effectLst>
                <a:outerShdw blurRad="38100" dist="38100" dir="2700000" algn="tl">
                  <a:srgbClr val="000000">
                    <a:alpha val="43137"/>
                  </a:srgbClr>
                </a:outerShdw>
              </a:effectLst>
            </a:endParaRPr>
          </a:p>
          <a:p>
            <a:r>
              <a:rPr lang="en-US" dirty="0" err="1" smtClean="0">
                <a:solidFill>
                  <a:schemeClr val="bg1">
                    <a:lumMod val="85000"/>
                  </a:schemeClr>
                </a:solidFill>
                <a:effectLst>
                  <a:outerShdw blurRad="38100" dist="38100" dir="2700000" algn="tl">
                    <a:srgbClr val="000000">
                      <a:alpha val="43137"/>
                    </a:srgbClr>
                  </a:outerShdw>
                </a:effectLst>
              </a:rPr>
              <a:t>mlPCI</a:t>
            </a:r>
            <a:r>
              <a:rPr lang="en-US" sz="1800" dirty="0" smtClean="0">
                <a:solidFill>
                  <a:schemeClr val="bg1">
                    <a:lumMod val="85000"/>
                  </a:schemeClr>
                </a:solidFill>
                <a:effectLst>
                  <a:outerShdw blurRad="38100" dist="38100" dir="2700000" algn="tl">
                    <a:srgbClr val="000000">
                      <a:alpha val="43137"/>
                    </a:srgbClr>
                  </a:outerShdw>
                </a:effectLst>
              </a:rPr>
              <a:t> (minimal-layers PCI)</a:t>
            </a:r>
          </a:p>
          <a:p>
            <a:r>
              <a:rPr lang="en-US" dirty="0" err="1">
                <a:solidFill>
                  <a:schemeClr val="bg1">
                    <a:lumMod val="85000"/>
                  </a:schemeClr>
                </a:solidFill>
                <a:effectLst>
                  <a:outerShdw blurRad="38100" dist="38100" dir="2700000" algn="tl">
                    <a:srgbClr val="000000">
                      <a:alpha val="43137"/>
                    </a:srgbClr>
                  </a:outerShdw>
                </a:effectLst>
              </a:rPr>
              <a:t>clPCI</a:t>
            </a:r>
            <a:r>
              <a:rPr lang="en-US" sz="1800" dirty="0">
                <a:solidFill>
                  <a:schemeClr val="bg1">
                    <a:lumMod val="85000"/>
                  </a:schemeClr>
                </a:solidFill>
                <a:effectLst>
                  <a:outerShdw blurRad="38100" dist="38100" dir="2700000" algn="tl">
                    <a:srgbClr val="000000">
                      <a:alpha val="43137"/>
                    </a:srgbClr>
                  </a:outerShdw>
                </a:effectLst>
              </a:rPr>
              <a:t> (cross-layer PCI)</a:t>
            </a:r>
            <a:endParaRPr lang="en-US" dirty="0">
              <a:solidFill>
                <a:schemeClr val="bg1">
                  <a:lumMod val="85000"/>
                </a:schemeClr>
              </a:solidFill>
              <a:effectLst>
                <a:outerShdw blurRad="38100" dist="38100" dir="2700000" algn="tl">
                  <a:srgbClr val="000000">
                    <a:alpha val="43137"/>
                  </a:srgbClr>
                </a:outerShdw>
              </a:effectLst>
            </a:endParaRPr>
          </a:p>
        </p:txBody>
      </p:sp>
      <p:cxnSp>
        <p:nvCxnSpPr>
          <p:cNvPr id="26" name="Straight Connector 25"/>
          <p:cNvCxnSpPr/>
          <p:nvPr/>
        </p:nvCxnSpPr>
        <p:spPr>
          <a:xfrm>
            <a:off x="5069136" y="5506184"/>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877461" y="3969987"/>
            <a:ext cx="324128" cy="369332"/>
          </a:xfrm>
          <a:prstGeom prst="rect">
            <a:avLst/>
          </a:prstGeom>
          <a:noFill/>
        </p:spPr>
        <p:txBody>
          <a:bodyPr wrap="none" rtlCol="0">
            <a:spAutoFit/>
          </a:bodyPr>
          <a:lstStyle/>
          <a:p>
            <a:r>
              <a:rPr lang="en-US" b="1" dirty="0" smtClean="0"/>
              <a:t>A</a:t>
            </a:r>
            <a:endParaRPr lang="en-US" b="1" dirty="0"/>
          </a:p>
        </p:txBody>
      </p:sp>
      <p:sp>
        <p:nvSpPr>
          <p:cNvPr id="10" name="TextBox 9"/>
          <p:cNvSpPr txBox="1"/>
          <p:nvPr/>
        </p:nvSpPr>
        <p:spPr>
          <a:xfrm>
            <a:off x="6639336" y="5031619"/>
            <a:ext cx="324128" cy="369332"/>
          </a:xfrm>
          <a:prstGeom prst="rect">
            <a:avLst/>
          </a:prstGeom>
          <a:noFill/>
        </p:spPr>
        <p:txBody>
          <a:bodyPr wrap="none" rtlCol="0">
            <a:spAutoFit/>
          </a:bodyPr>
          <a:lstStyle/>
          <a:p>
            <a:r>
              <a:rPr lang="en-US" b="1" dirty="0" smtClean="0"/>
              <a:t>B</a:t>
            </a:r>
            <a:endParaRPr lang="en-US" b="1" dirty="0"/>
          </a:p>
        </p:txBody>
      </p:sp>
      <p:sp>
        <p:nvSpPr>
          <p:cNvPr id="11" name="TextBox 10"/>
          <p:cNvSpPr txBox="1"/>
          <p:nvPr/>
        </p:nvSpPr>
        <p:spPr>
          <a:xfrm>
            <a:off x="4915889" y="3322287"/>
            <a:ext cx="306494" cy="369332"/>
          </a:xfrm>
          <a:prstGeom prst="rect">
            <a:avLst/>
          </a:prstGeom>
          <a:noFill/>
        </p:spPr>
        <p:txBody>
          <a:bodyPr wrap="none" rtlCol="0">
            <a:spAutoFit/>
          </a:bodyPr>
          <a:lstStyle/>
          <a:p>
            <a:r>
              <a:rPr lang="en-US" b="1" dirty="0" smtClean="0"/>
              <a:t>C</a:t>
            </a:r>
            <a:endParaRPr lang="en-US" b="1" dirty="0"/>
          </a:p>
        </p:txBody>
      </p:sp>
      <p:sp>
        <p:nvSpPr>
          <p:cNvPr id="12" name="TextBox 11"/>
          <p:cNvSpPr txBox="1"/>
          <p:nvPr/>
        </p:nvSpPr>
        <p:spPr>
          <a:xfrm>
            <a:off x="5987398" y="3965906"/>
            <a:ext cx="320922" cy="369332"/>
          </a:xfrm>
          <a:prstGeom prst="rect">
            <a:avLst/>
          </a:prstGeom>
          <a:noFill/>
        </p:spPr>
        <p:txBody>
          <a:bodyPr wrap="none" rtlCol="0">
            <a:spAutoFit/>
          </a:bodyPr>
          <a:lstStyle/>
          <a:p>
            <a:r>
              <a:rPr lang="en-US" b="1" dirty="0" smtClean="0"/>
              <a:t>V</a:t>
            </a:r>
            <a:endParaRPr lang="en-US" b="1" dirty="0"/>
          </a:p>
        </p:txBody>
      </p:sp>
      <p:sp>
        <p:nvSpPr>
          <p:cNvPr id="2" name="Freeform 1"/>
          <p:cNvSpPr/>
          <p:nvPr/>
        </p:nvSpPr>
        <p:spPr>
          <a:xfrm>
            <a:off x="3271101" y="2630078"/>
            <a:ext cx="3205113" cy="2168165"/>
          </a:xfrm>
          <a:custGeom>
            <a:avLst/>
            <a:gdLst>
              <a:gd name="connsiteX0" fmla="*/ 320511 w 3205113"/>
              <a:gd name="connsiteY0" fmla="*/ 0 h 2168165"/>
              <a:gd name="connsiteX1" fmla="*/ 0 w 3205113"/>
              <a:gd name="connsiteY1" fmla="*/ 612743 h 2168165"/>
              <a:gd name="connsiteX2" fmla="*/ 1894788 w 3205113"/>
              <a:gd name="connsiteY2" fmla="*/ 1998483 h 2168165"/>
              <a:gd name="connsiteX3" fmla="*/ 3129699 w 3205113"/>
              <a:gd name="connsiteY3" fmla="*/ 2168165 h 2168165"/>
              <a:gd name="connsiteX4" fmla="*/ 3205113 w 3205113"/>
              <a:gd name="connsiteY4" fmla="*/ 1611984 h 2168165"/>
              <a:gd name="connsiteX5" fmla="*/ 2535810 w 3205113"/>
              <a:gd name="connsiteY5" fmla="*/ 188536 h 2168165"/>
              <a:gd name="connsiteX6" fmla="*/ 320511 w 3205113"/>
              <a:gd name="connsiteY6" fmla="*/ 0 h 216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5113" h="2168165">
                <a:moveTo>
                  <a:pt x="320511" y="0"/>
                </a:moveTo>
                <a:lnTo>
                  <a:pt x="0" y="612743"/>
                </a:lnTo>
                <a:lnTo>
                  <a:pt x="1894788" y="1998483"/>
                </a:lnTo>
                <a:lnTo>
                  <a:pt x="3129699" y="2168165"/>
                </a:lnTo>
                <a:lnTo>
                  <a:pt x="3205113" y="1611984"/>
                </a:lnTo>
                <a:lnTo>
                  <a:pt x="2535810" y="188536"/>
                </a:lnTo>
                <a:lnTo>
                  <a:pt x="320511" y="0"/>
                </a:lnTo>
                <a:close/>
              </a:path>
            </a:pathLst>
          </a:cu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2672280" y="3714160"/>
            <a:ext cx="1505804" cy="544572"/>
            <a:chOff x="2672280" y="3714160"/>
            <a:chExt cx="1505804" cy="544572"/>
          </a:xfrm>
        </p:grpSpPr>
        <p:sp>
          <p:nvSpPr>
            <p:cNvPr id="17" name="Line Callout 1 (Border and Accent Bar) 16"/>
            <p:cNvSpPr/>
            <p:nvPr/>
          </p:nvSpPr>
          <p:spPr>
            <a:xfrm>
              <a:off x="2672280" y="3714160"/>
              <a:ext cx="1505804" cy="544572"/>
            </a:xfrm>
            <a:prstGeom prst="accentBorderCallout1">
              <a:avLst>
                <a:gd name="adj1" fmla="val 8364"/>
                <a:gd name="adj2" fmla="val 103727"/>
                <a:gd name="adj3" fmla="val -18"/>
                <a:gd name="adj4" fmla="val 165128"/>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736623" y="3790666"/>
              <a:ext cx="1355051" cy="369332"/>
            </a:xfrm>
            <a:prstGeom prst="rect">
              <a:avLst/>
            </a:prstGeom>
            <a:noFill/>
          </p:spPr>
          <p:txBody>
            <a:bodyPr wrap="none" rtlCol="0">
              <a:spAutoFit/>
            </a:bodyPr>
            <a:lstStyle/>
            <a:p>
              <a:r>
                <a:rPr lang="en-US" b="1" dirty="0" smtClean="0"/>
                <a:t>Degree</a:t>
              </a:r>
              <a:r>
                <a:rPr lang="en-US" b="1" baseline="-25000" dirty="0" smtClean="0"/>
                <a:t>[C] </a:t>
              </a:r>
              <a:r>
                <a:rPr lang="en-US" b="1" dirty="0" smtClean="0"/>
                <a:t>= 4</a:t>
              </a:r>
              <a:endParaRPr lang="en-US" b="1" dirty="0"/>
            </a:p>
          </p:txBody>
        </p:sp>
      </p:grpSp>
      <p:sp>
        <p:nvSpPr>
          <p:cNvPr id="19" name="Freeform 18"/>
          <p:cNvSpPr/>
          <p:nvPr/>
        </p:nvSpPr>
        <p:spPr>
          <a:xfrm>
            <a:off x="5674936" y="3421930"/>
            <a:ext cx="2780907" cy="2309567"/>
          </a:xfrm>
          <a:custGeom>
            <a:avLst/>
            <a:gdLst>
              <a:gd name="connsiteX0" fmla="*/ 0 w 2780907"/>
              <a:gd name="connsiteY0" fmla="*/ 933254 h 2309567"/>
              <a:gd name="connsiteX1" fmla="*/ 631596 w 2780907"/>
              <a:gd name="connsiteY1" fmla="*/ 2309567 h 2309567"/>
              <a:gd name="connsiteX2" fmla="*/ 2780907 w 2780907"/>
              <a:gd name="connsiteY2" fmla="*/ 1197204 h 2309567"/>
              <a:gd name="connsiteX3" fmla="*/ 2780907 w 2780907"/>
              <a:gd name="connsiteY3" fmla="*/ 641023 h 2309567"/>
              <a:gd name="connsiteX4" fmla="*/ 886120 w 2780907"/>
              <a:gd name="connsiteY4" fmla="*/ 0 h 2309567"/>
              <a:gd name="connsiteX5" fmla="*/ 0 w 2780907"/>
              <a:gd name="connsiteY5" fmla="*/ 933254 h 2309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0907" h="2309567">
                <a:moveTo>
                  <a:pt x="0" y="933254"/>
                </a:moveTo>
                <a:lnTo>
                  <a:pt x="631596" y="2309567"/>
                </a:lnTo>
                <a:lnTo>
                  <a:pt x="2780907" y="1197204"/>
                </a:lnTo>
                <a:lnTo>
                  <a:pt x="2780907" y="641023"/>
                </a:lnTo>
                <a:lnTo>
                  <a:pt x="886120" y="0"/>
                </a:lnTo>
                <a:lnTo>
                  <a:pt x="0" y="933254"/>
                </a:lnTo>
                <a:close/>
              </a:path>
            </a:pathLst>
          </a:cu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20"/>
          <p:cNvGrpSpPr/>
          <p:nvPr/>
        </p:nvGrpSpPr>
        <p:grpSpPr>
          <a:xfrm>
            <a:off x="3641984" y="5167464"/>
            <a:ext cx="1505804" cy="544572"/>
            <a:chOff x="2672280" y="3714160"/>
            <a:chExt cx="1505804" cy="544572"/>
          </a:xfrm>
        </p:grpSpPr>
        <p:sp>
          <p:nvSpPr>
            <p:cNvPr id="22" name="Line Callout 1 (Border and Accent Bar) 21"/>
            <p:cNvSpPr/>
            <p:nvPr/>
          </p:nvSpPr>
          <p:spPr>
            <a:xfrm>
              <a:off x="2672280" y="3714160"/>
              <a:ext cx="1505804" cy="544572"/>
            </a:xfrm>
            <a:prstGeom prst="accentBorderCallout1">
              <a:avLst>
                <a:gd name="adj1" fmla="val 8364"/>
                <a:gd name="adj2" fmla="val 103727"/>
                <a:gd name="adj3" fmla="val -126385"/>
                <a:gd name="adj4" fmla="val 211454"/>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2736623" y="3790666"/>
              <a:ext cx="1377941" cy="369332"/>
            </a:xfrm>
            <a:prstGeom prst="rect">
              <a:avLst/>
            </a:prstGeom>
            <a:noFill/>
          </p:spPr>
          <p:txBody>
            <a:bodyPr wrap="none" rtlCol="0">
              <a:spAutoFit/>
            </a:bodyPr>
            <a:lstStyle/>
            <a:p>
              <a:r>
                <a:rPr lang="en-US" b="1" dirty="0" smtClean="0"/>
                <a:t>Degree</a:t>
              </a:r>
              <a:r>
                <a:rPr lang="en-US" b="1" baseline="-25000" dirty="0" smtClean="0"/>
                <a:t>[A] </a:t>
              </a:r>
              <a:r>
                <a:rPr lang="en-US" b="1" dirty="0" smtClean="0"/>
                <a:t>= 4</a:t>
              </a:r>
              <a:endParaRPr lang="en-US" b="1" dirty="0"/>
            </a:p>
          </p:txBody>
        </p:sp>
      </p:grpSp>
      <p:sp>
        <p:nvSpPr>
          <p:cNvPr id="24" name="Freeform 23"/>
          <p:cNvSpPr/>
          <p:nvPr/>
        </p:nvSpPr>
        <p:spPr>
          <a:xfrm>
            <a:off x="5536822" y="3893270"/>
            <a:ext cx="2428828" cy="2686639"/>
          </a:xfrm>
          <a:custGeom>
            <a:avLst/>
            <a:gdLst>
              <a:gd name="connsiteX0" fmla="*/ 84841 w 2413261"/>
              <a:gd name="connsiteY0" fmla="*/ 141402 h 2573517"/>
              <a:gd name="connsiteX1" fmla="*/ 0 w 2413261"/>
              <a:gd name="connsiteY1" fmla="*/ 2300140 h 2573517"/>
              <a:gd name="connsiteX2" fmla="*/ 2413261 w 2413261"/>
              <a:gd name="connsiteY2" fmla="*/ 2573517 h 2573517"/>
              <a:gd name="connsiteX3" fmla="*/ 1555422 w 2413261"/>
              <a:gd name="connsiteY3" fmla="*/ 0 h 2573517"/>
              <a:gd name="connsiteX4" fmla="*/ 84841 w 2413261"/>
              <a:gd name="connsiteY4" fmla="*/ 141402 h 2573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261" h="2573517">
                <a:moveTo>
                  <a:pt x="84841" y="141402"/>
                </a:moveTo>
                <a:lnTo>
                  <a:pt x="0" y="2300140"/>
                </a:lnTo>
                <a:lnTo>
                  <a:pt x="2413261" y="2573517"/>
                </a:lnTo>
                <a:lnTo>
                  <a:pt x="1555422" y="0"/>
                </a:lnTo>
                <a:lnTo>
                  <a:pt x="84841" y="141402"/>
                </a:lnTo>
                <a:close/>
              </a:path>
            </a:pathLst>
          </a:cu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 name="Group 26"/>
          <p:cNvGrpSpPr/>
          <p:nvPr/>
        </p:nvGrpSpPr>
        <p:grpSpPr>
          <a:xfrm>
            <a:off x="3643427" y="6025639"/>
            <a:ext cx="1505804" cy="544572"/>
            <a:chOff x="2672280" y="3714160"/>
            <a:chExt cx="1505804" cy="544572"/>
          </a:xfrm>
        </p:grpSpPr>
        <p:sp>
          <p:nvSpPr>
            <p:cNvPr id="28" name="Line Callout 1 (Border and Accent Bar) 27"/>
            <p:cNvSpPr/>
            <p:nvPr/>
          </p:nvSpPr>
          <p:spPr>
            <a:xfrm>
              <a:off x="2672280" y="3714160"/>
              <a:ext cx="1505804" cy="544572"/>
            </a:xfrm>
            <a:prstGeom prst="accentBorderCallout1">
              <a:avLst>
                <a:gd name="adj1" fmla="val 8364"/>
                <a:gd name="adj2" fmla="val 103727"/>
                <a:gd name="adj3" fmla="val -124654"/>
                <a:gd name="adj4" fmla="val 188917"/>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2736623" y="3790666"/>
              <a:ext cx="1371529" cy="369332"/>
            </a:xfrm>
            <a:prstGeom prst="rect">
              <a:avLst/>
            </a:prstGeom>
            <a:noFill/>
          </p:spPr>
          <p:txBody>
            <a:bodyPr wrap="none" rtlCol="0">
              <a:spAutoFit/>
            </a:bodyPr>
            <a:lstStyle/>
            <a:p>
              <a:r>
                <a:rPr lang="en-US" b="1" dirty="0" smtClean="0"/>
                <a:t>Degree</a:t>
              </a:r>
              <a:r>
                <a:rPr lang="en-US" b="1" baseline="-25000" dirty="0" smtClean="0"/>
                <a:t>[B] </a:t>
              </a:r>
              <a:r>
                <a:rPr lang="en-US" b="1" dirty="0" smtClean="0"/>
                <a:t>= 5</a:t>
              </a:r>
              <a:endParaRPr lang="en-US" b="1" dirty="0"/>
            </a:p>
          </p:txBody>
        </p:sp>
      </p:grpSp>
      <p:grpSp>
        <p:nvGrpSpPr>
          <p:cNvPr id="37" name="Group 36"/>
          <p:cNvGrpSpPr/>
          <p:nvPr/>
        </p:nvGrpSpPr>
        <p:grpSpPr>
          <a:xfrm>
            <a:off x="7346082" y="3238745"/>
            <a:ext cx="1590264" cy="837711"/>
            <a:chOff x="6838592" y="2736350"/>
            <a:chExt cx="1590264" cy="837711"/>
          </a:xfrm>
        </p:grpSpPr>
        <p:sp>
          <p:nvSpPr>
            <p:cNvPr id="35" name="Line Callout 1 (Border and Accent Bar) 34"/>
            <p:cNvSpPr/>
            <p:nvPr/>
          </p:nvSpPr>
          <p:spPr>
            <a:xfrm>
              <a:off x="6838592" y="2736350"/>
              <a:ext cx="1590264" cy="837711"/>
            </a:xfrm>
            <a:prstGeom prst="accentBorderCallout1">
              <a:avLst>
                <a:gd name="adj1" fmla="val 18750"/>
                <a:gd name="adj2" fmla="val -8333"/>
                <a:gd name="adj3" fmla="val 146259"/>
                <a:gd name="adj4" fmla="val -69751"/>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6943471" y="2921906"/>
              <a:ext cx="1266693" cy="461665"/>
            </a:xfrm>
            <a:prstGeom prst="rect">
              <a:avLst/>
            </a:prstGeom>
            <a:noFill/>
          </p:spPr>
          <p:txBody>
            <a:bodyPr wrap="none" rtlCol="0">
              <a:spAutoFit/>
            </a:bodyPr>
            <a:lstStyle/>
            <a:p>
              <a:r>
                <a:rPr lang="en-US" sz="2400" b="1" dirty="0" smtClean="0"/>
                <a:t>PCI</a:t>
              </a:r>
              <a:r>
                <a:rPr lang="en-US" sz="2400" b="1" baseline="-25000" dirty="0" smtClean="0"/>
                <a:t>[V] </a:t>
              </a:r>
              <a:r>
                <a:rPr lang="en-US" sz="2400" b="1" dirty="0" smtClean="0"/>
                <a:t>= 3</a:t>
              </a:r>
              <a:endParaRPr lang="en-US" sz="2400" b="1" dirty="0"/>
            </a:p>
          </p:txBody>
        </p:sp>
      </p:grpSp>
      <p:sp>
        <p:nvSpPr>
          <p:cNvPr id="6" name="TextBox 5"/>
          <p:cNvSpPr txBox="1"/>
          <p:nvPr/>
        </p:nvSpPr>
        <p:spPr>
          <a:xfrm>
            <a:off x="40945" y="5947713"/>
            <a:ext cx="2644984" cy="646331"/>
          </a:xfrm>
          <a:prstGeom prst="rect">
            <a:avLst/>
          </a:prstGeom>
          <a:noFill/>
        </p:spPr>
        <p:txBody>
          <a:bodyPr wrap="square" rtlCol="0">
            <a:spAutoFit/>
          </a:bodyPr>
          <a:lstStyle/>
          <a:p>
            <a:r>
              <a:rPr lang="en-US" sz="1200" baseline="30000" dirty="0" smtClean="0">
                <a:latin typeface="Times New Roman"/>
                <a:cs typeface="Times New Roman"/>
              </a:rPr>
              <a:t>§</a:t>
            </a:r>
            <a:r>
              <a:rPr lang="en-US" sz="1200" dirty="0">
                <a:latin typeface="Times New Roman"/>
                <a:cs typeface="Times New Roman"/>
              </a:rPr>
              <a:t> </a:t>
            </a:r>
            <a:r>
              <a:rPr lang="en-US" sz="1200" dirty="0" smtClean="0">
                <a:latin typeface="Times New Roman"/>
                <a:cs typeface="Times New Roman"/>
              </a:rPr>
              <a:t>“Detecting </a:t>
            </a:r>
            <a:r>
              <a:rPr lang="en-US" sz="1200" dirty="0">
                <a:latin typeface="Times New Roman"/>
                <a:cs typeface="Times New Roman"/>
              </a:rPr>
              <a:t>Influential Spreaders in Complex, Dynamic </a:t>
            </a:r>
            <a:r>
              <a:rPr lang="en-US" sz="1200" dirty="0" smtClean="0">
                <a:latin typeface="Times New Roman"/>
                <a:cs typeface="Times New Roman"/>
              </a:rPr>
              <a:t>Networks</a:t>
            </a:r>
            <a:r>
              <a:rPr lang="en-US" sz="1200" dirty="0">
                <a:latin typeface="Times New Roman"/>
                <a:cs typeface="Times New Roman"/>
              </a:rPr>
              <a:t> </a:t>
            </a:r>
            <a:r>
              <a:rPr lang="en-US" sz="1200" dirty="0" smtClean="0">
                <a:latin typeface="Times New Roman"/>
                <a:cs typeface="Times New Roman"/>
              </a:rPr>
              <a:t>”, IEEE </a:t>
            </a:r>
            <a:r>
              <a:rPr lang="en-US" sz="1200" dirty="0">
                <a:latin typeface="Times New Roman"/>
                <a:cs typeface="Times New Roman"/>
              </a:rPr>
              <a:t>Computer magazine, </a:t>
            </a:r>
            <a:r>
              <a:rPr lang="en-US" sz="1200" dirty="0" smtClean="0">
                <a:latin typeface="Times New Roman"/>
                <a:cs typeface="Times New Roman"/>
              </a:rPr>
              <a:t>April</a:t>
            </a:r>
            <a:r>
              <a:rPr lang="en-US" sz="1200" dirty="0">
                <a:latin typeface="Times New Roman"/>
                <a:cs typeface="Times New Roman"/>
              </a:rPr>
              <a:t>, </a:t>
            </a:r>
            <a:r>
              <a:rPr lang="en-US" sz="1200" dirty="0" smtClean="0">
                <a:latin typeface="Times New Roman"/>
                <a:cs typeface="Times New Roman"/>
              </a:rPr>
              <a:t>2013</a:t>
            </a:r>
            <a:endParaRPr lang="el-GR" sz="1200" dirty="0"/>
          </a:p>
        </p:txBody>
      </p:sp>
    </p:spTree>
    <p:extLst>
      <p:ext uri="{BB962C8B-B14F-4D97-AF65-F5344CB8AC3E}">
        <p14:creationId xmlns:p14="http://schemas.microsoft.com/office/powerpoint/2010/main" val="104802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5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1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grpId="1" nodeType="clickEffect">
                                  <p:stCondLst>
                                    <p:cond delay="0"/>
                                  </p:stCondLst>
                                  <p:childTnLst>
                                    <p:animEffect transition="out" filter="randombar(horizontal)">
                                      <p:cBhvr>
                                        <p:cTn id="14" dur="10"/>
                                        <p:tgtEl>
                                          <p:spTgt spid="2"/>
                                        </p:tgtEl>
                                      </p:cBhvr>
                                    </p:animEffect>
                                    <p:set>
                                      <p:cBhvr>
                                        <p:cTn id="15" dur="1" fill="hold">
                                          <p:stCondLst>
                                            <p:cond delay="9"/>
                                          </p:stCondLst>
                                        </p:cTn>
                                        <p:tgtEl>
                                          <p:spTgt spid="2"/>
                                        </p:tgtEl>
                                        <p:attrNameLst>
                                          <p:attrName>style.visibility</p:attrName>
                                        </p:attrNameLst>
                                      </p:cBhvr>
                                      <p:to>
                                        <p:strVal val="hidden"/>
                                      </p:to>
                                    </p:set>
                                  </p:childTnLst>
                                </p:cTn>
                              </p:par>
                            </p:childTnLst>
                          </p:cTn>
                        </p:par>
                        <p:par>
                          <p:cTn id="16" fill="hold">
                            <p:stCondLst>
                              <p:cond delay="10"/>
                            </p:stCondLst>
                            <p:childTnLst>
                              <p:par>
                                <p:cTn id="17" presetID="14" presetClass="entr" presetSubtype="1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250"/>
                                        <p:tgtEl>
                                          <p:spTgt spid="19"/>
                                        </p:tgtEl>
                                      </p:cBhvr>
                                    </p:animEffect>
                                  </p:childTnLst>
                                </p:cTn>
                              </p:par>
                              <p:par>
                                <p:cTn id="20" presetID="14" presetClass="entr" presetSubtype="1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randombar(horizontal)">
                                      <p:cBhvr>
                                        <p:cTn id="22" dur="1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1" nodeType="clickEffect">
                                  <p:stCondLst>
                                    <p:cond delay="0"/>
                                  </p:stCondLst>
                                  <p:childTnLst>
                                    <p:animEffect transition="out" filter="randombar(horizontal)">
                                      <p:cBhvr>
                                        <p:cTn id="26" dur="250"/>
                                        <p:tgtEl>
                                          <p:spTgt spid="19"/>
                                        </p:tgtEl>
                                      </p:cBhvr>
                                    </p:animEffect>
                                    <p:set>
                                      <p:cBhvr>
                                        <p:cTn id="27" dur="1" fill="hold">
                                          <p:stCondLst>
                                            <p:cond delay="249"/>
                                          </p:stCondLst>
                                        </p:cTn>
                                        <p:tgtEl>
                                          <p:spTgt spid="19"/>
                                        </p:tgtEl>
                                        <p:attrNameLst>
                                          <p:attrName>style.visibility</p:attrName>
                                        </p:attrNameLst>
                                      </p:cBhvr>
                                      <p:to>
                                        <p:strVal val="hidden"/>
                                      </p:to>
                                    </p:set>
                                  </p:childTnLst>
                                </p:cTn>
                              </p:par>
                            </p:childTnLst>
                          </p:cTn>
                        </p:par>
                        <p:par>
                          <p:cTn id="28" fill="hold">
                            <p:stCondLst>
                              <p:cond delay="250"/>
                            </p:stCondLst>
                            <p:childTnLst>
                              <p:par>
                                <p:cTn id="29" presetID="14" presetClass="entr" presetSubtype="1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randombar(horizontal)">
                                      <p:cBhvr>
                                        <p:cTn id="31" dur="250"/>
                                        <p:tgtEl>
                                          <p:spTgt spid="24"/>
                                        </p:tgtEl>
                                      </p:cBhvr>
                                    </p:animEffect>
                                  </p:childTnLst>
                                </p:cTn>
                              </p:par>
                              <p:par>
                                <p:cTn id="32" presetID="14" presetClass="entr" presetSubtype="1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randombar(horizontal)">
                                      <p:cBhvr>
                                        <p:cTn id="34" dur="1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xit" presetSubtype="10" fill="hold" grpId="1" nodeType="clickEffect">
                                  <p:stCondLst>
                                    <p:cond delay="0"/>
                                  </p:stCondLst>
                                  <p:childTnLst>
                                    <p:animEffect transition="out" filter="randombar(horizontal)">
                                      <p:cBhvr>
                                        <p:cTn id="38" dur="250"/>
                                        <p:tgtEl>
                                          <p:spTgt spid="24"/>
                                        </p:tgtEl>
                                      </p:cBhvr>
                                    </p:animEffect>
                                    <p:set>
                                      <p:cBhvr>
                                        <p:cTn id="39" dur="1" fill="hold">
                                          <p:stCondLst>
                                            <p:cond delay="249"/>
                                          </p:stCondLst>
                                        </p:cTn>
                                        <p:tgtEl>
                                          <p:spTgt spid="24"/>
                                        </p:tgtEl>
                                        <p:attrNameLst>
                                          <p:attrName>style.visibility</p:attrName>
                                        </p:attrNameLst>
                                      </p:cBhvr>
                                      <p:to>
                                        <p:strVal val="hidden"/>
                                      </p:to>
                                    </p:set>
                                  </p:childTnLst>
                                </p:cTn>
                              </p:par>
                            </p:childTnLst>
                          </p:cTn>
                        </p:par>
                        <p:par>
                          <p:cTn id="40" fill="hold">
                            <p:stCondLst>
                              <p:cond delay="250"/>
                            </p:stCondLst>
                            <p:childTnLst>
                              <p:par>
                                <p:cTn id="41" presetID="14" presetClass="entr" presetSubtype="10"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randombar(horizontal)">
                                      <p:cBhvr>
                                        <p:cTn id="4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9" grpId="0" animBg="1"/>
      <p:bldP spid="19" grpId="1" animBg="1"/>
      <p:bldP spid="24" grpId="0" animBg="1"/>
      <p:bldP spid="2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17638"/>
            <a:ext cx="8479146" cy="1143000"/>
          </a:xfrm>
        </p:spPr>
        <p:txBody>
          <a:bodyPr>
            <a:normAutofit fontScale="90000"/>
          </a:bodyPr>
          <a:lstStyle/>
          <a:p>
            <a:r>
              <a:rPr lang="en-US" dirty="0" smtClean="0"/>
              <a:t>Identifying (</a:t>
            </a:r>
            <a:r>
              <a:rPr lang="en-US" dirty="0"/>
              <a:t>efficient) cross-layer dominators</a:t>
            </a:r>
          </a:p>
        </p:txBody>
      </p:sp>
      <p:sp>
        <p:nvSpPr>
          <p:cNvPr id="8" name="Content Placeholder 7"/>
          <p:cNvSpPr>
            <a:spLocks noGrp="1"/>
          </p:cNvSpPr>
          <p:nvPr>
            <p:ph idx="1"/>
          </p:nvPr>
        </p:nvSpPr>
        <p:spPr>
          <a:xfrm>
            <a:off x="614149" y="2560639"/>
            <a:ext cx="8120418" cy="3949344"/>
          </a:xfrm>
        </p:spPr>
        <p:txBody>
          <a:bodyPr>
            <a:normAutofit fontScale="92500" lnSpcReduction="20000"/>
          </a:bodyPr>
          <a:lstStyle/>
          <a:p>
            <a:r>
              <a:rPr lang="en-US" dirty="0" smtClean="0"/>
              <a:t>PCI (Power-Community Index)</a:t>
            </a:r>
          </a:p>
          <a:p>
            <a:pPr lvl="1"/>
            <a:r>
              <a:rPr lang="en-US" sz="2400" u="sng" dirty="0" smtClean="0"/>
              <a:t>DEFINITION:</a:t>
            </a:r>
            <a:r>
              <a:rPr lang="en-US" sz="2400" dirty="0" smtClean="0">
                <a:effectLst>
                  <a:outerShdw blurRad="38100" dist="38100" dir="2700000" algn="tl">
                    <a:srgbClr val="000000">
                      <a:alpha val="43137"/>
                    </a:srgbClr>
                  </a:outerShdw>
                </a:effectLst>
              </a:rPr>
              <a:t> PCI </a:t>
            </a:r>
            <a:r>
              <a:rPr lang="en-US" sz="2400" dirty="0">
                <a:effectLst>
                  <a:outerShdw blurRad="38100" dist="38100" dir="2700000" algn="tl">
                    <a:srgbClr val="000000">
                      <a:alpha val="43137"/>
                    </a:srgbClr>
                  </a:outerShdw>
                </a:effectLst>
              </a:rPr>
              <a:t>of </a:t>
            </a:r>
            <a:r>
              <a:rPr lang="en-US" sz="2400" dirty="0" smtClean="0">
                <a:effectLst>
                  <a:outerShdw blurRad="38100" dist="38100" dir="2700000" algn="tl">
                    <a:srgbClr val="000000">
                      <a:alpha val="43137"/>
                    </a:srgbClr>
                  </a:outerShdw>
                </a:effectLst>
              </a:rPr>
              <a:t>a node v  </a:t>
            </a:r>
            <a:r>
              <a:rPr lang="en-US" sz="2400" dirty="0">
                <a:effectLst>
                  <a:outerShdw blurRad="38100" dist="38100" dir="2700000" algn="tl">
                    <a:srgbClr val="000000">
                      <a:alpha val="43137"/>
                    </a:srgbClr>
                  </a:outerShdw>
                </a:effectLst>
              </a:rPr>
              <a:t>is equal to </a:t>
            </a:r>
            <a:r>
              <a:rPr lang="en-US" sz="2400" dirty="0" smtClean="0">
                <a:effectLst>
                  <a:outerShdw blurRad="38100" dist="38100" dir="2700000" algn="tl">
                    <a:srgbClr val="000000">
                      <a:alpha val="43137"/>
                    </a:srgbClr>
                  </a:outerShdw>
                </a:effectLst>
              </a:rPr>
              <a:t>k, </a:t>
            </a:r>
            <a:r>
              <a:rPr lang="en-US" sz="2400" dirty="0">
                <a:effectLst>
                  <a:outerShdw blurRad="38100" dist="38100" dir="2700000" algn="tl">
                    <a:srgbClr val="000000">
                      <a:alpha val="43137"/>
                    </a:srgbClr>
                  </a:outerShdw>
                </a:effectLst>
              </a:rPr>
              <a:t>such that there are up to </a:t>
            </a:r>
            <a:r>
              <a:rPr lang="en-US" sz="2400" dirty="0" smtClean="0">
                <a:effectLst>
                  <a:outerShdw blurRad="38100" dist="38100" dir="2700000" algn="tl">
                    <a:srgbClr val="000000">
                      <a:alpha val="43137"/>
                    </a:srgbClr>
                  </a:outerShdw>
                </a:effectLst>
              </a:rPr>
              <a:t>k </a:t>
            </a:r>
            <a:r>
              <a:rPr lang="en-US" sz="2400" dirty="0">
                <a:effectLst>
                  <a:outerShdw blurRad="38100" dist="38100" dir="2700000" algn="tl">
                    <a:srgbClr val="000000">
                      <a:alpha val="43137"/>
                    </a:srgbClr>
                  </a:outerShdw>
                </a:effectLst>
              </a:rPr>
              <a:t>nodes </a:t>
            </a:r>
            <a:r>
              <a:rPr lang="en-US" sz="2400" dirty="0" smtClean="0">
                <a:effectLst>
                  <a:outerShdw blurRad="38100" dist="38100" dir="2700000" algn="tl">
                    <a:srgbClr val="000000">
                      <a:alpha val="43137"/>
                    </a:srgbClr>
                  </a:outerShdw>
                </a:effectLst>
              </a:rPr>
              <a:t>in </a:t>
            </a:r>
            <a:r>
              <a:rPr lang="en-US" sz="2400" dirty="0">
                <a:effectLst>
                  <a:outerShdw blurRad="38100" dist="38100" dir="2700000" algn="tl">
                    <a:srgbClr val="000000">
                      <a:alpha val="43137"/>
                    </a:srgbClr>
                  </a:outerShdw>
                </a:effectLst>
              </a:rPr>
              <a:t>the </a:t>
            </a:r>
            <a:r>
              <a:rPr lang="en-US" sz="2400" dirty="0" smtClean="0">
                <a:effectLst>
                  <a:outerShdw blurRad="38100" dist="38100" dir="2700000" algn="tl">
                    <a:srgbClr val="000000">
                      <a:alpha val="43137"/>
                    </a:srgbClr>
                  </a:outerShdw>
                </a:effectLst>
              </a:rPr>
              <a:t>1-hop neighborhood </a:t>
            </a:r>
            <a:r>
              <a:rPr lang="en-US" sz="2400" dirty="0">
                <a:effectLst>
                  <a:outerShdw blurRad="38100" dist="38100" dir="2700000" algn="tl">
                    <a:srgbClr val="000000">
                      <a:alpha val="43137"/>
                    </a:srgbClr>
                  </a:outerShdw>
                </a:effectLst>
              </a:rPr>
              <a:t>of </a:t>
            </a:r>
            <a:r>
              <a:rPr lang="en-US" sz="2400" dirty="0" smtClean="0">
                <a:effectLst>
                  <a:outerShdw blurRad="38100" dist="38100" dir="2700000" algn="tl">
                    <a:srgbClr val="000000">
                      <a:alpha val="43137"/>
                    </a:srgbClr>
                  </a:outerShdw>
                </a:effectLst>
              </a:rPr>
              <a:t>v with </a:t>
            </a:r>
            <a:r>
              <a:rPr lang="en-US" sz="2400" dirty="0">
                <a:effectLst>
                  <a:outerShdw blurRad="38100" dist="38100" dir="2700000" algn="tl">
                    <a:srgbClr val="000000">
                      <a:alpha val="43137"/>
                    </a:srgbClr>
                  </a:outerShdw>
                </a:effectLst>
              </a:rPr>
              <a:t>degree greater than or </a:t>
            </a:r>
            <a:r>
              <a:rPr lang="en-US" sz="2400" dirty="0" smtClean="0">
                <a:effectLst>
                  <a:outerShdw blurRad="38100" dist="38100" dir="2700000" algn="tl">
                    <a:srgbClr val="000000">
                      <a:alpha val="43137"/>
                    </a:srgbClr>
                  </a:outerShdw>
                </a:effectLst>
              </a:rPr>
              <a:t>equal </a:t>
            </a:r>
            <a:r>
              <a:rPr lang="en-US" sz="2400" dirty="0">
                <a:effectLst>
                  <a:outerShdw blurRad="38100" dist="38100" dir="2700000" algn="tl">
                    <a:srgbClr val="000000">
                      <a:alpha val="43137"/>
                    </a:srgbClr>
                  </a:outerShdw>
                </a:effectLst>
              </a:rPr>
              <a:t>to </a:t>
            </a:r>
            <a:r>
              <a:rPr lang="en-US" sz="2400" dirty="0" smtClean="0">
                <a:effectLst>
                  <a:outerShdw blurRad="38100" dist="38100" dir="2700000" algn="tl">
                    <a:srgbClr val="000000">
                      <a:alpha val="43137"/>
                    </a:srgbClr>
                  </a:outerShdw>
                </a:effectLst>
              </a:rPr>
              <a:t>k, </a:t>
            </a:r>
            <a:r>
              <a:rPr lang="en-US" sz="2400" dirty="0">
                <a:effectLst>
                  <a:outerShdw blurRad="38100" dist="38100" dir="2700000" algn="tl">
                    <a:srgbClr val="000000">
                      <a:alpha val="43137"/>
                    </a:srgbClr>
                  </a:outerShdw>
                </a:effectLst>
              </a:rPr>
              <a:t>and the rest of the nodes in that neighborhood </a:t>
            </a:r>
            <a:r>
              <a:rPr lang="en-US" sz="2400" dirty="0" smtClean="0">
                <a:effectLst>
                  <a:outerShdw blurRad="38100" dist="38100" dir="2700000" algn="tl">
                    <a:srgbClr val="000000">
                      <a:alpha val="43137"/>
                    </a:srgbClr>
                  </a:outerShdw>
                </a:effectLst>
              </a:rPr>
              <a:t>have </a:t>
            </a:r>
            <a:r>
              <a:rPr lang="en-US" sz="2400" dirty="0">
                <a:effectLst>
                  <a:outerShdw blurRad="38100" dist="38100" dir="2700000" algn="tl">
                    <a:srgbClr val="000000">
                      <a:alpha val="43137"/>
                    </a:srgbClr>
                  </a:outerShdw>
                </a:effectLst>
              </a:rPr>
              <a:t>a degree less than or equal to </a:t>
            </a:r>
            <a:r>
              <a:rPr lang="en-US" sz="2400" dirty="0" smtClean="0">
                <a:effectLst>
                  <a:outerShdw blurRad="38100" dist="38100" dir="2700000" algn="tl">
                    <a:srgbClr val="000000">
                      <a:alpha val="43137"/>
                    </a:srgbClr>
                  </a:outerShdw>
                </a:effectLst>
              </a:rPr>
              <a:t>k</a:t>
            </a:r>
          </a:p>
          <a:p>
            <a:pPr lvl="2"/>
            <a:r>
              <a:rPr lang="en-US" sz="2000" dirty="0" smtClean="0"/>
              <a:t>It is a centrality measure for single layer networks</a:t>
            </a:r>
          </a:p>
          <a:p>
            <a:pPr lvl="2"/>
            <a:r>
              <a:rPr lang="en-US" sz="2000" dirty="0" smtClean="0"/>
              <a:t>It is hybrid of </a:t>
            </a:r>
            <a:r>
              <a:rPr lang="en-US" sz="2000" dirty="0" err="1" smtClean="0"/>
              <a:t>betweenness</a:t>
            </a:r>
            <a:r>
              <a:rPr lang="en-US" sz="2000" dirty="0" smtClean="0"/>
              <a:t> centrality and degree centrality</a:t>
            </a:r>
          </a:p>
          <a:p>
            <a:pPr lvl="2"/>
            <a:r>
              <a:rPr lang="en-US" sz="2000" dirty="0" smtClean="0"/>
              <a:t>A way to discover nodes that can “exert maximum influence with minimum effort (connectivity)” [diplomat’s dilemma]</a:t>
            </a:r>
          </a:p>
          <a:p>
            <a:pPr lvl="2"/>
            <a:r>
              <a:rPr lang="en-US" sz="2000" dirty="0"/>
              <a:t>Resembles the well-known </a:t>
            </a:r>
            <a:r>
              <a:rPr lang="en-US" sz="2000" dirty="0" err="1"/>
              <a:t>scientometric</a:t>
            </a:r>
            <a:r>
              <a:rPr lang="en-US" sz="2000" dirty="0"/>
              <a:t> </a:t>
            </a:r>
            <a:r>
              <a:rPr lang="en-US" sz="2000" i="1" dirty="0" smtClean="0"/>
              <a:t>h</a:t>
            </a:r>
            <a:r>
              <a:rPr lang="en-US" sz="2000" dirty="0" smtClean="0"/>
              <a:t>-index</a:t>
            </a:r>
          </a:p>
          <a:p>
            <a:r>
              <a:rPr lang="en-US" dirty="0" smtClean="0"/>
              <a:t>The next measures generalize PCI for multi-layer networks</a:t>
            </a:r>
          </a:p>
          <a:p>
            <a:pPr lvl="1"/>
            <a:endParaRPr lang="en-US" sz="4000" baseline="300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9816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Identifying (</a:t>
            </a:r>
            <a:r>
              <a:rPr lang="en-US" dirty="0"/>
              <a:t>efficient) cross-layer dominators</a:t>
            </a:r>
          </a:p>
        </p:txBody>
      </p:sp>
      <p:sp>
        <p:nvSpPr>
          <p:cNvPr id="8" name="Content Placeholder 7"/>
          <p:cNvSpPr>
            <a:spLocks noGrp="1"/>
          </p:cNvSpPr>
          <p:nvPr>
            <p:ph idx="1"/>
          </p:nvPr>
        </p:nvSpPr>
        <p:spPr>
          <a:xfrm>
            <a:off x="28800" y="2023200"/>
            <a:ext cx="2502000" cy="3266615"/>
          </a:xfrm>
        </p:spPr>
        <p:txBody>
          <a:bodyPr/>
          <a:lstStyle/>
          <a:p>
            <a:r>
              <a:rPr lang="en-US" dirty="0">
                <a:solidFill>
                  <a:schemeClr val="bg1">
                    <a:lumMod val="85000"/>
                  </a:schemeClr>
                </a:solidFill>
                <a:effectLst>
                  <a:outerShdw blurRad="38100" dist="38100" dir="2700000" algn="tl">
                    <a:srgbClr val="000000">
                      <a:alpha val="43137"/>
                    </a:srgbClr>
                  </a:outerShdw>
                </a:effectLst>
              </a:rPr>
              <a:t>PCI</a:t>
            </a:r>
          </a:p>
          <a:p>
            <a:r>
              <a:rPr lang="en-US" b="1" dirty="0" err="1" smtClean="0">
                <a:effectLst>
                  <a:outerShdw blurRad="38100" dist="38100" dir="2700000" algn="tl">
                    <a:srgbClr val="000000">
                      <a:alpha val="43137"/>
                    </a:srgbClr>
                  </a:outerShdw>
                </a:effectLst>
              </a:rPr>
              <a:t>laPCI</a:t>
            </a:r>
            <a:r>
              <a:rPr lang="en-US" sz="1800" b="1" dirty="0" smtClean="0">
                <a:effectLst>
                  <a:outerShdw blurRad="38100" dist="38100" dir="2700000" algn="tl">
                    <a:srgbClr val="000000">
                      <a:alpha val="43137"/>
                    </a:srgbClr>
                  </a:outerShdw>
                </a:effectLst>
              </a:rPr>
              <a:t> (layer-agnostic PCI</a:t>
            </a:r>
            <a:r>
              <a:rPr lang="en-US" b="1" dirty="0" smtClean="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a:p>
            <a:r>
              <a:rPr lang="en-US" dirty="0" err="1">
                <a:solidFill>
                  <a:schemeClr val="bg1">
                    <a:lumMod val="85000"/>
                  </a:schemeClr>
                </a:solidFill>
                <a:effectLst>
                  <a:outerShdw blurRad="38100" dist="38100" dir="2700000" algn="tl">
                    <a:srgbClr val="000000">
                      <a:alpha val="43137"/>
                    </a:srgbClr>
                  </a:outerShdw>
                </a:effectLst>
              </a:rPr>
              <a:t>mlPCI</a:t>
            </a:r>
            <a:endParaRPr lang="en-US" dirty="0">
              <a:solidFill>
                <a:schemeClr val="bg1">
                  <a:lumMod val="85000"/>
                </a:schemeClr>
              </a:solidFill>
              <a:effectLst>
                <a:outerShdw blurRad="38100" dist="38100" dir="2700000" algn="tl">
                  <a:srgbClr val="000000">
                    <a:alpha val="43137"/>
                  </a:srgbClr>
                </a:outerShdw>
              </a:effectLst>
            </a:endParaRPr>
          </a:p>
          <a:p>
            <a:r>
              <a:rPr lang="en-US" dirty="0" err="1" smtClean="0">
                <a:solidFill>
                  <a:schemeClr val="bg1">
                    <a:lumMod val="85000"/>
                  </a:schemeClr>
                </a:solidFill>
                <a:effectLst>
                  <a:outerShdw blurRad="38100" dist="38100" dir="2700000" algn="tl">
                    <a:srgbClr val="000000">
                      <a:alpha val="43137"/>
                    </a:srgbClr>
                  </a:outerShdw>
                </a:effectLst>
              </a:rPr>
              <a:t>clPCI</a:t>
            </a:r>
            <a:endParaRPr lang="en-US" dirty="0">
              <a:solidFill>
                <a:schemeClr val="bg1">
                  <a:lumMod val="85000"/>
                </a:schemeClr>
              </a:solidFill>
              <a:effectLst>
                <a:outerShdw blurRad="38100" dist="38100" dir="2700000" algn="tl">
                  <a:srgbClr val="000000">
                    <a:alpha val="43137"/>
                  </a:srgbClr>
                </a:outerShdw>
              </a:effectLst>
            </a:endParaRPr>
          </a:p>
        </p:txBody>
      </p:sp>
      <p:grpSp>
        <p:nvGrpSpPr>
          <p:cNvPr id="10" name="Group 9"/>
          <p:cNvGrpSpPr/>
          <p:nvPr/>
        </p:nvGrpSpPr>
        <p:grpSpPr>
          <a:xfrm>
            <a:off x="2253446" y="2804888"/>
            <a:ext cx="6890554" cy="3800476"/>
            <a:chOff x="2253446" y="2804888"/>
            <a:chExt cx="6890554" cy="3800476"/>
          </a:xfrm>
        </p:grpSpPr>
        <p:pic>
          <p:nvPicPr>
            <p:cNvPr id="12"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3688" t="6366" r="4478" b="61564"/>
            <a:stretch/>
          </p:blipFill>
          <p:spPr>
            <a:xfrm>
              <a:off x="2253446" y="2804888"/>
              <a:ext cx="6890554" cy="3800476"/>
            </a:xfrm>
            <a:prstGeom prst="rect">
              <a:avLst/>
            </a:prstGeom>
          </p:spPr>
        </p:pic>
        <p:cxnSp>
          <p:nvCxnSpPr>
            <p:cNvPr id="13" name="Straight Connector 12"/>
            <p:cNvCxnSpPr/>
            <p:nvPr/>
          </p:nvCxnSpPr>
          <p:spPr>
            <a:xfrm flipV="1">
              <a:off x="5209623" y="4406900"/>
              <a:ext cx="1845141" cy="1041401"/>
            </a:xfrm>
            <a:prstGeom prst="line">
              <a:avLst/>
            </a:prstGeom>
            <a:ln w="38100">
              <a:solidFill>
                <a:srgbClr val="FF0000"/>
              </a:solidFill>
              <a:prstDash val="sysDot"/>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2459" b="100000" l="0" r="99296"/>
                      </a14:imgEffect>
                    </a14:imgLayer>
                  </a14:imgProps>
                </a:ext>
              </a:extLst>
            </a:blip>
            <a:stretch>
              <a:fillRect/>
            </a:stretch>
          </p:blipFill>
          <p:spPr>
            <a:xfrm>
              <a:off x="7002431" y="4092346"/>
              <a:ext cx="408814" cy="389958"/>
            </a:xfrm>
            <a:prstGeom prst="rect">
              <a:avLst/>
            </a:prstGeom>
          </p:spPr>
        </p:pic>
        <p:cxnSp>
          <p:nvCxnSpPr>
            <p:cNvPr id="16" name="Straight Connector 15"/>
            <p:cNvCxnSpPr>
              <a:endCxn id="15" idx="2"/>
            </p:cNvCxnSpPr>
            <p:nvPr/>
          </p:nvCxnSpPr>
          <p:spPr>
            <a:xfrm flipH="1">
              <a:off x="4981819" y="5279881"/>
              <a:ext cx="91831" cy="513234"/>
            </a:xfrm>
            <a:prstGeom prst="line">
              <a:avLst/>
            </a:prstGeom>
            <a:ln w="47625">
              <a:solidFill>
                <a:schemeClr val="tx1">
                  <a:lumMod val="85000"/>
                  <a:lumOff val="15000"/>
                </a:schemeClr>
              </a:solidFill>
              <a:round/>
            </a:ln>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59" b="100000" l="0" r="99296"/>
                      </a14:imgEffect>
                    </a14:imgLayer>
                  </a14:imgProps>
                </a:ext>
              </a:extLst>
            </a:blip>
            <a:srcRect t="-234" b="-1"/>
            <a:stretch/>
          </p:blipFill>
          <p:spPr>
            <a:xfrm rot="619304">
              <a:off x="4810341" y="5392374"/>
              <a:ext cx="415343" cy="404010"/>
            </a:xfrm>
            <a:prstGeom prst="rect">
              <a:avLst/>
            </a:prstGeom>
          </p:spPr>
        </p:pic>
        <p:sp>
          <p:nvSpPr>
            <p:cNvPr id="17" name="TextBox 16"/>
            <p:cNvSpPr txBox="1"/>
            <p:nvPr/>
          </p:nvSpPr>
          <p:spPr>
            <a:xfrm>
              <a:off x="6239286" y="3236562"/>
              <a:ext cx="324128" cy="369332"/>
            </a:xfrm>
            <a:prstGeom prst="rect">
              <a:avLst/>
            </a:prstGeom>
            <a:noFill/>
          </p:spPr>
          <p:txBody>
            <a:bodyPr wrap="none" rtlCol="0">
              <a:spAutoFit/>
            </a:bodyPr>
            <a:lstStyle/>
            <a:p>
              <a:r>
                <a:rPr lang="en-US" b="1" dirty="0" smtClean="0"/>
                <a:t>A</a:t>
              </a:r>
              <a:endParaRPr lang="en-US" b="1" dirty="0"/>
            </a:p>
          </p:txBody>
        </p:sp>
        <p:sp>
          <p:nvSpPr>
            <p:cNvPr id="18" name="TextBox 17"/>
            <p:cNvSpPr txBox="1"/>
            <p:nvPr/>
          </p:nvSpPr>
          <p:spPr>
            <a:xfrm>
              <a:off x="7877586" y="3820762"/>
              <a:ext cx="324128" cy="369332"/>
            </a:xfrm>
            <a:prstGeom prst="rect">
              <a:avLst/>
            </a:prstGeom>
            <a:noFill/>
          </p:spPr>
          <p:txBody>
            <a:bodyPr wrap="none" rtlCol="0">
              <a:spAutoFit/>
            </a:bodyPr>
            <a:lstStyle/>
            <a:p>
              <a:r>
                <a:rPr lang="en-US" b="1" dirty="0" smtClean="0"/>
                <a:t>B</a:t>
              </a:r>
              <a:endParaRPr lang="en-US" b="1" dirty="0"/>
            </a:p>
          </p:txBody>
        </p:sp>
        <p:sp>
          <p:nvSpPr>
            <p:cNvPr id="19" name="TextBox 18"/>
            <p:cNvSpPr txBox="1"/>
            <p:nvPr/>
          </p:nvSpPr>
          <p:spPr>
            <a:xfrm>
              <a:off x="7087117" y="4646262"/>
              <a:ext cx="306494" cy="369332"/>
            </a:xfrm>
            <a:prstGeom prst="rect">
              <a:avLst/>
            </a:prstGeom>
            <a:noFill/>
          </p:spPr>
          <p:txBody>
            <a:bodyPr wrap="none" rtlCol="0">
              <a:spAutoFit/>
            </a:bodyPr>
            <a:lstStyle/>
            <a:p>
              <a:r>
                <a:rPr lang="en-US" b="1" dirty="0" smtClean="0"/>
                <a:t>C</a:t>
              </a:r>
              <a:endParaRPr lang="en-US" b="1" dirty="0"/>
            </a:p>
          </p:txBody>
        </p:sp>
        <p:sp>
          <p:nvSpPr>
            <p:cNvPr id="20" name="TextBox 19"/>
            <p:cNvSpPr txBox="1"/>
            <p:nvPr/>
          </p:nvSpPr>
          <p:spPr>
            <a:xfrm>
              <a:off x="5168502" y="5409713"/>
              <a:ext cx="330540" cy="369332"/>
            </a:xfrm>
            <a:prstGeom prst="rect">
              <a:avLst/>
            </a:prstGeom>
            <a:noFill/>
          </p:spPr>
          <p:txBody>
            <a:bodyPr wrap="none" rtlCol="0">
              <a:spAutoFit/>
            </a:bodyPr>
            <a:lstStyle/>
            <a:p>
              <a:r>
                <a:rPr lang="en-US" b="1" dirty="0" smtClean="0"/>
                <a:t>D</a:t>
              </a:r>
              <a:endParaRPr lang="en-US" b="1" dirty="0"/>
            </a:p>
          </p:txBody>
        </p:sp>
        <p:sp>
          <p:nvSpPr>
            <p:cNvPr id="21" name="TextBox 20"/>
            <p:cNvSpPr txBox="1"/>
            <p:nvPr/>
          </p:nvSpPr>
          <p:spPr>
            <a:xfrm>
              <a:off x="4280866" y="4558268"/>
              <a:ext cx="296876" cy="369332"/>
            </a:xfrm>
            <a:prstGeom prst="rect">
              <a:avLst/>
            </a:prstGeom>
            <a:noFill/>
          </p:spPr>
          <p:txBody>
            <a:bodyPr wrap="none" rtlCol="0">
              <a:spAutoFit/>
            </a:bodyPr>
            <a:lstStyle/>
            <a:p>
              <a:r>
                <a:rPr lang="en-US" b="1" dirty="0" smtClean="0"/>
                <a:t>E</a:t>
              </a:r>
              <a:endParaRPr lang="en-US" b="1" dirty="0"/>
            </a:p>
          </p:txBody>
        </p:sp>
        <p:sp>
          <p:nvSpPr>
            <p:cNvPr id="22" name="TextBox 21"/>
            <p:cNvSpPr txBox="1"/>
            <p:nvPr/>
          </p:nvSpPr>
          <p:spPr>
            <a:xfrm>
              <a:off x="7158223" y="3813506"/>
              <a:ext cx="320922" cy="369332"/>
            </a:xfrm>
            <a:prstGeom prst="rect">
              <a:avLst/>
            </a:prstGeom>
            <a:noFill/>
          </p:spPr>
          <p:txBody>
            <a:bodyPr wrap="none" rtlCol="0">
              <a:spAutoFit/>
            </a:bodyPr>
            <a:lstStyle/>
            <a:p>
              <a:r>
                <a:rPr lang="en-US" b="1" dirty="0" smtClean="0"/>
                <a:t>V</a:t>
              </a:r>
              <a:endParaRPr lang="en-US" b="1" dirty="0"/>
            </a:p>
          </p:txBody>
        </p:sp>
      </p:grpSp>
      <p:sp>
        <p:nvSpPr>
          <p:cNvPr id="2" name="TextBox 1"/>
          <p:cNvSpPr txBox="1"/>
          <p:nvPr/>
        </p:nvSpPr>
        <p:spPr>
          <a:xfrm>
            <a:off x="3364872" y="3368089"/>
            <a:ext cx="935256" cy="369332"/>
          </a:xfrm>
          <a:prstGeom prst="rect">
            <a:avLst/>
          </a:prstGeom>
          <a:noFill/>
        </p:spPr>
        <p:txBody>
          <a:bodyPr wrap="none" rtlCol="0">
            <a:spAutoFit/>
          </a:bodyPr>
          <a:lstStyle/>
          <a:p>
            <a:r>
              <a:rPr lang="en-US" b="1" dirty="0" smtClean="0"/>
              <a:t>LAYER 1</a:t>
            </a:r>
            <a:endParaRPr lang="en-US" b="1" dirty="0"/>
          </a:p>
        </p:txBody>
      </p:sp>
      <p:sp>
        <p:nvSpPr>
          <p:cNvPr id="23" name="TextBox 22"/>
          <p:cNvSpPr txBox="1"/>
          <p:nvPr/>
        </p:nvSpPr>
        <p:spPr>
          <a:xfrm>
            <a:off x="8201714" y="3317395"/>
            <a:ext cx="935256" cy="369332"/>
          </a:xfrm>
          <a:prstGeom prst="rect">
            <a:avLst/>
          </a:prstGeom>
          <a:noFill/>
        </p:spPr>
        <p:txBody>
          <a:bodyPr wrap="none" rtlCol="0">
            <a:spAutoFit/>
          </a:bodyPr>
          <a:lstStyle/>
          <a:p>
            <a:r>
              <a:rPr lang="en-US" b="1" dirty="0" smtClean="0"/>
              <a:t>LAYER 2</a:t>
            </a:r>
            <a:endParaRPr lang="en-US" b="1" dirty="0"/>
          </a:p>
        </p:txBody>
      </p:sp>
      <p:sp>
        <p:nvSpPr>
          <p:cNvPr id="34" name="Freeform 33"/>
          <p:cNvSpPr/>
          <p:nvPr/>
        </p:nvSpPr>
        <p:spPr>
          <a:xfrm>
            <a:off x="4637988" y="2714920"/>
            <a:ext cx="2988297" cy="2007909"/>
          </a:xfrm>
          <a:custGeom>
            <a:avLst/>
            <a:gdLst>
              <a:gd name="connsiteX0" fmla="*/ 0 w 2988297"/>
              <a:gd name="connsiteY0" fmla="*/ 490193 h 2007909"/>
              <a:gd name="connsiteX1" fmla="*/ 226243 w 2988297"/>
              <a:gd name="connsiteY1" fmla="*/ 0 h 2007909"/>
              <a:gd name="connsiteX2" fmla="*/ 2300140 w 2988297"/>
              <a:gd name="connsiteY2" fmla="*/ 197962 h 2007909"/>
              <a:gd name="connsiteX3" fmla="*/ 2988297 w 2988297"/>
              <a:gd name="connsiteY3" fmla="*/ 1574276 h 2007909"/>
              <a:gd name="connsiteX4" fmla="*/ 2375554 w 2988297"/>
              <a:gd name="connsiteY4" fmla="*/ 2007909 h 2007909"/>
              <a:gd name="connsiteX5" fmla="*/ 0 w 2988297"/>
              <a:gd name="connsiteY5" fmla="*/ 490193 h 2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97" h="2007909">
                <a:moveTo>
                  <a:pt x="0" y="490193"/>
                </a:moveTo>
                <a:lnTo>
                  <a:pt x="226243" y="0"/>
                </a:lnTo>
                <a:lnTo>
                  <a:pt x="2300140" y="197962"/>
                </a:lnTo>
                <a:lnTo>
                  <a:pt x="2988297" y="1574276"/>
                </a:lnTo>
                <a:lnTo>
                  <a:pt x="2375554" y="2007909"/>
                </a:lnTo>
                <a:lnTo>
                  <a:pt x="0" y="490193"/>
                </a:lnTo>
                <a:close/>
              </a:path>
            </a:pathLst>
          </a:cu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reeform 34"/>
          <p:cNvSpPr/>
          <p:nvPr/>
        </p:nvSpPr>
        <p:spPr>
          <a:xfrm>
            <a:off x="6843860" y="3346515"/>
            <a:ext cx="2300140" cy="2073897"/>
          </a:xfrm>
          <a:custGeom>
            <a:avLst/>
            <a:gdLst>
              <a:gd name="connsiteX0" fmla="*/ 527901 w 2300140"/>
              <a:gd name="connsiteY0" fmla="*/ 141403 h 2073897"/>
              <a:gd name="connsiteX1" fmla="*/ 942680 w 2300140"/>
              <a:gd name="connsiteY1" fmla="*/ 0 h 2073897"/>
              <a:gd name="connsiteX2" fmla="*/ 2290713 w 2300140"/>
              <a:gd name="connsiteY2" fmla="*/ 612743 h 2073897"/>
              <a:gd name="connsiteX3" fmla="*/ 2300140 w 2300140"/>
              <a:gd name="connsiteY3" fmla="*/ 1131217 h 2073897"/>
              <a:gd name="connsiteX4" fmla="*/ 603315 w 2300140"/>
              <a:gd name="connsiteY4" fmla="*/ 2073897 h 2073897"/>
              <a:gd name="connsiteX5" fmla="*/ 0 w 2300140"/>
              <a:gd name="connsiteY5" fmla="*/ 867266 h 2073897"/>
              <a:gd name="connsiteX6" fmla="*/ 527901 w 2300140"/>
              <a:gd name="connsiteY6" fmla="*/ 141403 h 207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0140" h="2073897">
                <a:moveTo>
                  <a:pt x="527901" y="141403"/>
                </a:moveTo>
                <a:lnTo>
                  <a:pt x="942680" y="0"/>
                </a:lnTo>
                <a:lnTo>
                  <a:pt x="2290713" y="612743"/>
                </a:lnTo>
                <a:lnTo>
                  <a:pt x="2300140" y="1131217"/>
                </a:lnTo>
                <a:lnTo>
                  <a:pt x="603315" y="2073897"/>
                </a:lnTo>
                <a:lnTo>
                  <a:pt x="0" y="867266"/>
                </a:lnTo>
                <a:lnTo>
                  <a:pt x="527901" y="141403"/>
                </a:lnTo>
                <a:close/>
              </a:path>
            </a:pathLst>
          </a:cu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Freeform 35"/>
          <p:cNvSpPr/>
          <p:nvPr/>
        </p:nvSpPr>
        <p:spPr>
          <a:xfrm>
            <a:off x="3186260" y="3864990"/>
            <a:ext cx="4392891" cy="2196445"/>
          </a:xfrm>
          <a:custGeom>
            <a:avLst/>
            <a:gdLst>
              <a:gd name="connsiteX0" fmla="*/ 1178350 w 4392891"/>
              <a:gd name="connsiteY0" fmla="*/ 659876 h 2196445"/>
              <a:gd name="connsiteX1" fmla="*/ 895546 w 4392891"/>
              <a:gd name="connsiteY1" fmla="*/ 94268 h 2196445"/>
              <a:gd name="connsiteX2" fmla="*/ 358218 w 4392891"/>
              <a:gd name="connsiteY2" fmla="*/ 348791 h 2196445"/>
              <a:gd name="connsiteX3" fmla="*/ 0 w 4392891"/>
              <a:gd name="connsiteY3" fmla="*/ 1527142 h 2196445"/>
              <a:gd name="connsiteX4" fmla="*/ 801278 w 4392891"/>
              <a:gd name="connsiteY4" fmla="*/ 1536569 h 2196445"/>
              <a:gd name="connsiteX5" fmla="*/ 2036189 w 4392891"/>
              <a:gd name="connsiteY5" fmla="*/ 2196445 h 2196445"/>
              <a:gd name="connsiteX6" fmla="*/ 2309567 w 4392891"/>
              <a:gd name="connsiteY6" fmla="*/ 1583703 h 2196445"/>
              <a:gd name="connsiteX7" fmla="*/ 1649691 w 4392891"/>
              <a:gd name="connsiteY7" fmla="*/ 1498862 h 2196445"/>
              <a:gd name="connsiteX8" fmla="*/ 1545996 w 4392891"/>
              <a:gd name="connsiteY8" fmla="*/ 1168923 h 2196445"/>
              <a:gd name="connsiteX9" fmla="*/ 4392891 w 4392891"/>
              <a:gd name="connsiteY9" fmla="*/ 593888 h 2196445"/>
              <a:gd name="connsiteX10" fmla="*/ 4223208 w 4392891"/>
              <a:gd name="connsiteY10" fmla="*/ 0 h 2196445"/>
              <a:gd name="connsiteX11" fmla="*/ 1178350 w 4392891"/>
              <a:gd name="connsiteY11" fmla="*/ 659876 h 2196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92891" h="2196445">
                <a:moveTo>
                  <a:pt x="1178350" y="659876"/>
                </a:moveTo>
                <a:lnTo>
                  <a:pt x="895546" y="94268"/>
                </a:lnTo>
                <a:lnTo>
                  <a:pt x="358218" y="348791"/>
                </a:lnTo>
                <a:lnTo>
                  <a:pt x="0" y="1527142"/>
                </a:lnTo>
                <a:lnTo>
                  <a:pt x="801278" y="1536569"/>
                </a:lnTo>
                <a:lnTo>
                  <a:pt x="2036189" y="2196445"/>
                </a:lnTo>
                <a:lnTo>
                  <a:pt x="2309567" y="1583703"/>
                </a:lnTo>
                <a:lnTo>
                  <a:pt x="1649691" y="1498862"/>
                </a:lnTo>
                <a:lnTo>
                  <a:pt x="1545996" y="1168923"/>
                </a:lnTo>
                <a:lnTo>
                  <a:pt x="4392891" y="593888"/>
                </a:lnTo>
                <a:lnTo>
                  <a:pt x="4223208" y="0"/>
                </a:lnTo>
                <a:lnTo>
                  <a:pt x="1178350" y="659876"/>
                </a:lnTo>
                <a:close/>
              </a:path>
            </a:pathLst>
          </a:cu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7" name="Group 36"/>
          <p:cNvGrpSpPr/>
          <p:nvPr/>
        </p:nvGrpSpPr>
        <p:grpSpPr>
          <a:xfrm>
            <a:off x="3296486" y="2520599"/>
            <a:ext cx="1505804" cy="544572"/>
            <a:chOff x="2893143" y="3612539"/>
            <a:chExt cx="1505804" cy="544572"/>
          </a:xfrm>
        </p:grpSpPr>
        <p:sp>
          <p:nvSpPr>
            <p:cNvPr id="38" name="Line Callout 1 (Border and Accent Bar) 37"/>
            <p:cNvSpPr/>
            <p:nvPr/>
          </p:nvSpPr>
          <p:spPr>
            <a:xfrm>
              <a:off x="2893143" y="3612539"/>
              <a:ext cx="1505804" cy="544572"/>
            </a:xfrm>
            <a:prstGeom prst="accentBorderCallout1">
              <a:avLst>
                <a:gd name="adj1" fmla="val 8364"/>
                <a:gd name="adj2" fmla="val 103727"/>
                <a:gd name="adj3" fmla="val 214632"/>
                <a:gd name="adj4" fmla="val 209576"/>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2957074" y="3707393"/>
              <a:ext cx="1377941" cy="369332"/>
            </a:xfrm>
            <a:prstGeom prst="rect">
              <a:avLst/>
            </a:prstGeom>
            <a:noFill/>
          </p:spPr>
          <p:txBody>
            <a:bodyPr wrap="none" rtlCol="0">
              <a:spAutoFit/>
            </a:bodyPr>
            <a:lstStyle/>
            <a:p>
              <a:r>
                <a:rPr lang="en-US" b="1" dirty="0" smtClean="0"/>
                <a:t>Degree</a:t>
              </a:r>
              <a:r>
                <a:rPr lang="en-US" b="1" baseline="-25000" dirty="0" smtClean="0"/>
                <a:t>[A] </a:t>
              </a:r>
              <a:r>
                <a:rPr lang="en-US" b="1" dirty="0" smtClean="0"/>
                <a:t>= 4</a:t>
              </a:r>
              <a:endParaRPr lang="en-US" b="1" dirty="0"/>
            </a:p>
          </p:txBody>
        </p:sp>
      </p:grpSp>
      <p:grpSp>
        <p:nvGrpSpPr>
          <p:cNvPr id="41" name="Group 40"/>
          <p:cNvGrpSpPr/>
          <p:nvPr/>
        </p:nvGrpSpPr>
        <p:grpSpPr>
          <a:xfrm>
            <a:off x="7286748" y="2768054"/>
            <a:ext cx="1505804" cy="544572"/>
            <a:chOff x="3176921" y="3641208"/>
            <a:chExt cx="1505804" cy="544572"/>
          </a:xfrm>
        </p:grpSpPr>
        <p:sp>
          <p:nvSpPr>
            <p:cNvPr id="42" name="Line Callout 1 (Border and Accent Bar) 41"/>
            <p:cNvSpPr/>
            <p:nvPr/>
          </p:nvSpPr>
          <p:spPr>
            <a:xfrm>
              <a:off x="3176921" y="3641208"/>
              <a:ext cx="1505804" cy="544572"/>
            </a:xfrm>
            <a:prstGeom prst="accentBorderCallout1">
              <a:avLst>
                <a:gd name="adj1" fmla="val 91454"/>
                <a:gd name="adj2" fmla="val -2698"/>
                <a:gd name="adj3" fmla="val 275219"/>
                <a:gd name="adj4" fmla="val 37418"/>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3270966" y="3753065"/>
              <a:ext cx="1371529" cy="369332"/>
            </a:xfrm>
            <a:prstGeom prst="rect">
              <a:avLst/>
            </a:prstGeom>
            <a:noFill/>
          </p:spPr>
          <p:txBody>
            <a:bodyPr wrap="none" rtlCol="0">
              <a:spAutoFit/>
            </a:bodyPr>
            <a:lstStyle/>
            <a:p>
              <a:r>
                <a:rPr lang="en-US" b="1" dirty="0" smtClean="0"/>
                <a:t>Degree</a:t>
              </a:r>
              <a:r>
                <a:rPr lang="en-US" b="1" baseline="-25000" dirty="0" smtClean="0"/>
                <a:t>[B] </a:t>
              </a:r>
              <a:r>
                <a:rPr lang="en-US" b="1" dirty="0" smtClean="0"/>
                <a:t>= 4</a:t>
              </a:r>
              <a:endParaRPr lang="en-US" b="1" dirty="0"/>
            </a:p>
          </p:txBody>
        </p:sp>
      </p:grpSp>
      <p:grpSp>
        <p:nvGrpSpPr>
          <p:cNvPr id="44" name="Group 43"/>
          <p:cNvGrpSpPr/>
          <p:nvPr/>
        </p:nvGrpSpPr>
        <p:grpSpPr>
          <a:xfrm>
            <a:off x="1912875" y="3838891"/>
            <a:ext cx="1505804" cy="544572"/>
            <a:chOff x="2893181" y="3603112"/>
            <a:chExt cx="1505804" cy="544572"/>
          </a:xfrm>
        </p:grpSpPr>
        <p:sp>
          <p:nvSpPr>
            <p:cNvPr id="45" name="Line Callout 1 (Border and Accent Bar) 44"/>
            <p:cNvSpPr/>
            <p:nvPr/>
          </p:nvSpPr>
          <p:spPr>
            <a:xfrm>
              <a:off x="2893181" y="3603112"/>
              <a:ext cx="1505804" cy="544572"/>
            </a:xfrm>
            <a:prstGeom prst="accentBorderCallout1">
              <a:avLst>
                <a:gd name="adj1" fmla="val 8364"/>
                <a:gd name="adj2" fmla="val 103727"/>
                <a:gd name="adj3" fmla="val 216363"/>
                <a:gd name="adj4" fmla="val 156989"/>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2957074" y="3707393"/>
              <a:ext cx="1360309" cy="369332"/>
            </a:xfrm>
            <a:prstGeom prst="rect">
              <a:avLst/>
            </a:prstGeom>
            <a:noFill/>
          </p:spPr>
          <p:txBody>
            <a:bodyPr wrap="none" rtlCol="0">
              <a:spAutoFit/>
            </a:bodyPr>
            <a:lstStyle/>
            <a:p>
              <a:r>
                <a:rPr lang="en-US" b="1" dirty="0" smtClean="0"/>
                <a:t>Degree</a:t>
              </a:r>
              <a:r>
                <a:rPr lang="en-US" b="1" baseline="-25000" dirty="0" smtClean="0"/>
                <a:t>[E] </a:t>
              </a:r>
              <a:r>
                <a:rPr lang="en-US" b="1" dirty="0" smtClean="0"/>
                <a:t>= 4</a:t>
              </a:r>
              <a:endParaRPr lang="en-US" b="1" dirty="0"/>
            </a:p>
          </p:txBody>
        </p:sp>
      </p:grpSp>
      <p:grpSp>
        <p:nvGrpSpPr>
          <p:cNvPr id="47" name="Group 46"/>
          <p:cNvGrpSpPr/>
          <p:nvPr/>
        </p:nvGrpSpPr>
        <p:grpSpPr>
          <a:xfrm>
            <a:off x="2859772" y="6121557"/>
            <a:ext cx="1505804" cy="544572"/>
            <a:chOff x="2893181" y="3603112"/>
            <a:chExt cx="1505804" cy="544572"/>
          </a:xfrm>
        </p:grpSpPr>
        <p:sp>
          <p:nvSpPr>
            <p:cNvPr id="48" name="Line Callout 1 (Border and Accent Bar) 47"/>
            <p:cNvSpPr/>
            <p:nvPr/>
          </p:nvSpPr>
          <p:spPr>
            <a:xfrm>
              <a:off x="2893181" y="3603112"/>
              <a:ext cx="1505804" cy="544572"/>
            </a:xfrm>
            <a:prstGeom prst="accentBorderCallout1">
              <a:avLst>
                <a:gd name="adj1" fmla="val 8364"/>
                <a:gd name="adj2" fmla="val 103727"/>
                <a:gd name="adj3" fmla="val -91764"/>
                <a:gd name="adj4" fmla="val 142591"/>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p:cNvSpPr txBox="1"/>
            <p:nvPr/>
          </p:nvSpPr>
          <p:spPr>
            <a:xfrm>
              <a:off x="2957074" y="3707393"/>
              <a:ext cx="1382751" cy="369332"/>
            </a:xfrm>
            <a:prstGeom prst="rect">
              <a:avLst/>
            </a:prstGeom>
            <a:noFill/>
          </p:spPr>
          <p:txBody>
            <a:bodyPr wrap="none" rtlCol="0">
              <a:spAutoFit/>
            </a:bodyPr>
            <a:lstStyle/>
            <a:p>
              <a:r>
                <a:rPr lang="en-US" b="1" dirty="0" smtClean="0"/>
                <a:t>Degree</a:t>
              </a:r>
              <a:r>
                <a:rPr lang="en-US" b="1" baseline="-25000" dirty="0" smtClean="0"/>
                <a:t>[D] </a:t>
              </a:r>
              <a:r>
                <a:rPr lang="en-US" b="1" dirty="0" smtClean="0"/>
                <a:t>= 5</a:t>
              </a:r>
              <a:endParaRPr lang="en-US" b="1" dirty="0"/>
            </a:p>
          </p:txBody>
        </p:sp>
      </p:grpSp>
      <p:sp>
        <p:nvSpPr>
          <p:cNvPr id="51" name="Freeform 50"/>
          <p:cNvSpPr/>
          <p:nvPr/>
        </p:nvSpPr>
        <p:spPr>
          <a:xfrm>
            <a:off x="3751868" y="3893270"/>
            <a:ext cx="3836709" cy="2620652"/>
          </a:xfrm>
          <a:custGeom>
            <a:avLst/>
            <a:gdLst>
              <a:gd name="connsiteX0" fmla="*/ 829559 w 3836709"/>
              <a:gd name="connsiteY0" fmla="*/ 2620652 h 2620652"/>
              <a:gd name="connsiteX1" fmla="*/ 3044858 w 3836709"/>
              <a:gd name="connsiteY1" fmla="*/ 2611225 h 2620652"/>
              <a:gd name="connsiteX2" fmla="*/ 2865748 w 3836709"/>
              <a:gd name="connsiteY2" fmla="*/ 2111604 h 2620652"/>
              <a:gd name="connsiteX3" fmla="*/ 1932495 w 3836709"/>
              <a:gd name="connsiteY3" fmla="*/ 1753386 h 2620652"/>
              <a:gd name="connsiteX4" fmla="*/ 3836709 w 3836709"/>
              <a:gd name="connsiteY4" fmla="*/ 575035 h 2620652"/>
              <a:gd name="connsiteX5" fmla="*/ 3657600 w 3836709"/>
              <a:gd name="connsiteY5" fmla="*/ 0 h 2620652"/>
              <a:gd name="connsiteX6" fmla="*/ 0 w 3836709"/>
              <a:gd name="connsiteY6" fmla="*/ 754144 h 2620652"/>
              <a:gd name="connsiteX7" fmla="*/ 829559 w 3836709"/>
              <a:gd name="connsiteY7" fmla="*/ 2620652 h 262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6709" h="2620652">
                <a:moveTo>
                  <a:pt x="829559" y="2620652"/>
                </a:moveTo>
                <a:lnTo>
                  <a:pt x="3044858" y="2611225"/>
                </a:lnTo>
                <a:lnTo>
                  <a:pt x="2865748" y="2111604"/>
                </a:lnTo>
                <a:lnTo>
                  <a:pt x="1932495" y="1753386"/>
                </a:lnTo>
                <a:lnTo>
                  <a:pt x="3836709" y="575035"/>
                </a:lnTo>
                <a:lnTo>
                  <a:pt x="3657600" y="0"/>
                </a:lnTo>
                <a:lnTo>
                  <a:pt x="0" y="754144"/>
                </a:lnTo>
                <a:lnTo>
                  <a:pt x="829559" y="2620652"/>
                </a:lnTo>
                <a:close/>
              </a:path>
            </a:pathLst>
          </a:cu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2" name="Group 51"/>
          <p:cNvGrpSpPr/>
          <p:nvPr/>
        </p:nvGrpSpPr>
        <p:grpSpPr>
          <a:xfrm>
            <a:off x="4563382" y="4159780"/>
            <a:ext cx="1590264" cy="837711"/>
            <a:chOff x="6869397" y="2736350"/>
            <a:chExt cx="1590264" cy="837711"/>
          </a:xfrm>
        </p:grpSpPr>
        <p:sp>
          <p:nvSpPr>
            <p:cNvPr id="53" name="Line Callout 1 (Border and Accent Bar) 52"/>
            <p:cNvSpPr/>
            <p:nvPr/>
          </p:nvSpPr>
          <p:spPr>
            <a:xfrm>
              <a:off x="6869397" y="2736350"/>
              <a:ext cx="1590264" cy="837711"/>
            </a:xfrm>
            <a:prstGeom prst="accentBorderCallout1">
              <a:avLst>
                <a:gd name="adj1" fmla="val 35630"/>
                <a:gd name="adj2" fmla="val 103703"/>
                <a:gd name="adj3" fmla="val 16849"/>
                <a:gd name="adj4" fmla="val 166177"/>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p:nvPr/>
          </p:nvSpPr>
          <p:spPr>
            <a:xfrm>
              <a:off x="6943471" y="2921906"/>
              <a:ext cx="1266693" cy="461665"/>
            </a:xfrm>
            <a:prstGeom prst="rect">
              <a:avLst/>
            </a:prstGeom>
            <a:noFill/>
          </p:spPr>
          <p:txBody>
            <a:bodyPr wrap="none" rtlCol="0">
              <a:spAutoFit/>
            </a:bodyPr>
            <a:lstStyle/>
            <a:p>
              <a:r>
                <a:rPr lang="en-US" sz="2400" b="1" dirty="0" smtClean="0"/>
                <a:t>PCI</a:t>
              </a:r>
              <a:r>
                <a:rPr lang="en-US" sz="2400" b="1" baseline="-25000" dirty="0" smtClean="0"/>
                <a:t>[V] </a:t>
              </a:r>
              <a:r>
                <a:rPr lang="en-US" sz="2400" b="1" dirty="0" smtClean="0"/>
                <a:t>= 4</a:t>
              </a:r>
              <a:endParaRPr lang="en-US" sz="2400" b="1" dirty="0"/>
            </a:p>
          </p:txBody>
        </p:sp>
      </p:grpSp>
      <p:sp>
        <p:nvSpPr>
          <p:cNvPr id="55" name="Freeform 54"/>
          <p:cNvSpPr/>
          <p:nvPr/>
        </p:nvSpPr>
        <p:spPr>
          <a:xfrm>
            <a:off x="6740165" y="3855563"/>
            <a:ext cx="2036190" cy="2290713"/>
          </a:xfrm>
          <a:custGeom>
            <a:avLst/>
            <a:gdLst>
              <a:gd name="connsiteX0" fmla="*/ 0 w 2036190"/>
              <a:gd name="connsiteY0" fmla="*/ 2017336 h 2290713"/>
              <a:gd name="connsiteX1" fmla="*/ 2036190 w 2036190"/>
              <a:gd name="connsiteY1" fmla="*/ 2290713 h 2290713"/>
              <a:gd name="connsiteX2" fmla="*/ 2026763 w 2036190"/>
              <a:gd name="connsiteY2" fmla="*/ 1687398 h 2290713"/>
              <a:gd name="connsiteX3" fmla="*/ 1517715 w 2036190"/>
              <a:gd name="connsiteY3" fmla="*/ 0 h 2290713"/>
              <a:gd name="connsiteX4" fmla="*/ 84841 w 2036190"/>
              <a:gd name="connsiteY4" fmla="*/ 18853 h 2290713"/>
              <a:gd name="connsiteX5" fmla="*/ 0 w 2036190"/>
              <a:gd name="connsiteY5" fmla="*/ 2017336 h 22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6190" h="2290713">
                <a:moveTo>
                  <a:pt x="0" y="2017336"/>
                </a:moveTo>
                <a:lnTo>
                  <a:pt x="2036190" y="2290713"/>
                </a:lnTo>
                <a:lnTo>
                  <a:pt x="2026763" y="1687398"/>
                </a:lnTo>
                <a:lnTo>
                  <a:pt x="1517715" y="0"/>
                </a:lnTo>
                <a:lnTo>
                  <a:pt x="84841" y="18853"/>
                </a:lnTo>
                <a:lnTo>
                  <a:pt x="0" y="2017336"/>
                </a:lnTo>
                <a:close/>
              </a:path>
            </a:pathLst>
          </a:cu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6" name="Group 55"/>
          <p:cNvGrpSpPr/>
          <p:nvPr/>
        </p:nvGrpSpPr>
        <p:grpSpPr>
          <a:xfrm>
            <a:off x="7240364" y="6051329"/>
            <a:ext cx="1505804" cy="544572"/>
            <a:chOff x="2893181" y="3603112"/>
            <a:chExt cx="1505804" cy="544572"/>
          </a:xfrm>
        </p:grpSpPr>
        <p:sp>
          <p:nvSpPr>
            <p:cNvPr id="57" name="Line Callout 1 (Border and Accent Bar) 56"/>
            <p:cNvSpPr/>
            <p:nvPr/>
          </p:nvSpPr>
          <p:spPr>
            <a:xfrm>
              <a:off x="2893181" y="3603112"/>
              <a:ext cx="1505804" cy="544572"/>
            </a:xfrm>
            <a:prstGeom prst="accentBorderCallout1">
              <a:avLst>
                <a:gd name="adj1" fmla="val 15288"/>
                <a:gd name="adj2" fmla="val -2698"/>
                <a:gd name="adj3" fmla="val -183509"/>
                <a:gd name="adj4" fmla="val 16759"/>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2957074" y="3707393"/>
              <a:ext cx="1366721" cy="369332"/>
            </a:xfrm>
            <a:prstGeom prst="rect">
              <a:avLst/>
            </a:prstGeom>
            <a:noFill/>
          </p:spPr>
          <p:txBody>
            <a:bodyPr wrap="none" rtlCol="0">
              <a:spAutoFit/>
            </a:bodyPr>
            <a:lstStyle/>
            <a:p>
              <a:r>
                <a:rPr lang="en-US" b="1" dirty="0" smtClean="0"/>
                <a:t>Degree</a:t>
              </a:r>
              <a:r>
                <a:rPr lang="en-US" b="1" baseline="-25000" dirty="0" smtClean="0"/>
                <a:t>[C] </a:t>
              </a:r>
              <a:r>
                <a:rPr lang="en-US" b="1" dirty="0" smtClean="0"/>
                <a:t>= 5</a:t>
              </a:r>
              <a:endParaRPr lang="en-US" b="1" dirty="0"/>
            </a:p>
          </p:txBody>
        </p:sp>
      </p:grpSp>
      <p:sp>
        <p:nvSpPr>
          <p:cNvPr id="50" name="TextBox 49"/>
          <p:cNvSpPr txBox="1"/>
          <p:nvPr/>
        </p:nvSpPr>
        <p:spPr>
          <a:xfrm>
            <a:off x="40945" y="5290818"/>
            <a:ext cx="2644984" cy="1323439"/>
          </a:xfrm>
          <a:prstGeom prst="rect">
            <a:avLst/>
          </a:prstGeom>
          <a:noFill/>
        </p:spPr>
        <p:txBody>
          <a:bodyPr wrap="square" rtlCol="0">
            <a:spAutoFit/>
          </a:bodyPr>
          <a:lstStyle/>
          <a:p>
            <a:r>
              <a:rPr lang="en-US" sz="2000" dirty="0" smtClean="0">
                <a:latin typeface="Times New Roman"/>
                <a:cs typeface="Times New Roman"/>
              </a:rPr>
              <a:t>In computing </a:t>
            </a:r>
            <a:r>
              <a:rPr lang="en-US" sz="2000" dirty="0" err="1" smtClean="0">
                <a:effectLst>
                  <a:outerShdw blurRad="38100" dist="38100" dir="2700000" algn="tl">
                    <a:srgbClr val="000000">
                      <a:alpha val="43137"/>
                    </a:srgbClr>
                  </a:outerShdw>
                </a:effectLst>
                <a:latin typeface="Times New Roman"/>
                <a:cs typeface="Times New Roman"/>
              </a:rPr>
              <a:t>laPCI</a:t>
            </a:r>
            <a:r>
              <a:rPr lang="en-US" sz="2000" dirty="0" smtClean="0">
                <a:latin typeface="Times New Roman"/>
                <a:cs typeface="Times New Roman"/>
              </a:rPr>
              <a:t>, we drop all layer info and apply the definition of PCI</a:t>
            </a:r>
            <a:endParaRPr lang="el-GR" sz="2000" dirty="0"/>
          </a:p>
        </p:txBody>
      </p:sp>
    </p:spTree>
    <p:extLst>
      <p:ext uri="{BB962C8B-B14F-4D97-AF65-F5344CB8AC3E}">
        <p14:creationId xmlns:p14="http://schemas.microsoft.com/office/powerpoint/2010/main" val="249631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250"/>
                                        <p:tgtEl>
                                          <p:spTgt spid="34"/>
                                        </p:tgtEl>
                                      </p:cBhvr>
                                    </p:animEffect>
                                  </p:childTnLst>
                                </p:cTn>
                              </p:par>
                              <p:par>
                                <p:cTn id="8" presetID="14" presetClass="entr" presetSubtype="1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1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grpId="1" nodeType="clickEffect">
                                  <p:stCondLst>
                                    <p:cond delay="0"/>
                                  </p:stCondLst>
                                  <p:childTnLst>
                                    <p:animEffect transition="out" filter="randombar(horizontal)">
                                      <p:cBhvr>
                                        <p:cTn id="14" dur="10"/>
                                        <p:tgtEl>
                                          <p:spTgt spid="34"/>
                                        </p:tgtEl>
                                      </p:cBhvr>
                                    </p:animEffect>
                                    <p:set>
                                      <p:cBhvr>
                                        <p:cTn id="15" dur="1" fill="hold">
                                          <p:stCondLst>
                                            <p:cond delay="9"/>
                                          </p:stCondLst>
                                        </p:cTn>
                                        <p:tgtEl>
                                          <p:spTgt spid="34"/>
                                        </p:tgtEl>
                                        <p:attrNameLst>
                                          <p:attrName>style.visibility</p:attrName>
                                        </p:attrNameLst>
                                      </p:cBhvr>
                                      <p:to>
                                        <p:strVal val="hidden"/>
                                      </p:to>
                                    </p:set>
                                  </p:childTnLst>
                                </p:cTn>
                              </p:par>
                            </p:childTnLst>
                          </p:cTn>
                        </p:par>
                        <p:par>
                          <p:cTn id="16" fill="hold">
                            <p:stCondLst>
                              <p:cond delay="10"/>
                            </p:stCondLst>
                            <p:childTnLst>
                              <p:par>
                                <p:cTn id="17" presetID="14" presetClass="entr" presetSubtype="1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randombar(horizontal)">
                                      <p:cBhvr>
                                        <p:cTn id="19" dur="250"/>
                                        <p:tgtEl>
                                          <p:spTgt spid="35"/>
                                        </p:tgtEl>
                                      </p:cBhvr>
                                    </p:animEffect>
                                  </p:childTnLst>
                                </p:cTn>
                              </p:par>
                              <p:par>
                                <p:cTn id="20" presetID="14" presetClass="entr" presetSubtype="1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randombar(horizontal)">
                                      <p:cBhvr>
                                        <p:cTn id="22" dur="1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1" nodeType="clickEffect">
                                  <p:stCondLst>
                                    <p:cond delay="0"/>
                                  </p:stCondLst>
                                  <p:childTnLst>
                                    <p:animEffect transition="out" filter="randombar(horizontal)">
                                      <p:cBhvr>
                                        <p:cTn id="26" dur="10"/>
                                        <p:tgtEl>
                                          <p:spTgt spid="35"/>
                                        </p:tgtEl>
                                      </p:cBhvr>
                                    </p:animEffect>
                                    <p:set>
                                      <p:cBhvr>
                                        <p:cTn id="27" dur="1" fill="hold">
                                          <p:stCondLst>
                                            <p:cond delay="9"/>
                                          </p:stCondLst>
                                        </p:cTn>
                                        <p:tgtEl>
                                          <p:spTgt spid="35"/>
                                        </p:tgtEl>
                                        <p:attrNameLst>
                                          <p:attrName>style.visibility</p:attrName>
                                        </p:attrNameLst>
                                      </p:cBhvr>
                                      <p:to>
                                        <p:strVal val="hidden"/>
                                      </p:to>
                                    </p:set>
                                  </p:childTnLst>
                                </p:cTn>
                              </p:par>
                            </p:childTnLst>
                          </p:cTn>
                        </p:par>
                        <p:par>
                          <p:cTn id="28" fill="hold">
                            <p:stCondLst>
                              <p:cond delay="10"/>
                            </p:stCondLst>
                            <p:childTnLst>
                              <p:par>
                                <p:cTn id="29" presetID="14" presetClass="entr" presetSubtype="10"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randombar(horizontal)">
                                      <p:cBhvr>
                                        <p:cTn id="31" dur="500"/>
                                        <p:tgtEl>
                                          <p:spTgt spid="55"/>
                                        </p:tgtEl>
                                      </p:cBhvr>
                                    </p:animEffect>
                                  </p:childTnLst>
                                </p:cTn>
                              </p:par>
                              <p:par>
                                <p:cTn id="32" presetID="14" presetClass="entr" presetSubtype="1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randombar(horizontal)">
                                      <p:cBhvr>
                                        <p:cTn id="34" dur="10"/>
                                        <p:tgtEl>
                                          <p:spTgt spid="56"/>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xit" presetSubtype="10" fill="hold" grpId="1" nodeType="clickEffect">
                                  <p:stCondLst>
                                    <p:cond delay="0"/>
                                  </p:stCondLst>
                                  <p:childTnLst>
                                    <p:animEffect transition="out" filter="randombar(horizontal)">
                                      <p:cBhvr>
                                        <p:cTn id="38" dur="10"/>
                                        <p:tgtEl>
                                          <p:spTgt spid="55"/>
                                        </p:tgtEl>
                                      </p:cBhvr>
                                    </p:animEffect>
                                    <p:set>
                                      <p:cBhvr>
                                        <p:cTn id="39" dur="1" fill="hold">
                                          <p:stCondLst>
                                            <p:cond delay="9"/>
                                          </p:stCondLst>
                                        </p:cTn>
                                        <p:tgtEl>
                                          <p:spTgt spid="55"/>
                                        </p:tgtEl>
                                        <p:attrNameLst>
                                          <p:attrName>style.visibility</p:attrName>
                                        </p:attrNameLst>
                                      </p:cBhvr>
                                      <p:to>
                                        <p:strVal val="hidden"/>
                                      </p:to>
                                    </p:set>
                                  </p:childTnLst>
                                </p:cTn>
                              </p:par>
                            </p:childTnLst>
                          </p:cTn>
                        </p:par>
                        <p:par>
                          <p:cTn id="40" fill="hold">
                            <p:stCondLst>
                              <p:cond delay="10"/>
                            </p:stCondLst>
                            <p:childTnLst>
                              <p:par>
                                <p:cTn id="41" presetID="14" presetClass="entr" presetSubtype="1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randombar(horizontal)">
                                      <p:cBhvr>
                                        <p:cTn id="43" dur="250"/>
                                        <p:tgtEl>
                                          <p:spTgt spid="51"/>
                                        </p:tgtEl>
                                      </p:cBhvr>
                                    </p:animEffect>
                                  </p:childTnLst>
                                </p:cTn>
                              </p:par>
                              <p:par>
                                <p:cTn id="44" presetID="14" presetClass="entr" presetSubtype="10"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randombar(horizontal)">
                                      <p:cBhvr>
                                        <p:cTn id="46" dur="1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xit" presetSubtype="10" fill="hold" grpId="1" nodeType="clickEffect">
                                  <p:stCondLst>
                                    <p:cond delay="0"/>
                                  </p:stCondLst>
                                  <p:childTnLst>
                                    <p:animEffect transition="out" filter="randombar(horizontal)">
                                      <p:cBhvr>
                                        <p:cTn id="50" dur="10"/>
                                        <p:tgtEl>
                                          <p:spTgt spid="51"/>
                                        </p:tgtEl>
                                      </p:cBhvr>
                                    </p:animEffect>
                                    <p:set>
                                      <p:cBhvr>
                                        <p:cTn id="51" dur="1" fill="hold">
                                          <p:stCondLst>
                                            <p:cond delay="9"/>
                                          </p:stCondLst>
                                        </p:cTn>
                                        <p:tgtEl>
                                          <p:spTgt spid="51"/>
                                        </p:tgtEl>
                                        <p:attrNameLst>
                                          <p:attrName>style.visibility</p:attrName>
                                        </p:attrNameLst>
                                      </p:cBhvr>
                                      <p:to>
                                        <p:strVal val="hidden"/>
                                      </p:to>
                                    </p:set>
                                  </p:childTnLst>
                                </p:cTn>
                              </p:par>
                            </p:childTnLst>
                          </p:cTn>
                        </p:par>
                        <p:par>
                          <p:cTn id="52" fill="hold">
                            <p:stCondLst>
                              <p:cond delay="10"/>
                            </p:stCondLst>
                            <p:childTnLst>
                              <p:par>
                                <p:cTn id="53" presetID="14" presetClass="entr" presetSubtype="10"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randombar(horizontal)">
                                      <p:cBhvr>
                                        <p:cTn id="55" dur="250"/>
                                        <p:tgtEl>
                                          <p:spTgt spid="36"/>
                                        </p:tgtEl>
                                      </p:cBhvr>
                                    </p:animEffect>
                                  </p:childTnLst>
                                </p:cTn>
                              </p:par>
                              <p:par>
                                <p:cTn id="56" presetID="14" presetClass="entr" presetSubtype="10"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randombar(horizontal)">
                                      <p:cBhvr>
                                        <p:cTn id="58" dur="10"/>
                                        <p:tgtEl>
                                          <p:spTgt spid="44"/>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xit" presetSubtype="10" fill="hold" grpId="1" nodeType="clickEffect">
                                  <p:stCondLst>
                                    <p:cond delay="0"/>
                                  </p:stCondLst>
                                  <p:childTnLst>
                                    <p:animEffect transition="out" filter="randombar(horizontal)">
                                      <p:cBhvr>
                                        <p:cTn id="62" dur="10"/>
                                        <p:tgtEl>
                                          <p:spTgt spid="36"/>
                                        </p:tgtEl>
                                      </p:cBhvr>
                                    </p:animEffect>
                                    <p:set>
                                      <p:cBhvr>
                                        <p:cTn id="63" dur="1" fill="hold">
                                          <p:stCondLst>
                                            <p:cond delay="9"/>
                                          </p:stCondLst>
                                        </p:cTn>
                                        <p:tgtEl>
                                          <p:spTgt spid="36"/>
                                        </p:tgtEl>
                                        <p:attrNameLst>
                                          <p:attrName>style.visibility</p:attrName>
                                        </p:attrNameLst>
                                      </p:cBhvr>
                                      <p:to>
                                        <p:strVal val="hidden"/>
                                      </p:to>
                                    </p:set>
                                  </p:childTnLst>
                                </p:cTn>
                              </p:par>
                            </p:childTnLst>
                          </p:cTn>
                        </p:par>
                        <p:par>
                          <p:cTn id="64" fill="hold">
                            <p:stCondLst>
                              <p:cond delay="10"/>
                            </p:stCondLst>
                            <p:childTnLst>
                              <p:par>
                                <p:cTn id="65" presetID="14" presetClass="entr" presetSubtype="10" fill="hold"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randombar(horizontal)">
                                      <p:cBhvr>
                                        <p:cTn id="67" dur="500"/>
                                        <p:tgtEl>
                                          <p:spTgt spid="52"/>
                                        </p:tgtEl>
                                      </p:cBhvr>
                                    </p:animEffect>
                                  </p:childTnLst>
                                </p:cTn>
                              </p:par>
                            </p:childTnLst>
                          </p:cTn>
                        </p:par>
                        <p:par>
                          <p:cTn id="68" fill="hold">
                            <p:stCondLst>
                              <p:cond delay="510"/>
                            </p:stCondLst>
                            <p:childTnLst>
                              <p:par>
                                <p:cTn id="69" presetID="14" presetClass="entr" presetSubtype="10" fill="hold"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randombar(horizontal)">
                                      <p:cBhvr>
                                        <p:cTn id="71" dur="2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35" grpId="1" animBg="1"/>
      <p:bldP spid="36" grpId="0" animBg="1"/>
      <p:bldP spid="36" grpId="1" animBg="1"/>
      <p:bldP spid="51" grpId="0" animBg="1"/>
      <p:bldP spid="51" grpId="1" animBg="1"/>
      <p:bldP spid="55" grpId="0" animBg="1"/>
      <p:bldP spid="5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Identifying </a:t>
            </a:r>
            <a:r>
              <a:rPr lang="en-US" dirty="0" smtClean="0"/>
              <a:t>(</a:t>
            </a:r>
            <a:r>
              <a:rPr lang="en-US" dirty="0"/>
              <a:t>efficient) cross-layer dominators</a:t>
            </a:r>
          </a:p>
        </p:txBody>
      </p:sp>
      <p:sp>
        <p:nvSpPr>
          <p:cNvPr id="8" name="Content Placeholder 7"/>
          <p:cNvSpPr>
            <a:spLocks noGrp="1"/>
          </p:cNvSpPr>
          <p:nvPr>
            <p:ph idx="1"/>
          </p:nvPr>
        </p:nvSpPr>
        <p:spPr>
          <a:xfrm>
            <a:off x="28800" y="2023200"/>
            <a:ext cx="2502000" cy="3266615"/>
          </a:xfrm>
        </p:spPr>
        <p:txBody>
          <a:bodyPr>
            <a:normAutofit/>
          </a:bodyPr>
          <a:lstStyle/>
          <a:p>
            <a:r>
              <a:rPr lang="en-US" dirty="0">
                <a:solidFill>
                  <a:schemeClr val="bg1">
                    <a:lumMod val="85000"/>
                  </a:schemeClr>
                </a:solidFill>
                <a:effectLst>
                  <a:outerShdw blurRad="38100" dist="38100" dir="2700000" algn="tl">
                    <a:srgbClr val="000000">
                      <a:alpha val="43137"/>
                    </a:srgbClr>
                  </a:outerShdw>
                </a:effectLst>
              </a:rPr>
              <a:t>PCI</a:t>
            </a:r>
          </a:p>
          <a:p>
            <a:r>
              <a:rPr lang="en-US" dirty="0" err="1">
                <a:solidFill>
                  <a:schemeClr val="bg1">
                    <a:lumMod val="85000"/>
                  </a:schemeClr>
                </a:solidFill>
                <a:effectLst>
                  <a:outerShdw blurRad="38100" dist="38100" dir="2700000" algn="tl">
                    <a:srgbClr val="000000">
                      <a:alpha val="43137"/>
                    </a:srgbClr>
                  </a:outerShdw>
                </a:effectLst>
              </a:rPr>
              <a:t>laPCI</a:t>
            </a:r>
            <a:endParaRPr lang="en-US" dirty="0">
              <a:solidFill>
                <a:schemeClr val="bg1">
                  <a:lumMod val="85000"/>
                </a:schemeClr>
              </a:solidFill>
              <a:effectLst>
                <a:outerShdw blurRad="38100" dist="38100" dir="2700000" algn="tl">
                  <a:srgbClr val="000000">
                    <a:alpha val="43137"/>
                  </a:srgbClr>
                </a:outerShdw>
              </a:effectLst>
            </a:endParaRPr>
          </a:p>
          <a:p>
            <a:r>
              <a:rPr lang="en-US" b="1" dirty="0" err="1">
                <a:effectLst>
                  <a:outerShdw blurRad="38100" dist="38100" dir="2700000" algn="tl">
                    <a:srgbClr val="000000">
                      <a:alpha val="43137"/>
                    </a:srgbClr>
                  </a:outerShdw>
                </a:effectLst>
              </a:rPr>
              <a:t>mlPCI</a:t>
            </a:r>
            <a:r>
              <a:rPr lang="en-US" b="1" dirty="0">
                <a:effectLst>
                  <a:outerShdw blurRad="38100" dist="38100" dir="2700000" algn="tl">
                    <a:srgbClr val="000000">
                      <a:alpha val="43137"/>
                    </a:srgbClr>
                  </a:outerShdw>
                </a:effectLst>
              </a:rPr>
              <a:t> </a:t>
            </a:r>
            <a:r>
              <a:rPr lang="en-US" sz="1800" b="1" dirty="0">
                <a:effectLst>
                  <a:outerShdw blurRad="38100" dist="38100" dir="2700000" algn="tl">
                    <a:srgbClr val="000000">
                      <a:alpha val="43137"/>
                    </a:srgbClr>
                  </a:outerShdw>
                </a:effectLst>
              </a:rPr>
              <a:t>(minimal-layers PCI)</a:t>
            </a:r>
            <a:endParaRPr lang="en-US" dirty="0" smtClean="0">
              <a:solidFill>
                <a:schemeClr val="bg1">
                  <a:lumMod val="85000"/>
                </a:schemeClr>
              </a:solidFill>
              <a:effectLst>
                <a:outerShdw blurRad="38100" dist="38100" dir="2700000" algn="tl">
                  <a:srgbClr val="000000">
                    <a:alpha val="43137"/>
                  </a:srgbClr>
                </a:outerShdw>
              </a:effectLst>
            </a:endParaRPr>
          </a:p>
          <a:p>
            <a:r>
              <a:rPr lang="en-US" dirty="0" err="1" smtClean="0">
                <a:solidFill>
                  <a:schemeClr val="bg1">
                    <a:lumMod val="85000"/>
                  </a:schemeClr>
                </a:solidFill>
                <a:effectLst>
                  <a:outerShdw blurRad="38100" dist="38100" dir="2700000" algn="tl">
                    <a:srgbClr val="000000">
                      <a:alpha val="43137"/>
                    </a:srgbClr>
                  </a:outerShdw>
                </a:effectLst>
              </a:rPr>
              <a:t>clPCI</a:t>
            </a:r>
            <a:endParaRPr lang="en-US" b="1" dirty="0">
              <a:effectLst>
                <a:outerShdw blurRad="38100" dist="38100" dir="2700000" algn="tl">
                  <a:srgbClr val="000000">
                    <a:alpha val="43137"/>
                  </a:srgbClr>
                </a:outerShdw>
              </a:effectLst>
            </a:endParaRPr>
          </a:p>
        </p:txBody>
      </p:sp>
      <p:sp>
        <p:nvSpPr>
          <p:cNvPr id="30" name="TextBox 29"/>
          <p:cNvSpPr txBox="1"/>
          <p:nvPr/>
        </p:nvSpPr>
        <p:spPr>
          <a:xfrm>
            <a:off x="2825088" y="2820573"/>
            <a:ext cx="6032309" cy="3785652"/>
          </a:xfrm>
          <a:prstGeom prst="rect">
            <a:avLst/>
          </a:prstGeom>
          <a:noFill/>
        </p:spPr>
        <p:txBody>
          <a:bodyPr wrap="square" rtlCol="0">
            <a:spAutoFit/>
          </a:bodyPr>
          <a:lstStyle/>
          <a:p>
            <a:pPr marL="342900" indent="-342900">
              <a:buFont typeface="Wingdings" pitchFamily="2" charset="2"/>
              <a:buChar char="Ø"/>
            </a:pPr>
            <a:r>
              <a:rPr lang="en-US" sz="2400" dirty="0">
                <a:latin typeface="Times New Roman"/>
                <a:cs typeface="Times New Roman"/>
              </a:rPr>
              <a:t>A node </a:t>
            </a:r>
            <a:r>
              <a:rPr lang="en-US" sz="2400" dirty="0" smtClean="0">
                <a:latin typeface="Times New Roman"/>
                <a:cs typeface="Times New Roman"/>
              </a:rPr>
              <a:t>v  has </a:t>
            </a:r>
            <a:r>
              <a:rPr lang="en-US" sz="2400" dirty="0" err="1" smtClean="0">
                <a:latin typeface="Times New Roman"/>
                <a:cs typeface="Times New Roman"/>
              </a:rPr>
              <a:t>mlPCI</a:t>
            </a:r>
            <a:r>
              <a:rPr lang="en-US" sz="2400" b="1" baseline="-25000" dirty="0" err="1" smtClean="0"/>
              <a:t>n</a:t>
            </a:r>
            <a:r>
              <a:rPr lang="en-US" sz="2400" dirty="0" smtClean="0">
                <a:latin typeface="Times New Roman"/>
                <a:cs typeface="Times New Roman"/>
              </a:rPr>
              <a:t> </a:t>
            </a:r>
            <a:r>
              <a:rPr lang="en-US" sz="2400" dirty="0">
                <a:latin typeface="Times New Roman"/>
                <a:cs typeface="Times New Roman"/>
              </a:rPr>
              <a:t>equal to k, if it has k one-hop neighbors </a:t>
            </a:r>
            <a:r>
              <a:rPr lang="en-US" sz="2400" dirty="0" smtClean="0">
                <a:latin typeface="Times New Roman"/>
                <a:cs typeface="Times New Roman"/>
              </a:rPr>
              <a:t>with the </a:t>
            </a:r>
            <a:r>
              <a:rPr lang="en-US" sz="2400" dirty="0">
                <a:latin typeface="Times New Roman"/>
                <a:cs typeface="Times New Roman"/>
              </a:rPr>
              <a:t>number of links towards at least n layers </a:t>
            </a:r>
            <a:r>
              <a:rPr lang="en-US" sz="2400" dirty="0" smtClean="0">
                <a:latin typeface="Times New Roman"/>
                <a:cs typeface="Times New Roman"/>
              </a:rPr>
              <a:t>greater than </a:t>
            </a:r>
            <a:r>
              <a:rPr lang="en-US" sz="2400" dirty="0">
                <a:latin typeface="Times New Roman"/>
                <a:cs typeface="Times New Roman"/>
              </a:rPr>
              <a:t>or equal to k, and the rest of its one-hop </a:t>
            </a:r>
            <a:r>
              <a:rPr lang="en-US" sz="2400" dirty="0" smtClean="0">
                <a:latin typeface="Times New Roman"/>
                <a:cs typeface="Times New Roman"/>
              </a:rPr>
              <a:t>neighbors have </a:t>
            </a:r>
            <a:r>
              <a:rPr lang="en-US" sz="2400" dirty="0">
                <a:latin typeface="Times New Roman"/>
                <a:cs typeface="Times New Roman"/>
              </a:rPr>
              <a:t>a number of links toward at least n layers less </a:t>
            </a:r>
            <a:r>
              <a:rPr lang="en-US" sz="2400" dirty="0" smtClean="0">
                <a:latin typeface="Times New Roman"/>
                <a:cs typeface="Times New Roman"/>
              </a:rPr>
              <a:t>than or </a:t>
            </a:r>
            <a:r>
              <a:rPr lang="en-US" sz="2400" dirty="0">
                <a:latin typeface="Times New Roman"/>
                <a:cs typeface="Times New Roman"/>
              </a:rPr>
              <a:t>equal to </a:t>
            </a:r>
            <a:r>
              <a:rPr lang="en-US" sz="2400" dirty="0" smtClean="0">
                <a:latin typeface="Times New Roman"/>
                <a:cs typeface="Times New Roman"/>
              </a:rPr>
              <a:t>k</a:t>
            </a:r>
            <a:endParaRPr lang="en-US" sz="2400" dirty="0">
              <a:latin typeface="Times New Roman"/>
              <a:cs typeface="Times New Roman"/>
            </a:endParaRPr>
          </a:p>
          <a:p>
            <a:pPr marL="800100" lvl="1" indent="-342900">
              <a:buFont typeface="Wingdings" pitchFamily="2" charset="2"/>
              <a:buChar char="q"/>
            </a:pPr>
            <a:r>
              <a:rPr lang="en-US" sz="2400" dirty="0" smtClean="0">
                <a:latin typeface="Times New Roman"/>
                <a:cs typeface="Times New Roman"/>
              </a:rPr>
              <a:t>Denote this as</a:t>
            </a:r>
            <a:r>
              <a:rPr lang="en-US" sz="2400" dirty="0">
                <a:latin typeface="Times New Roman"/>
                <a:cs typeface="Times New Roman"/>
              </a:rPr>
              <a:t>: </a:t>
            </a:r>
            <a:r>
              <a:rPr lang="en-US" sz="2400" dirty="0" err="1" smtClean="0">
                <a:latin typeface="Times New Roman"/>
                <a:cs typeface="Times New Roman"/>
              </a:rPr>
              <a:t>mlPCI</a:t>
            </a:r>
            <a:r>
              <a:rPr lang="en-US" sz="2400" b="1" baseline="-25000" dirty="0" err="1" smtClean="0"/>
              <a:t>n</a:t>
            </a:r>
            <a:r>
              <a:rPr lang="en-US" sz="2400" dirty="0" smtClean="0">
                <a:latin typeface="Times New Roman"/>
                <a:cs typeface="Times New Roman"/>
              </a:rPr>
              <a:t>(v)= k</a:t>
            </a:r>
          </a:p>
          <a:p>
            <a:pPr marL="342900" indent="-342900">
              <a:buFont typeface="Wingdings" pitchFamily="2" charset="2"/>
              <a:buChar char="Ø"/>
            </a:pPr>
            <a:endParaRPr lang="en-US" sz="2400" dirty="0" smtClean="0">
              <a:latin typeface="Times New Roman"/>
              <a:cs typeface="Times New Roman"/>
            </a:endParaRPr>
          </a:p>
          <a:p>
            <a:pPr marL="342900" indent="-342900">
              <a:buFont typeface="Wingdings" pitchFamily="2" charset="2"/>
              <a:buChar char="Ø"/>
            </a:pPr>
            <a:r>
              <a:rPr lang="en-US" sz="2400" dirty="0" smtClean="0">
                <a:latin typeface="Times New Roman"/>
                <a:cs typeface="Times New Roman"/>
              </a:rPr>
              <a:t> Then, we define</a:t>
            </a:r>
          </a:p>
          <a:p>
            <a:pPr marL="342900" indent="-342900">
              <a:buFont typeface="Wingdings" pitchFamily="2" charset="2"/>
              <a:buChar char="Ø"/>
            </a:pPr>
            <a:endParaRPr lang="el-GR"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1098" y="5520519"/>
            <a:ext cx="3565478" cy="950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48018" y="4931767"/>
            <a:ext cx="2367888" cy="1569660"/>
          </a:xfrm>
          <a:prstGeom prst="rect">
            <a:avLst/>
          </a:prstGeom>
          <a:noFill/>
        </p:spPr>
        <p:txBody>
          <a:bodyPr wrap="square" rtlCol="0">
            <a:spAutoFit/>
          </a:bodyPr>
          <a:lstStyle/>
          <a:p>
            <a:r>
              <a:rPr lang="en-US" sz="1600" dirty="0" err="1">
                <a:effectLst>
                  <a:outerShdw blurRad="38100" dist="38100" dir="2700000" algn="tl">
                    <a:srgbClr val="000000">
                      <a:alpha val="43137"/>
                    </a:srgbClr>
                  </a:outerShdw>
                </a:effectLst>
              </a:rPr>
              <a:t>mlPCI</a:t>
            </a:r>
            <a:r>
              <a:rPr lang="en-US" sz="1600" dirty="0"/>
              <a:t> categorizes as ‘good’ nodes those who are </a:t>
            </a:r>
            <a:r>
              <a:rPr lang="en-US" sz="1600" dirty="0" smtClean="0"/>
              <a:t>well connected </a:t>
            </a:r>
            <a:r>
              <a:rPr lang="en-US" sz="1600" dirty="0"/>
              <a:t>in many layers compared to those who are well</a:t>
            </a:r>
          </a:p>
          <a:p>
            <a:r>
              <a:rPr lang="en-US" sz="1600" dirty="0"/>
              <a:t>connected in a few layers</a:t>
            </a:r>
            <a:endParaRPr lang="el-GR" sz="1600" dirty="0"/>
          </a:p>
        </p:txBody>
      </p:sp>
    </p:spTree>
    <p:extLst>
      <p:ext uri="{BB962C8B-B14F-4D97-AF65-F5344CB8AC3E}">
        <p14:creationId xmlns:p14="http://schemas.microsoft.com/office/powerpoint/2010/main" val="2128222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Identifying (</a:t>
            </a:r>
            <a:r>
              <a:rPr lang="en-US" dirty="0"/>
              <a:t>efficient) cross-layer dominators</a:t>
            </a:r>
          </a:p>
        </p:txBody>
      </p:sp>
      <p:sp>
        <p:nvSpPr>
          <p:cNvPr id="8" name="Content Placeholder 7"/>
          <p:cNvSpPr>
            <a:spLocks noGrp="1"/>
          </p:cNvSpPr>
          <p:nvPr>
            <p:ph idx="1"/>
          </p:nvPr>
        </p:nvSpPr>
        <p:spPr>
          <a:xfrm>
            <a:off x="28800" y="2023200"/>
            <a:ext cx="2502000" cy="3266615"/>
          </a:xfrm>
        </p:spPr>
        <p:txBody>
          <a:bodyPr>
            <a:normAutofit/>
          </a:bodyPr>
          <a:lstStyle/>
          <a:p>
            <a:r>
              <a:rPr lang="en-US" dirty="0">
                <a:solidFill>
                  <a:schemeClr val="bg1">
                    <a:lumMod val="85000"/>
                  </a:schemeClr>
                </a:solidFill>
                <a:effectLst>
                  <a:outerShdw blurRad="38100" dist="38100" dir="2700000" algn="tl">
                    <a:srgbClr val="000000">
                      <a:alpha val="43137"/>
                    </a:srgbClr>
                  </a:outerShdw>
                </a:effectLst>
              </a:rPr>
              <a:t>PCI</a:t>
            </a:r>
          </a:p>
          <a:p>
            <a:r>
              <a:rPr lang="en-US" dirty="0" err="1">
                <a:solidFill>
                  <a:schemeClr val="bg1">
                    <a:lumMod val="85000"/>
                  </a:schemeClr>
                </a:solidFill>
                <a:effectLst>
                  <a:outerShdw blurRad="38100" dist="38100" dir="2700000" algn="tl">
                    <a:srgbClr val="000000">
                      <a:alpha val="43137"/>
                    </a:srgbClr>
                  </a:outerShdw>
                </a:effectLst>
              </a:rPr>
              <a:t>laPCI</a:t>
            </a:r>
            <a:endParaRPr lang="en-US" dirty="0">
              <a:solidFill>
                <a:schemeClr val="bg1">
                  <a:lumMod val="85000"/>
                </a:schemeClr>
              </a:solidFill>
              <a:effectLst>
                <a:outerShdw blurRad="38100" dist="38100" dir="2700000" algn="tl">
                  <a:srgbClr val="000000">
                    <a:alpha val="43137"/>
                  </a:srgbClr>
                </a:outerShdw>
              </a:effectLst>
            </a:endParaRPr>
          </a:p>
          <a:p>
            <a:r>
              <a:rPr lang="en-US" dirty="0" err="1" smtClean="0">
                <a:solidFill>
                  <a:schemeClr val="bg1">
                    <a:lumMod val="85000"/>
                  </a:schemeClr>
                </a:solidFill>
                <a:effectLst>
                  <a:outerShdw blurRad="38100" dist="38100" dir="2700000" algn="tl">
                    <a:srgbClr val="000000">
                      <a:alpha val="43137"/>
                    </a:srgbClr>
                  </a:outerShdw>
                </a:effectLst>
              </a:rPr>
              <a:t>mlPCI</a:t>
            </a:r>
            <a:endParaRPr lang="en-US" dirty="0" smtClean="0">
              <a:solidFill>
                <a:schemeClr val="bg1">
                  <a:lumMod val="85000"/>
                </a:schemeClr>
              </a:solidFill>
              <a:effectLst>
                <a:outerShdw blurRad="38100" dist="38100" dir="2700000" algn="tl">
                  <a:srgbClr val="000000">
                    <a:alpha val="43137"/>
                  </a:srgbClr>
                </a:outerShdw>
              </a:effectLst>
            </a:endParaRPr>
          </a:p>
          <a:p>
            <a:r>
              <a:rPr lang="en-US" b="1" dirty="0" err="1">
                <a:effectLst>
                  <a:outerShdw blurRad="38100" dist="38100" dir="2700000" algn="tl">
                    <a:srgbClr val="000000">
                      <a:alpha val="43137"/>
                    </a:srgbClr>
                  </a:outerShdw>
                </a:effectLst>
              </a:rPr>
              <a:t>clPCI</a:t>
            </a:r>
            <a:r>
              <a:rPr lang="en-US" b="1" dirty="0">
                <a:effectLst>
                  <a:outerShdw blurRad="38100" dist="38100" dir="2700000" algn="tl">
                    <a:srgbClr val="000000">
                      <a:alpha val="43137"/>
                    </a:srgbClr>
                  </a:outerShdw>
                </a:effectLst>
              </a:rPr>
              <a:t> </a:t>
            </a:r>
            <a:r>
              <a:rPr lang="en-US" sz="1800" b="1" dirty="0">
                <a:effectLst>
                  <a:outerShdw blurRad="38100" dist="38100" dir="2700000" algn="tl">
                    <a:srgbClr val="000000">
                      <a:alpha val="43137"/>
                    </a:srgbClr>
                  </a:outerShdw>
                </a:effectLst>
              </a:rPr>
              <a:t>(cross-layer PCI)</a:t>
            </a:r>
            <a:endParaRPr lang="en-US" dirty="0">
              <a:solidFill>
                <a:schemeClr val="bg1">
                  <a:lumMod val="85000"/>
                </a:schemeClr>
              </a:solidFill>
              <a:effectLst>
                <a:outerShdw blurRad="38100" dist="38100" dir="2700000" algn="tl">
                  <a:srgbClr val="000000">
                    <a:alpha val="43137"/>
                  </a:srgbClr>
                </a:outerShdw>
              </a:effectLst>
            </a:endParaRPr>
          </a:p>
        </p:txBody>
      </p:sp>
      <p:sp>
        <p:nvSpPr>
          <p:cNvPr id="3" name="TextBox 2"/>
          <p:cNvSpPr txBox="1"/>
          <p:nvPr/>
        </p:nvSpPr>
        <p:spPr>
          <a:xfrm>
            <a:off x="2074460" y="2593067"/>
            <a:ext cx="6919415" cy="3416320"/>
          </a:xfrm>
          <a:prstGeom prst="rect">
            <a:avLst/>
          </a:prstGeom>
          <a:noFill/>
        </p:spPr>
        <p:txBody>
          <a:bodyPr wrap="square" rtlCol="0">
            <a:spAutoFit/>
          </a:bodyPr>
          <a:lstStyle/>
          <a:p>
            <a:pPr marL="285750" indent="-285750">
              <a:buFont typeface="Wingdings" pitchFamily="2" charset="2"/>
              <a:buChar char="§"/>
            </a:pPr>
            <a:r>
              <a:rPr lang="en-US" sz="2400" dirty="0"/>
              <a:t>A disadvantage of the original </a:t>
            </a:r>
            <a:r>
              <a:rPr lang="en-US" sz="2400" dirty="0">
                <a:effectLst>
                  <a:outerShdw blurRad="38100" dist="38100" dir="2700000" algn="tl">
                    <a:srgbClr val="000000">
                      <a:alpha val="43137"/>
                    </a:srgbClr>
                  </a:outerShdw>
                </a:effectLst>
              </a:rPr>
              <a:t>PCI</a:t>
            </a:r>
            <a:r>
              <a:rPr lang="en-US" sz="2400" dirty="0"/>
              <a:t> (and thus of </a:t>
            </a:r>
            <a:r>
              <a:rPr lang="en-US" sz="2400" dirty="0" err="1" smtClean="0">
                <a:effectLst>
                  <a:outerShdw blurRad="38100" dist="38100" dir="2700000" algn="tl">
                    <a:srgbClr val="000000">
                      <a:alpha val="43137"/>
                    </a:srgbClr>
                  </a:outerShdw>
                </a:effectLst>
              </a:rPr>
              <a:t>laPCI</a:t>
            </a:r>
            <a:r>
              <a:rPr lang="en-US" sz="2400" dirty="0" smtClean="0"/>
              <a:t> and </a:t>
            </a:r>
            <a:r>
              <a:rPr lang="en-US" sz="2400" dirty="0" err="1">
                <a:effectLst>
                  <a:outerShdw blurRad="38100" dist="38100" dir="2700000" algn="tl">
                    <a:srgbClr val="000000">
                      <a:alpha val="43137"/>
                    </a:srgbClr>
                  </a:outerShdw>
                </a:effectLst>
              </a:rPr>
              <a:t>mlPCI</a:t>
            </a:r>
            <a:r>
              <a:rPr lang="en-US" sz="2400" dirty="0"/>
              <a:t>) is that it is mainly based on the </a:t>
            </a:r>
            <a:r>
              <a:rPr lang="en-US" sz="2400" dirty="0" smtClean="0"/>
              <a:t>connectivity of </a:t>
            </a:r>
            <a:r>
              <a:rPr lang="en-US" sz="2400" dirty="0"/>
              <a:t>the nodes that participate in the definition of </a:t>
            </a:r>
            <a:r>
              <a:rPr lang="en-US" sz="2400" dirty="0">
                <a:effectLst>
                  <a:outerShdw blurRad="38100" dist="38100" dir="2700000" algn="tl">
                    <a:srgbClr val="000000">
                      <a:alpha val="43137"/>
                    </a:srgbClr>
                  </a:outerShdw>
                </a:effectLst>
              </a:rPr>
              <a:t>PCI</a:t>
            </a:r>
            <a:r>
              <a:rPr lang="en-US" sz="2400" dirty="0"/>
              <a:t>; </a:t>
            </a:r>
            <a:r>
              <a:rPr lang="en-US" sz="2400" dirty="0" smtClean="0"/>
              <a:t>the connectivity </a:t>
            </a:r>
            <a:r>
              <a:rPr lang="en-US" sz="2400" dirty="0"/>
              <a:t>of the rest of the nodes is </a:t>
            </a:r>
            <a:r>
              <a:rPr lang="en-US" sz="2400" dirty="0" smtClean="0"/>
              <a:t>ignored</a:t>
            </a:r>
          </a:p>
          <a:p>
            <a:pPr marL="285750" indent="-285750">
              <a:buFont typeface="Wingdings" pitchFamily="2" charset="2"/>
              <a:buChar char="§"/>
            </a:pPr>
            <a:r>
              <a:rPr lang="en-US" sz="2400" dirty="0" err="1" smtClean="0">
                <a:effectLst>
                  <a:outerShdw blurRad="38100" dist="38100" dir="2700000" algn="tl">
                    <a:srgbClr val="000000">
                      <a:alpha val="43137"/>
                    </a:srgbClr>
                  </a:outerShdw>
                </a:effectLst>
              </a:rPr>
              <a:t>clPCI</a:t>
            </a:r>
            <a:r>
              <a:rPr lang="en-US" sz="2400" dirty="0" smtClean="0"/>
              <a:t> incorporates </a:t>
            </a:r>
            <a:r>
              <a:rPr lang="en-US" sz="2400" dirty="0"/>
              <a:t>this </a:t>
            </a:r>
            <a:r>
              <a:rPr lang="en-US" sz="2400" dirty="0" smtClean="0"/>
              <a:t>missing </a:t>
            </a:r>
            <a:r>
              <a:rPr lang="en-US" sz="2400" dirty="0"/>
              <a:t>topological </a:t>
            </a:r>
            <a:r>
              <a:rPr lang="en-US" sz="2400" dirty="0" smtClean="0"/>
              <a:t>information into its definition</a:t>
            </a:r>
          </a:p>
          <a:p>
            <a:pPr marL="742950" lvl="1" indent="-285750">
              <a:buFont typeface="Wingdings" pitchFamily="2" charset="2"/>
              <a:buChar char="§"/>
            </a:pPr>
            <a:r>
              <a:rPr lang="en-US" sz="2400" dirty="0" smtClean="0"/>
              <a:t>Details on this calculation is presented in the article</a:t>
            </a:r>
            <a:endParaRPr lang="el-GR" sz="2400" dirty="0"/>
          </a:p>
        </p:txBody>
      </p:sp>
    </p:spTree>
    <p:extLst>
      <p:ext uri="{BB962C8B-B14F-4D97-AF65-F5344CB8AC3E}">
        <p14:creationId xmlns:p14="http://schemas.microsoft.com/office/powerpoint/2010/main" val="371102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22102"/>
            <a:ext cx="8229600" cy="929778"/>
          </a:xfrm>
        </p:spPr>
        <p:txBody>
          <a:bodyPr>
            <a:normAutofit/>
          </a:bodyPr>
          <a:lstStyle/>
          <a:p>
            <a:r>
              <a:rPr lang="en-US" dirty="0"/>
              <a:t>Identifying </a:t>
            </a:r>
            <a:r>
              <a:rPr lang="en-US" dirty="0" smtClean="0"/>
              <a:t>cross-layer </a:t>
            </a:r>
            <a:r>
              <a:rPr lang="en-US" dirty="0"/>
              <a:t>dominators</a:t>
            </a:r>
          </a:p>
        </p:txBody>
      </p:sp>
      <p:sp>
        <p:nvSpPr>
          <p:cNvPr id="8" name="Content Placeholder 7"/>
          <p:cNvSpPr>
            <a:spLocks noGrp="1"/>
          </p:cNvSpPr>
          <p:nvPr>
            <p:ph idx="1"/>
          </p:nvPr>
        </p:nvSpPr>
        <p:spPr>
          <a:xfrm>
            <a:off x="178857" y="2129052"/>
            <a:ext cx="8842313" cy="3780430"/>
          </a:xfrm>
        </p:spPr>
        <p:txBody>
          <a:bodyPr>
            <a:normAutofit lnSpcReduction="10000"/>
          </a:bodyPr>
          <a:lstStyle/>
          <a:p>
            <a:pPr algn="just">
              <a:buFont typeface="Wingdings" pitchFamily="2" charset="2"/>
              <a:buChar char="Ø"/>
            </a:pPr>
            <a:r>
              <a:rPr lang="en-US" sz="2400" dirty="0" smtClean="0"/>
              <a:t>Gather 1-hop </a:t>
            </a:r>
            <a:r>
              <a:rPr lang="en-US" sz="2400" dirty="0"/>
              <a:t>(N(u)) and 2-hop (N2(u)) </a:t>
            </a:r>
            <a:r>
              <a:rPr lang="en-US" sz="2400" dirty="0" smtClean="0"/>
              <a:t>neighborhood connectivity.</a:t>
            </a:r>
          </a:p>
          <a:p>
            <a:pPr algn="just">
              <a:buFont typeface="Wingdings" pitchFamily="2" charset="2"/>
              <a:buChar char="Ø"/>
            </a:pPr>
            <a:r>
              <a:rPr lang="en-US" sz="2400" dirty="0" smtClean="0"/>
              <a:t>Calculate </a:t>
            </a:r>
            <a:r>
              <a:rPr lang="en-US" sz="2400" dirty="0"/>
              <a:t>and </a:t>
            </a:r>
            <a:r>
              <a:rPr lang="en-US" sz="2400" dirty="0" smtClean="0"/>
              <a:t>broadcast </a:t>
            </a:r>
            <a:r>
              <a:rPr lang="en-US" sz="2400" dirty="0" err="1" smtClean="0"/>
              <a:t>clPCI</a:t>
            </a:r>
            <a:r>
              <a:rPr lang="en-US" sz="2400" baseline="30000" dirty="0" smtClean="0">
                <a:latin typeface="Times New Roman"/>
                <a:cs typeface="Times New Roman"/>
              </a:rPr>
              <a:t>§</a:t>
            </a:r>
            <a:r>
              <a:rPr lang="en-US" sz="2400" dirty="0" smtClean="0"/>
              <a:t> index. Store the </a:t>
            </a:r>
            <a:r>
              <a:rPr lang="en-US" sz="2400" dirty="0" err="1" smtClean="0"/>
              <a:t>clPCI</a:t>
            </a:r>
            <a:r>
              <a:rPr lang="en-US" sz="2400" dirty="0" smtClean="0"/>
              <a:t> values of the N(u) neighbors.</a:t>
            </a:r>
          </a:p>
          <a:p>
            <a:pPr algn="just">
              <a:buFont typeface="Wingdings" pitchFamily="2" charset="2"/>
              <a:buChar char="Ø"/>
            </a:pPr>
            <a:r>
              <a:rPr lang="en-US" sz="2400" dirty="0" smtClean="0"/>
              <a:t>Sort N(u) neighbors in decreasing order of their </a:t>
            </a:r>
            <a:r>
              <a:rPr lang="en-US" sz="2400" dirty="0" err="1" smtClean="0"/>
              <a:t>clPCI</a:t>
            </a:r>
            <a:r>
              <a:rPr lang="en-US" sz="2400" dirty="0" smtClean="0"/>
              <a:t> values.</a:t>
            </a:r>
          </a:p>
          <a:p>
            <a:pPr algn="just">
              <a:buFont typeface="Wingdings" pitchFamily="2" charset="2"/>
              <a:buChar char="Ø"/>
            </a:pPr>
            <a:r>
              <a:rPr lang="en-US" sz="2400" dirty="0" smtClean="0"/>
              <a:t>Initially select </a:t>
            </a:r>
            <a:r>
              <a:rPr lang="en-US" sz="2400" dirty="0"/>
              <a:t>as </a:t>
            </a:r>
            <a:r>
              <a:rPr lang="en-US" sz="2400" dirty="0" smtClean="0"/>
              <a:t>relays </a:t>
            </a:r>
            <a:r>
              <a:rPr lang="en-US" sz="2400" dirty="0"/>
              <a:t>those </a:t>
            </a:r>
            <a:r>
              <a:rPr lang="en-US" sz="2400" dirty="0" smtClean="0"/>
              <a:t>N(u) </a:t>
            </a:r>
            <a:r>
              <a:rPr lang="en-US" sz="2400" dirty="0"/>
              <a:t>neighbors that have already been selected </a:t>
            </a:r>
            <a:r>
              <a:rPr lang="en-US" sz="2400" dirty="0" smtClean="0"/>
              <a:t>as dominators </a:t>
            </a:r>
            <a:r>
              <a:rPr lang="en-US" sz="2400" dirty="0"/>
              <a:t>by other neighboring nodes (if any</a:t>
            </a:r>
            <a:r>
              <a:rPr lang="en-US" sz="2400" dirty="0" smtClean="0"/>
              <a:t>)</a:t>
            </a:r>
          </a:p>
          <a:p>
            <a:pPr algn="just">
              <a:buFont typeface="Wingdings" pitchFamily="2" charset="2"/>
              <a:buChar char="Ø"/>
            </a:pPr>
            <a:r>
              <a:rPr lang="en-US" sz="2400" dirty="0"/>
              <a:t>While there are still nodes in N2(u) which are </a:t>
            </a:r>
            <a:r>
              <a:rPr lang="en-US" sz="2400" dirty="0" smtClean="0"/>
              <a:t>not neighbors </a:t>
            </a:r>
            <a:r>
              <a:rPr lang="en-US" sz="2400" dirty="0"/>
              <a:t>to any node in the set of u’s relays, </a:t>
            </a:r>
            <a:r>
              <a:rPr lang="en-US" sz="2400" dirty="0" smtClean="0"/>
              <a:t>select and </a:t>
            </a:r>
            <a:r>
              <a:rPr lang="en-US" sz="2400" dirty="0"/>
              <a:t>include in the set of u’s relays the next </a:t>
            </a:r>
            <a:r>
              <a:rPr lang="en-US" sz="2400" dirty="0" smtClean="0"/>
              <a:t>node from </a:t>
            </a:r>
            <a:r>
              <a:rPr lang="en-US" sz="2400" dirty="0"/>
              <a:t>N(u) with the largest </a:t>
            </a:r>
            <a:r>
              <a:rPr lang="en-US" sz="2400" dirty="0" err="1"/>
              <a:t>clPCI</a:t>
            </a:r>
            <a:r>
              <a:rPr lang="en-US" sz="2400" dirty="0"/>
              <a:t> index that </a:t>
            </a:r>
            <a:r>
              <a:rPr lang="en-US" sz="2400" dirty="0" smtClean="0"/>
              <a:t>covers at </a:t>
            </a:r>
            <a:r>
              <a:rPr lang="en-US" sz="2400" dirty="0"/>
              <a:t>least one new node in N2(u</a:t>
            </a:r>
            <a:r>
              <a:rPr lang="en-US" sz="2400" dirty="0" smtClean="0"/>
              <a:t>)</a:t>
            </a:r>
            <a:endParaRPr lang="en-US" sz="2400" dirty="0"/>
          </a:p>
        </p:txBody>
      </p:sp>
      <p:sp>
        <p:nvSpPr>
          <p:cNvPr id="2" name="TextBox 1"/>
          <p:cNvSpPr txBox="1"/>
          <p:nvPr/>
        </p:nvSpPr>
        <p:spPr>
          <a:xfrm>
            <a:off x="4715124" y="5936778"/>
            <a:ext cx="4176214" cy="584775"/>
          </a:xfrm>
          <a:prstGeom prst="rect">
            <a:avLst/>
          </a:prstGeom>
          <a:noFill/>
        </p:spPr>
        <p:txBody>
          <a:bodyPr wrap="square" rtlCol="0">
            <a:spAutoFit/>
          </a:bodyPr>
          <a:lstStyle/>
          <a:p>
            <a:r>
              <a:rPr lang="en-US" sz="1600" baseline="30000" dirty="0">
                <a:latin typeface="Times New Roman"/>
                <a:cs typeface="Times New Roman"/>
              </a:rPr>
              <a:t>§</a:t>
            </a:r>
            <a:r>
              <a:rPr lang="en-US" sz="1600" dirty="0"/>
              <a:t> </a:t>
            </a:r>
            <a:r>
              <a:rPr lang="en-US" sz="1600" dirty="0" smtClean="0"/>
              <a:t>instead of cross-layer PCI indicator (</a:t>
            </a:r>
            <a:r>
              <a:rPr lang="en-US" sz="1600" dirty="0" err="1" smtClean="0"/>
              <a:t>clPCI</a:t>
            </a:r>
            <a:r>
              <a:rPr lang="en-US" sz="1600" dirty="0" smtClean="0"/>
              <a:t>), any other of the aforementioned can be used.</a:t>
            </a:r>
            <a:endParaRPr lang="el-GR" sz="1600" dirty="0"/>
          </a:p>
        </p:txBody>
      </p:sp>
    </p:spTree>
    <p:extLst>
      <p:ext uri="{BB962C8B-B14F-4D97-AF65-F5344CB8AC3E}">
        <p14:creationId xmlns:p14="http://schemas.microsoft.com/office/powerpoint/2010/main" val="1618421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evaluation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0436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Experimental Settings</a:t>
            </a:r>
            <a:endParaRPr lang="en-US" dirty="0"/>
          </a:p>
        </p:txBody>
      </p:sp>
      <p:sp>
        <p:nvSpPr>
          <p:cNvPr id="5" name="Content Placeholder 4"/>
          <p:cNvSpPr>
            <a:spLocks noGrp="1"/>
          </p:cNvSpPr>
          <p:nvPr>
            <p:ph idx="1"/>
          </p:nvPr>
        </p:nvSpPr>
        <p:spPr>
          <a:xfrm>
            <a:off x="457200" y="2859548"/>
            <a:ext cx="4419600" cy="3266615"/>
          </a:xfrm>
        </p:spPr>
        <p:txBody>
          <a:bodyPr/>
          <a:lstStyle/>
          <a:p>
            <a:r>
              <a:rPr lang="en-US" b="1" dirty="0">
                <a:effectLst>
                  <a:outerShdw blurRad="38100" dist="38100" dir="2700000" algn="tl">
                    <a:srgbClr val="000000">
                      <a:alpha val="43137"/>
                    </a:srgbClr>
                  </a:outerShdw>
                </a:effectLst>
              </a:rPr>
              <a:t>Competitors</a:t>
            </a:r>
          </a:p>
          <a:p>
            <a:r>
              <a:rPr lang="en-US" dirty="0">
                <a:solidFill>
                  <a:schemeClr val="bg1">
                    <a:lumMod val="85000"/>
                  </a:schemeClr>
                </a:solidFill>
                <a:effectLst>
                  <a:outerShdw blurRad="38100" dist="38100" dir="2700000" algn="tl">
                    <a:srgbClr val="000000">
                      <a:alpha val="43137"/>
                    </a:srgbClr>
                  </a:outerShdw>
                </a:effectLst>
              </a:rPr>
              <a:t>Performance measures</a:t>
            </a:r>
          </a:p>
          <a:p>
            <a:r>
              <a:rPr lang="en-US" dirty="0">
                <a:solidFill>
                  <a:schemeClr val="bg1">
                    <a:lumMod val="85000"/>
                  </a:schemeClr>
                </a:solidFill>
                <a:effectLst>
                  <a:outerShdw blurRad="38100" dist="38100" dir="2700000" algn="tl">
                    <a:srgbClr val="000000">
                      <a:alpha val="43137"/>
                    </a:srgbClr>
                  </a:outerShdw>
                </a:effectLst>
              </a:rPr>
              <a:t>Datasets</a:t>
            </a:r>
          </a:p>
          <a:p>
            <a:endParaRPr lang="en-US" dirty="0" smtClean="0"/>
          </a:p>
        </p:txBody>
      </p:sp>
      <p:sp>
        <p:nvSpPr>
          <p:cNvPr id="6" name="Content Placeholder 9"/>
          <p:cNvSpPr txBox="1">
            <a:spLocks/>
          </p:cNvSpPr>
          <p:nvPr/>
        </p:nvSpPr>
        <p:spPr>
          <a:xfrm>
            <a:off x="4876800" y="2859548"/>
            <a:ext cx="4057650" cy="359840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smtClean="0">
                <a:effectLst>
                  <a:outerShdw blurRad="38100" dist="38100" dir="2700000" algn="tl">
                    <a:srgbClr val="000000">
                      <a:alpha val="43137"/>
                    </a:srgbClr>
                  </a:outerShdw>
                </a:effectLst>
              </a:rPr>
              <a:t>Degree</a:t>
            </a:r>
            <a:r>
              <a:rPr lang="el-GR" sz="1800" b="1" dirty="0">
                <a:effectLst>
                  <a:outerShdw blurRad="38100" dist="38100" dir="2700000" algn="tl">
                    <a:srgbClr val="000000">
                      <a:alpha val="43137"/>
                    </a:srgbClr>
                  </a:outerShdw>
                </a:effectLst>
              </a:rPr>
              <a:t> </a:t>
            </a:r>
            <a:r>
              <a:rPr lang="el-GR" sz="1800" b="1" dirty="0" smtClean="0">
                <a:effectLst>
                  <a:outerShdw blurRad="38100" dist="38100" dir="2700000" algn="tl">
                    <a:srgbClr val="000000">
                      <a:alpha val="43137"/>
                    </a:srgbClr>
                  </a:outerShdw>
                </a:effectLst>
              </a:rPr>
              <a:t>(</a:t>
            </a:r>
            <a:r>
              <a:rPr lang="en-US" sz="1800" b="1" dirty="0" smtClean="0">
                <a:effectLst>
                  <a:outerShdw blurRad="38100" dist="38100" dir="2700000" algn="tl">
                    <a:srgbClr val="000000">
                      <a:alpha val="43137"/>
                    </a:srgbClr>
                  </a:outerShdw>
                </a:effectLst>
              </a:rPr>
              <a:t>uses the degree of each node)</a:t>
            </a:r>
            <a:endParaRPr lang="en-US" b="1"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MPR</a:t>
            </a:r>
            <a:r>
              <a:rPr lang="en-US" sz="1800" b="1" dirty="0" smtClean="0">
                <a:effectLst>
                  <a:outerShdw blurRad="38100" dist="38100" dir="2700000" algn="tl">
                    <a:srgbClr val="000000">
                      <a:alpha val="43137"/>
                    </a:srgbClr>
                  </a:outerShdw>
                </a:effectLst>
              </a:rPr>
              <a:t> (Multi-Point Relays: used by Optimized Link State Routing, OLSR</a:t>
            </a:r>
            <a:r>
              <a:rPr lang="el-GR" sz="1800" b="1" dirty="0" smtClean="0">
                <a:effectLst>
                  <a:outerShdw blurRad="38100" dist="38100" dir="2700000" algn="tl">
                    <a:srgbClr val="000000">
                      <a:alpha val="43137"/>
                    </a:srgbClr>
                  </a:outerShdw>
                </a:effectLst>
              </a:rPr>
              <a:t>)</a:t>
            </a:r>
            <a:endParaRPr lang="en-US" b="1" dirty="0" smtClean="0">
              <a:effectLst>
                <a:outerShdw blurRad="38100" dist="38100" dir="2700000" algn="tl">
                  <a:srgbClr val="000000">
                    <a:alpha val="43137"/>
                  </a:srgbClr>
                </a:outerShdw>
              </a:effectLst>
            </a:endParaRPr>
          </a:p>
          <a:p>
            <a:r>
              <a:rPr lang="en-US" b="1" dirty="0" err="1" smtClean="0">
                <a:effectLst>
                  <a:outerShdw blurRad="38100" dist="38100" dir="2700000" algn="tl">
                    <a:srgbClr val="000000">
                      <a:alpha val="43137"/>
                    </a:srgbClr>
                  </a:outerShdw>
                </a:effectLst>
              </a:rPr>
              <a:t>laPCI</a:t>
            </a:r>
            <a:endParaRPr lang="en-US" b="1" dirty="0" smtClean="0">
              <a:effectLst>
                <a:outerShdw blurRad="38100" dist="38100" dir="2700000" algn="tl">
                  <a:srgbClr val="000000">
                    <a:alpha val="43137"/>
                  </a:srgbClr>
                </a:outerShdw>
              </a:effectLst>
            </a:endParaRPr>
          </a:p>
          <a:p>
            <a:r>
              <a:rPr lang="en-US" b="1" dirty="0" err="1" smtClean="0">
                <a:effectLst>
                  <a:outerShdw blurRad="38100" dist="38100" dir="2700000" algn="tl">
                    <a:srgbClr val="000000">
                      <a:alpha val="43137"/>
                    </a:srgbClr>
                  </a:outerShdw>
                </a:effectLst>
              </a:rPr>
              <a:t>mlPCI</a:t>
            </a:r>
            <a:endParaRPr lang="en-US" b="1" dirty="0" smtClean="0">
              <a:effectLst>
                <a:outerShdw blurRad="38100" dist="38100" dir="2700000" algn="tl">
                  <a:srgbClr val="000000">
                    <a:alpha val="43137"/>
                  </a:srgbClr>
                </a:outerShdw>
              </a:effectLst>
            </a:endParaRPr>
          </a:p>
          <a:p>
            <a:r>
              <a:rPr lang="en-US" b="1" dirty="0" err="1" smtClean="0">
                <a:effectLst>
                  <a:outerShdw blurRad="38100" dist="38100" dir="2700000" algn="tl">
                    <a:srgbClr val="000000">
                      <a:alpha val="43137"/>
                    </a:srgbClr>
                  </a:outerShdw>
                </a:effectLst>
              </a:rPr>
              <a:t>clPCI</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722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1" dur="500"/>
                                        <p:tgtEl>
                                          <p:spTgt spid="6">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5" dur="500"/>
                                        <p:tgtEl>
                                          <p:spTgt spid="6">
                                            <p:txEl>
                                              <p:pRg st="2" end="2"/>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9" dur="500"/>
                                        <p:tgtEl>
                                          <p:spTgt spid="6">
                                            <p:txEl>
                                              <p:pRg st="3" end="3"/>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Experimental Settings</a:t>
            </a:r>
            <a:endParaRPr lang="en-US" dirty="0"/>
          </a:p>
        </p:txBody>
      </p:sp>
      <p:sp>
        <p:nvSpPr>
          <p:cNvPr id="5" name="Content Placeholder 4"/>
          <p:cNvSpPr>
            <a:spLocks noGrp="1"/>
          </p:cNvSpPr>
          <p:nvPr>
            <p:ph idx="1"/>
          </p:nvPr>
        </p:nvSpPr>
        <p:spPr>
          <a:xfrm>
            <a:off x="457200" y="2859548"/>
            <a:ext cx="4419600" cy="3266615"/>
          </a:xfrm>
        </p:spPr>
        <p:txBody>
          <a:bodyPr/>
          <a:lstStyle/>
          <a:p>
            <a:r>
              <a:rPr lang="en-US" dirty="0">
                <a:solidFill>
                  <a:schemeClr val="bg1">
                    <a:lumMod val="85000"/>
                  </a:schemeClr>
                </a:solidFill>
                <a:effectLst>
                  <a:outerShdw blurRad="38100" dist="38100" dir="2700000" algn="tl">
                    <a:srgbClr val="000000">
                      <a:alpha val="43137"/>
                    </a:srgbClr>
                  </a:outerShdw>
                </a:effectLst>
              </a:rPr>
              <a:t>Competitors</a:t>
            </a:r>
          </a:p>
          <a:p>
            <a:r>
              <a:rPr lang="en-US" b="1" dirty="0">
                <a:effectLst>
                  <a:outerShdw blurRad="38100" dist="38100" dir="2700000" algn="tl">
                    <a:srgbClr val="000000">
                      <a:alpha val="43137"/>
                    </a:srgbClr>
                  </a:outerShdw>
                </a:effectLst>
              </a:rPr>
              <a:t>Performance measures</a:t>
            </a:r>
          </a:p>
          <a:p>
            <a:r>
              <a:rPr lang="en-US" dirty="0">
                <a:solidFill>
                  <a:schemeClr val="bg1">
                    <a:lumMod val="85000"/>
                  </a:schemeClr>
                </a:solidFill>
                <a:effectLst>
                  <a:outerShdw blurRad="38100" dist="38100" dir="2700000" algn="tl">
                    <a:srgbClr val="000000">
                      <a:alpha val="43137"/>
                    </a:srgbClr>
                  </a:outerShdw>
                </a:effectLst>
              </a:rPr>
              <a:t>Datasets</a:t>
            </a:r>
          </a:p>
        </p:txBody>
      </p:sp>
      <p:sp>
        <p:nvSpPr>
          <p:cNvPr id="6" name="Content Placeholder 9"/>
          <p:cNvSpPr txBox="1">
            <a:spLocks/>
          </p:cNvSpPr>
          <p:nvPr/>
        </p:nvSpPr>
        <p:spPr>
          <a:xfrm>
            <a:off x="4876800" y="2859548"/>
            <a:ext cx="4057650" cy="359840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smtClean="0">
                <a:effectLst>
                  <a:outerShdw blurRad="38100" dist="38100" dir="2700000" algn="tl">
                    <a:srgbClr val="000000">
                      <a:alpha val="43137"/>
                    </a:srgbClr>
                  </a:outerShdw>
                </a:effectLst>
              </a:rPr>
              <a:t>CDS size</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123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Experimental Settings</a:t>
            </a:r>
            <a:endParaRPr lang="en-US" dirty="0"/>
          </a:p>
        </p:txBody>
      </p:sp>
      <p:sp>
        <p:nvSpPr>
          <p:cNvPr id="5" name="Content Placeholder 4"/>
          <p:cNvSpPr>
            <a:spLocks noGrp="1"/>
          </p:cNvSpPr>
          <p:nvPr>
            <p:ph idx="1"/>
          </p:nvPr>
        </p:nvSpPr>
        <p:spPr>
          <a:xfrm>
            <a:off x="457200" y="2859548"/>
            <a:ext cx="4419600" cy="3266615"/>
          </a:xfrm>
        </p:spPr>
        <p:txBody>
          <a:bodyPr/>
          <a:lstStyle/>
          <a:p>
            <a:r>
              <a:rPr lang="en-US" dirty="0">
                <a:solidFill>
                  <a:schemeClr val="bg1">
                    <a:lumMod val="85000"/>
                  </a:schemeClr>
                </a:solidFill>
                <a:effectLst>
                  <a:outerShdw blurRad="38100" dist="38100" dir="2700000" algn="tl">
                    <a:srgbClr val="000000">
                      <a:alpha val="43137"/>
                    </a:srgbClr>
                  </a:outerShdw>
                </a:effectLst>
              </a:rPr>
              <a:t>Competitors</a:t>
            </a:r>
          </a:p>
          <a:p>
            <a:r>
              <a:rPr lang="en-US" dirty="0">
                <a:solidFill>
                  <a:schemeClr val="bg1">
                    <a:lumMod val="85000"/>
                  </a:schemeClr>
                </a:solidFill>
                <a:effectLst>
                  <a:outerShdw blurRad="38100" dist="38100" dir="2700000" algn="tl">
                    <a:srgbClr val="000000">
                      <a:alpha val="43137"/>
                    </a:srgbClr>
                  </a:outerShdw>
                </a:effectLst>
              </a:rPr>
              <a:t>Performance measures</a:t>
            </a:r>
          </a:p>
          <a:p>
            <a:r>
              <a:rPr lang="en-US" b="1" dirty="0">
                <a:effectLst>
                  <a:outerShdw blurRad="38100" dist="38100" dir="2700000" algn="tl">
                    <a:srgbClr val="000000">
                      <a:alpha val="43137"/>
                    </a:srgbClr>
                  </a:outerShdw>
                </a:effectLst>
              </a:rPr>
              <a:t>Datasets</a:t>
            </a:r>
          </a:p>
        </p:txBody>
      </p:sp>
      <p:sp>
        <p:nvSpPr>
          <p:cNvPr id="6" name="Content Placeholder 9"/>
          <p:cNvSpPr txBox="1">
            <a:spLocks/>
          </p:cNvSpPr>
          <p:nvPr/>
        </p:nvSpPr>
        <p:spPr>
          <a:xfrm>
            <a:off x="4876800" y="2560638"/>
            <a:ext cx="4158018" cy="389731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smtClean="0">
                <a:effectLst>
                  <a:outerShdw blurRad="38100" dist="38100" dir="2700000" algn="tl">
                    <a:srgbClr val="000000">
                      <a:alpha val="43137"/>
                    </a:srgbClr>
                  </a:outerShdw>
                </a:effectLst>
              </a:rPr>
              <a:t>Multi-layer topology generator. Control over:</a:t>
            </a:r>
          </a:p>
          <a:p>
            <a:pPr lvl="1"/>
            <a:r>
              <a:rPr lang="en-US" b="1" dirty="0" smtClean="0">
                <a:effectLst>
                  <a:outerShdw blurRad="38100" dist="38100" dir="2700000" algn="tl">
                    <a:srgbClr val="000000">
                      <a:alpha val="43137"/>
                    </a:srgbClr>
                  </a:outerShdw>
                </a:effectLst>
              </a:rPr>
              <a:t>#nodes in each layer</a:t>
            </a:r>
          </a:p>
          <a:p>
            <a:pPr lvl="1"/>
            <a:r>
              <a:rPr lang="en-US" b="1" dirty="0" smtClean="0">
                <a:effectLst>
                  <a:outerShdw blurRad="38100" dist="38100" dir="2700000" algn="tl">
                    <a:srgbClr val="000000">
                      <a:alpha val="43137"/>
                    </a:srgbClr>
                  </a:outerShdw>
                </a:effectLst>
              </a:rPr>
              <a:t>Intra- and inter-layer linkage </a:t>
            </a:r>
          </a:p>
          <a:p>
            <a:pPr lvl="2"/>
            <a:r>
              <a:rPr lang="en-US" b="1" dirty="0" err="1" smtClean="0">
                <a:effectLst>
                  <a:outerShdw blurRad="38100" dist="38100" dir="2700000" algn="tl">
                    <a:srgbClr val="000000">
                      <a:alpha val="43137"/>
                    </a:srgbClr>
                  </a:outerShdw>
                </a:effectLst>
              </a:rPr>
              <a:t>Skewness</a:t>
            </a:r>
            <a:r>
              <a:rPr lang="en-US" b="1" dirty="0" smtClean="0">
                <a:effectLst>
                  <a:outerShdw blurRad="38100" dist="38100" dir="2700000" algn="tl">
                    <a:srgbClr val="000000">
                      <a:alpha val="43137"/>
                    </a:srgbClr>
                  </a:outerShdw>
                </a:effectLst>
              </a:rPr>
              <a:t> on</a:t>
            </a:r>
          </a:p>
          <a:p>
            <a:pPr lvl="3"/>
            <a:r>
              <a:rPr lang="en-US" sz="1800" b="1" dirty="0" smtClean="0">
                <a:effectLst>
                  <a:outerShdw blurRad="38100" dist="38100" dir="2700000" algn="tl">
                    <a:srgbClr val="000000">
                      <a:alpha val="43137"/>
                    </a:srgbClr>
                  </a:outerShdw>
                </a:effectLst>
              </a:rPr>
              <a:t>Degree (i.e., hub nodes)</a:t>
            </a:r>
          </a:p>
          <a:p>
            <a:pPr lvl="3"/>
            <a:r>
              <a:rPr lang="en-US" sz="1800" b="1" dirty="0" smtClean="0">
                <a:effectLst>
                  <a:outerShdw blurRad="38100" dist="38100" dir="2700000" algn="tl">
                    <a:srgbClr val="000000">
                      <a:alpha val="43137"/>
                    </a:srgbClr>
                  </a:outerShdw>
                </a:effectLst>
              </a:rPr>
              <a:t>Distribution of links to other layers</a:t>
            </a:r>
          </a:p>
          <a:p>
            <a:pPr lvl="1"/>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42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2" dur="500"/>
                                        <p:tgtEl>
                                          <p:spTgt spid="6">
                                            <p:txEl>
                                              <p:pRg st="3" end="3"/>
                                            </p:txEl>
                                          </p:spTgt>
                                        </p:tgtEl>
                                      </p:cBhvr>
                                    </p:animEffect>
                                  </p:childTnLst>
                                </p:cTn>
                              </p:par>
                            </p:childTnLst>
                          </p:cTn>
                        </p:par>
                        <p:par>
                          <p:cTn id="23" fill="hold">
                            <p:stCondLst>
                              <p:cond delay="500"/>
                            </p:stCondLst>
                            <p:childTnLst>
                              <p:par>
                                <p:cTn id="24" presetID="14" presetClass="entr" presetSubtype="10" fill="hold" nodeType="after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6" dur="500"/>
                                        <p:tgtEl>
                                          <p:spTgt spid="6">
                                            <p:txEl>
                                              <p:pRg st="4" end="4"/>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9"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072" y="1267510"/>
            <a:ext cx="4633418" cy="847893"/>
          </a:xfrm>
        </p:spPr>
        <p:txBody>
          <a:bodyPr>
            <a:normAutofit/>
          </a:bodyPr>
          <a:lstStyle/>
          <a:p>
            <a:pPr algn="l"/>
            <a:r>
              <a:rPr lang="en-US" sz="3200" dirty="0" smtClean="0"/>
              <a:t>Modern battlefield</a:t>
            </a:r>
            <a:endParaRPr lang="en-US" sz="3200" dirty="0"/>
          </a:p>
        </p:txBody>
      </p:sp>
      <p:pic>
        <p:nvPicPr>
          <p:cNvPr id="10" name="Content Placeholder 9"/>
          <p:cNvPicPr>
            <a:picLocks noGrp="1" noChangeAspect="1"/>
          </p:cNvPicPr>
          <p:nvPr>
            <p:ph idx="1"/>
          </p:nvPr>
        </p:nvPicPr>
        <p:blipFill rotWithShape="1">
          <a:blip r:embed="rId3">
            <a:extLst>
              <a:ext uri="{28A0092B-C50C-407E-A947-70E740481C1C}">
                <a14:useLocalDpi xmlns:a14="http://schemas.microsoft.com/office/drawing/2010/main" val="0"/>
              </a:ext>
            </a:extLst>
          </a:blip>
          <a:srcRect r="72064" b="92111"/>
          <a:stretch/>
        </p:blipFill>
        <p:spPr>
          <a:xfrm>
            <a:off x="95536" y="2556768"/>
            <a:ext cx="8923174" cy="3421245"/>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3478" y="1423506"/>
            <a:ext cx="6732224" cy="5110103"/>
          </a:xfrm>
        </p:spPr>
      </p:pic>
      <p:sp>
        <p:nvSpPr>
          <p:cNvPr id="2" name="Title 1"/>
          <p:cNvSpPr>
            <a:spLocks noGrp="1"/>
          </p:cNvSpPr>
          <p:nvPr>
            <p:ph type="title"/>
          </p:nvPr>
        </p:nvSpPr>
        <p:spPr>
          <a:xfrm>
            <a:off x="457200" y="1240662"/>
            <a:ext cx="8229600" cy="588138"/>
          </a:xfrm>
        </p:spPr>
        <p:txBody>
          <a:bodyPr>
            <a:normAutofit fontScale="90000"/>
          </a:bodyPr>
          <a:lstStyle/>
          <a:p>
            <a:r>
              <a:rPr lang="en-US" dirty="0" smtClean="0"/>
              <a:t>Network diameter vs. CDS size</a:t>
            </a:r>
            <a:endParaRPr lang="en-US" dirty="0"/>
          </a:p>
        </p:txBody>
      </p:sp>
    </p:spTree>
    <p:extLst>
      <p:ext uri="{BB962C8B-B14F-4D97-AF65-F5344CB8AC3E}">
        <p14:creationId xmlns:p14="http://schemas.microsoft.com/office/powerpoint/2010/main" val="728178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184399" y="1422000"/>
            <a:ext cx="6732000" cy="5112000"/>
          </a:xfrm>
        </p:spPr>
      </p:pic>
      <p:sp>
        <p:nvSpPr>
          <p:cNvPr id="5" name="Title 1"/>
          <p:cNvSpPr txBox="1">
            <a:spLocks/>
          </p:cNvSpPr>
          <p:nvPr/>
        </p:nvSpPr>
        <p:spPr>
          <a:xfrm>
            <a:off x="457200" y="1240662"/>
            <a:ext cx="8229600" cy="588138"/>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Network size vs. CDS size</a:t>
            </a:r>
            <a:endParaRPr lang="en-US" dirty="0"/>
          </a:p>
        </p:txBody>
      </p:sp>
    </p:spTree>
    <p:extLst>
      <p:ext uri="{BB962C8B-B14F-4D97-AF65-F5344CB8AC3E}">
        <p14:creationId xmlns:p14="http://schemas.microsoft.com/office/powerpoint/2010/main" val="26928621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638"/>
            <a:ext cx="8229600" cy="643174"/>
          </a:xfrm>
        </p:spPr>
        <p:txBody>
          <a:bodyPr>
            <a:normAutofit fontScale="90000"/>
          </a:bodyPr>
          <a:lstStyle/>
          <a:p>
            <a:r>
              <a:rPr lang="en-US" dirty="0" smtClean="0"/>
              <a:t>Conclusions</a:t>
            </a:r>
            <a:endParaRPr lang="en-US" dirty="0"/>
          </a:p>
        </p:txBody>
      </p:sp>
      <p:sp>
        <p:nvSpPr>
          <p:cNvPr id="3" name="Content Placeholder 2"/>
          <p:cNvSpPr>
            <a:spLocks noGrp="1"/>
          </p:cNvSpPr>
          <p:nvPr>
            <p:ph idx="1"/>
          </p:nvPr>
        </p:nvSpPr>
        <p:spPr>
          <a:xfrm>
            <a:off x="457200" y="2060812"/>
            <a:ext cx="8229600" cy="4389149"/>
          </a:xfrm>
        </p:spPr>
        <p:txBody>
          <a:bodyPr>
            <a:normAutofit fontScale="92500" lnSpcReduction="10000"/>
          </a:bodyPr>
          <a:lstStyle/>
          <a:p>
            <a:r>
              <a:rPr lang="en-US" dirty="0" smtClean="0"/>
              <a:t>The </a:t>
            </a:r>
            <a:r>
              <a:rPr lang="en-US" dirty="0"/>
              <a:t>problem of backbone formation </a:t>
            </a:r>
            <a:r>
              <a:rPr lang="en-US" dirty="0" smtClean="0"/>
              <a:t>for military multi-layer ad </a:t>
            </a:r>
            <a:r>
              <a:rPr lang="en-US" dirty="0"/>
              <a:t>hoc </a:t>
            </a:r>
            <a:r>
              <a:rPr lang="en-US" dirty="0" smtClean="0"/>
              <a:t>networks</a:t>
            </a:r>
            <a:endParaRPr lang="en-US" dirty="0"/>
          </a:p>
          <a:p>
            <a:r>
              <a:rPr lang="en-US" dirty="0" smtClean="0"/>
              <a:t>Backbone with connected </a:t>
            </a:r>
            <a:r>
              <a:rPr lang="en-US" dirty="0"/>
              <a:t>dominating </a:t>
            </a:r>
            <a:r>
              <a:rPr lang="en-US" dirty="0" smtClean="0"/>
              <a:t>sets</a:t>
            </a:r>
          </a:p>
          <a:p>
            <a:pPr lvl="1"/>
            <a:r>
              <a:rPr lang="en-US" dirty="0" smtClean="0"/>
              <a:t>The problem </a:t>
            </a:r>
            <a:r>
              <a:rPr lang="en-US" dirty="0"/>
              <a:t>of minimum connected dominating set for </a:t>
            </a:r>
            <a:r>
              <a:rPr lang="en-US" dirty="0" smtClean="0"/>
              <a:t>multilayer networks</a:t>
            </a:r>
          </a:p>
          <a:p>
            <a:r>
              <a:rPr lang="en-US" dirty="0" smtClean="0"/>
              <a:t>Determination of ‘</a:t>
            </a:r>
            <a:r>
              <a:rPr lang="en-US" dirty="0"/>
              <a:t>efficient’ cross-layer </a:t>
            </a:r>
            <a:r>
              <a:rPr lang="en-US" dirty="0" smtClean="0"/>
              <a:t>dominators</a:t>
            </a:r>
          </a:p>
          <a:p>
            <a:r>
              <a:rPr lang="en-US" dirty="0" smtClean="0"/>
              <a:t>A set </a:t>
            </a:r>
            <a:r>
              <a:rPr lang="en-US" dirty="0"/>
              <a:t>of measures (based on network theory concepts</a:t>
            </a:r>
            <a:r>
              <a:rPr lang="en-US" dirty="0" smtClean="0"/>
              <a:t>) and evaluation of them</a:t>
            </a:r>
            <a:endParaRPr lang="en-US" dirty="0"/>
          </a:p>
        </p:txBody>
      </p:sp>
    </p:spTree>
    <p:extLst>
      <p:ext uri="{BB962C8B-B14F-4D97-AF65-F5344CB8AC3E}">
        <p14:creationId xmlns:p14="http://schemas.microsoft.com/office/powerpoint/2010/main" val="3787558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869" y="2050632"/>
            <a:ext cx="6980972" cy="452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2579428" y="1267510"/>
            <a:ext cx="6482692" cy="84789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t>…gives rise to multi-layer ad hoc nets</a:t>
            </a:r>
            <a:endParaRPr lang="en-US" sz="3200" dirty="0"/>
          </a:p>
        </p:txBody>
      </p:sp>
      <p:sp>
        <p:nvSpPr>
          <p:cNvPr id="7" name="Rectangle 6"/>
          <p:cNvSpPr/>
          <p:nvPr/>
        </p:nvSpPr>
        <p:spPr>
          <a:xfrm>
            <a:off x="2019865" y="2050631"/>
            <a:ext cx="5322627" cy="1074705"/>
          </a:xfrm>
          <a:prstGeom prst="rect">
            <a:avLst/>
          </a:prstGeom>
          <a:gradFill flip="none" rotWithShape="1">
            <a:gsLst>
              <a:gs pos="100000">
                <a:srgbClr val="F0EBD5">
                  <a:alpha val="0"/>
                  <a:lumMod val="0"/>
                  <a:lumOff val="100000"/>
                </a:srgbClr>
              </a:gs>
              <a:gs pos="100000">
                <a:srgbClr val="D1C39F"/>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9" name="Rectangle 8"/>
          <p:cNvSpPr/>
          <p:nvPr/>
        </p:nvSpPr>
        <p:spPr>
          <a:xfrm>
            <a:off x="2019868" y="3264091"/>
            <a:ext cx="5065589" cy="1074705"/>
          </a:xfrm>
          <a:prstGeom prst="rect">
            <a:avLst/>
          </a:prstGeom>
          <a:gradFill flip="none" rotWithShape="1">
            <a:gsLst>
              <a:gs pos="100000">
                <a:srgbClr val="F0EBD5">
                  <a:alpha val="0"/>
                  <a:lumMod val="0"/>
                  <a:lumOff val="100000"/>
                </a:srgbClr>
              </a:gs>
              <a:gs pos="100000">
                <a:srgbClr val="D1C39F"/>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11" name="Rectangle 10"/>
          <p:cNvSpPr/>
          <p:nvPr/>
        </p:nvSpPr>
        <p:spPr>
          <a:xfrm>
            <a:off x="2019868" y="4476466"/>
            <a:ext cx="6980973" cy="2096141"/>
          </a:xfrm>
          <a:prstGeom prst="rect">
            <a:avLst/>
          </a:prstGeom>
          <a:gradFill flip="none" rotWithShape="1">
            <a:gsLst>
              <a:gs pos="100000">
                <a:srgbClr val="F0EBD5">
                  <a:alpha val="0"/>
                  <a:lumMod val="0"/>
                  <a:lumOff val="100000"/>
                </a:srgbClr>
              </a:gs>
              <a:gs pos="100000">
                <a:srgbClr val="D1C39F"/>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8" name="TextBox 7"/>
          <p:cNvSpPr txBox="1"/>
          <p:nvPr/>
        </p:nvSpPr>
        <p:spPr>
          <a:xfrm>
            <a:off x="272954" y="2313616"/>
            <a:ext cx="1337481" cy="646331"/>
          </a:xfrm>
          <a:prstGeom prst="rect">
            <a:avLst/>
          </a:prstGeom>
          <a:noFill/>
        </p:spPr>
        <p:txBody>
          <a:bodyPr wrap="square" rtlCol="0">
            <a:spAutoFit/>
          </a:bodyPr>
          <a:lstStyle/>
          <a:p>
            <a:r>
              <a:rPr lang="en-US" dirty="0" smtClean="0"/>
              <a:t>Drones</a:t>
            </a:r>
          </a:p>
          <a:p>
            <a:r>
              <a:rPr lang="en-US" dirty="0" smtClean="0"/>
              <a:t>(Layer-1)</a:t>
            </a:r>
            <a:endParaRPr lang="el-GR" dirty="0"/>
          </a:p>
        </p:txBody>
      </p:sp>
      <p:sp>
        <p:nvSpPr>
          <p:cNvPr id="12" name="TextBox 11"/>
          <p:cNvSpPr txBox="1"/>
          <p:nvPr/>
        </p:nvSpPr>
        <p:spPr>
          <a:xfrm>
            <a:off x="272955" y="3473697"/>
            <a:ext cx="1583141" cy="646331"/>
          </a:xfrm>
          <a:prstGeom prst="rect">
            <a:avLst/>
          </a:prstGeom>
          <a:noFill/>
        </p:spPr>
        <p:txBody>
          <a:bodyPr wrap="square" rtlCol="0">
            <a:spAutoFit/>
          </a:bodyPr>
          <a:lstStyle/>
          <a:p>
            <a:r>
              <a:rPr lang="en-US" dirty="0" smtClean="0"/>
              <a:t>Helicopters</a:t>
            </a:r>
          </a:p>
          <a:p>
            <a:r>
              <a:rPr lang="en-US" dirty="0" smtClean="0"/>
              <a:t>(Layer-2)</a:t>
            </a:r>
            <a:endParaRPr lang="el-GR" dirty="0"/>
          </a:p>
        </p:txBody>
      </p:sp>
      <p:sp>
        <p:nvSpPr>
          <p:cNvPr id="13" name="TextBox 12"/>
          <p:cNvSpPr txBox="1"/>
          <p:nvPr/>
        </p:nvSpPr>
        <p:spPr>
          <a:xfrm>
            <a:off x="275227" y="5154673"/>
            <a:ext cx="1583141" cy="646331"/>
          </a:xfrm>
          <a:prstGeom prst="rect">
            <a:avLst/>
          </a:prstGeom>
          <a:noFill/>
        </p:spPr>
        <p:txBody>
          <a:bodyPr wrap="square" rtlCol="0">
            <a:spAutoFit/>
          </a:bodyPr>
          <a:lstStyle/>
          <a:p>
            <a:r>
              <a:rPr lang="en-US" dirty="0" smtClean="0"/>
              <a:t>Soldiers</a:t>
            </a:r>
          </a:p>
          <a:p>
            <a:r>
              <a:rPr lang="en-US" dirty="0" smtClean="0"/>
              <a:t>(Layer-3)</a:t>
            </a:r>
            <a:endParaRPr lang="el-GR" dirty="0"/>
          </a:p>
        </p:txBody>
      </p:sp>
      <p:grpSp>
        <p:nvGrpSpPr>
          <p:cNvPr id="18" name="Group 17"/>
          <p:cNvGrpSpPr/>
          <p:nvPr/>
        </p:nvGrpSpPr>
        <p:grpSpPr>
          <a:xfrm>
            <a:off x="7492621" y="2706612"/>
            <a:ext cx="1241946" cy="991931"/>
            <a:chOff x="7492621" y="2706612"/>
            <a:chExt cx="1241946" cy="991931"/>
          </a:xfrm>
        </p:grpSpPr>
        <p:cxnSp>
          <p:nvCxnSpPr>
            <p:cNvPr id="3" name="Straight Arrow Connector 2"/>
            <p:cNvCxnSpPr/>
            <p:nvPr/>
          </p:nvCxnSpPr>
          <p:spPr>
            <a:xfrm flipH="1">
              <a:off x="7492621" y="3012647"/>
              <a:ext cx="382137" cy="6858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601803" y="2706612"/>
              <a:ext cx="1132764" cy="584775"/>
            </a:xfrm>
            <a:prstGeom prst="rect">
              <a:avLst/>
            </a:prstGeom>
            <a:noFill/>
          </p:spPr>
          <p:txBody>
            <a:bodyPr wrap="square" rtlCol="0">
              <a:spAutoFit/>
            </a:bodyPr>
            <a:lstStyle/>
            <a:p>
              <a:pPr algn="ctr"/>
              <a:r>
                <a:rPr lang="en-US" sz="1600" dirty="0" smtClean="0"/>
                <a:t>Inter-layer link</a:t>
              </a:r>
              <a:endParaRPr lang="el-GR" sz="1600" dirty="0"/>
            </a:p>
          </p:txBody>
        </p:sp>
      </p:grpSp>
      <p:grpSp>
        <p:nvGrpSpPr>
          <p:cNvPr id="20" name="Group 19"/>
          <p:cNvGrpSpPr/>
          <p:nvPr/>
        </p:nvGrpSpPr>
        <p:grpSpPr>
          <a:xfrm>
            <a:off x="7874758" y="3535253"/>
            <a:ext cx="1132764" cy="1309702"/>
            <a:chOff x="7874758" y="3535253"/>
            <a:chExt cx="1132764" cy="1309702"/>
          </a:xfrm>
        </p:grpSpPr>
        <p:cxnSp>
          <p:nvCxnSpPr>
            <p:cNvPr id="10" name="Straight Arrow Connector 9"/>
            <p:cNvCxnSpPr/>
            <p:nvPr/>
          </p:nvCxnSpPr>
          <p:spPr>
            <a:xfrm flipH="1">
              <a:off x="8284191" y="4120028"/>
              <a:ext cx="95534" cy="7249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874758" y="3535253"/>
              <a:ext cx="1132764" cy="584775"/>
            </a:xfrm>
            <a:prstGeom prst="rect">
              <a:avLst/>
            </a:prstGeom>
            <a:noFill/>
          </p:spPr>
          <p:txBody>
            <a:bodyPr wrap="square" rtlCol="0">
              <a:spAutoFit/>
            </a:bodyPr>
            <a:lstStyle/>
            <a:p>
              <a:pPr algn="ctr"/>
              <a:r>
                <a:rPr lang="en-US" sz="1600" dirty="0" smtClean="0"/>
                <a:t>Intra-layer link</a:t>
              </a:r>
              <a:endParaRPr lang="el-GR" sz="1600" dirty="0"/>
            </a:p>
          </p:txBody>
        </p:sp>
      </p:grpSp>
    </p:spTree>
    <p:extLst>
      <p:ext uri="{BB962C8B-B14F-4D97-AF65-F5344CB8AC3E}">
        <p14:creationId xmlns:p14="http://schemas.microsoft.com/office/powerpoint/2010/main" val="269799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8"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652" y="1308456"/>
            <a:ext cx="8918814" cy="1143000"/>
          </a:xfrm>
        </p:spPr>
        <p:txBody>
          <a:bodyPr>
            <a:noAutofit/>
          </a:bodyPr>
          <a:lstStyle/>
          <a:p>
            <a:r>
              <a:rPr lang="en-US" sz="3200" dirty="0" smtClean="0"/>
              <a:t>Effective communication requires some network </a:t>
            </a:r>
            <a:r>
              <a:rPr lang="en-US" sz="3200" u="sng" dirty="0" smtClean="0"/>
              <a:t>backbone</a:t>
            </a:r>
            <a:r>
              <a:rPr lang="en-US" sz="3200" dirty="0" smtClean="0"/>
              <a:t> (computed in a distributed fashion)</a:t>
            </a:r>
            <a:endParaRPr lang="en-US" sz="3200" dirty="0"/>
          </a:p>
        </p:txBody>
      </p:sp>
      <p:sp>
        <p:nvSpPr>
          <p:cNvPr id="5" name="Content Placeholder 4"/>
          <p:cNvSpPr>
            <a:spLocks noGrp="1"/>
          </p:cNvSpPr>
          <p:nvPr>
            <p:ph idx="1"/>
          </p:nvPr>
        </p:nvSpPr>
        <p:spPr>
          <a:xfrm>
            <a:off x="661920" y="2314978"/>
            <a:ext cx="8229600" cy="4167709"/>
          </a:xfrm>
        </p:spPr>
        <p:txBody>
          <a:bodyPr>
            <a:normAutofit/>
          </a:bodyPr>
          <a:lstStyle/>
          <a:p>
            <a:pPr algn="just">
              <a:buFont typeface="Wingdings" pitchFamily="2" charset="2"/>
              <a:buChar char="Ø"/>
            </a:pPr>
            <a:r>
              <a:rPr lang="en-US" dirty="0" smtClean="0">
                <a:solidFill>
                  <a:srgbClr val="FF0000"/>
                </a:solidFill>
              </a:rPr>
              <a:t>Clustering</a:t>
            </a:r>
          </a:p>
          <a:p>
            <a:pPr lvl="1" algn="just">
              <a:buFont typeface="Wingdings" pitchFamily="2" charset="2"/>
              <a:buChar char="Ø"/>
            </a:pPr>
            <a:r>
              <a:rPr lang="en-US" dirty="0" smtClean="0">
                <a:solidFill>
                  <a:srgbClr val="FF0000"/>
                </a:solidFill>
              </a:rPr>
              <a:t>(-)Node mobility demands (costly) </a:t>
            </a:r>
            <a:r>
              <a:rPr lang="en-US" dirty="0" err="1" smtClean="0">
                <a:solidFill>
                  <a:srgbClr val="FF0000"/>
                </a:solidFill>
              </a:rPr>
              <a:t>reclustering</a:t>
            </a:r>
            <a:endParaRPr lang="en-US" dirty="0" smtClean="0">
              <a:solidFill>
                <a:srgbClr val="FF0000"/>
              </a:solidFill>
            </a:endParaRPr>
          </a:p>
          <a:p>
            <a:pPr algn="just">
              <a:buFont typeface="Wingdings" pitchFamily="2" charset="2"/>
              <a:buChar char="Ø"/>
            </a:pPr>
            <a:r>
              <a:rPr lang="en-US" dirty="0" smtClean="0">
                <a:solidFill>
                  <a:srgbClr val="199725"/>
                </a:solidFill>
              </a:rPr>
              <a:t>Dominating sets</a:t>
            </a:r>
          </a:p>
          <a:p>
            <a:pPr lvl="1" algn="just">
              <a:buFont typeface="Wingdings" pitchFamily="2" charset="2"/>
              <a:buChar char="Ø"/>
            </a:pPr>
            <a:r>
              <a:rPr lang="en-US" dirty="0" smtClean="0">
                <a:solidFill>
                  <a:srgbClr val="199725"/>
                </a:solidFill>
              </a:rPr>
              <a:t>(+)Flexible (e.g., defined on diameter, robustness)</a:t>
            </a:r>
          </a:p>
          <a:p>
            <a:pPr algn="just">
              <a:buFont typeface="Wingdings" pitchFamily="2" charset="2"/>
              <a:buChar char="ü"/>
            </a:pPr>
            <a:endParaRPr lang="en-US" sz="2800" dirty="0" smtClean="0"/>
          </a:p>
          <a:p>
            <a:pPr algn="just">
              <a:buFont typeface="Wingdings" pitchFamily="2" charset="2"/>
              <a:buChar char="ü"/>
            </a:pPr>
            <a:r>
              <a:rPr lang="en-US" sz="2800" dirty="0" smtClean="0"/>
              <a:t>Generalization of the </a:t>
            </a:r>
            <a:r>
              <a:rPr lang="en-US" sz="2800" dirty="0"/>
              <a:t>concept of </a:t>
            </a:r>
            <a:r>
              <a:rPr lang="en-US" sz="2800" dirty="0" smtClean="0"/>
              <a:t>Connected </a:t>
            </a:r>
            <a:r>
              <a:rPr lang="en-US" sz="2800" dirty="0"/>
              <a:t>D</a:t>
            </a:r>
            <a:r>
              <a:rPr lang="en-US" sz="2800" dirty="0" smtClean="0"/>
              <a:t>ominating </a:t>
            </a:r>
            <a:r>
              <a:rPr lang="en-US" sz="2800" dirty="0"/>
              <a:t>S</a:t>
            </a:r>
            <a:r>
              <a:rPr lang="en-US" sz="2800" dirty="0" smtClean="0"/>
              <a:t>ets (CDSs) for multi-layer ad hoc networks</a:t>
            </a:r>
            <a:endParaRPr lang="en-US" dirty="0"/>
          </a:p>
          <a:p>
            <a:pPr marL="0" indent="0" algn="just">
              <a:buNone/>
            </a:pPr>
            <a:endParaRPr lang="en-US" dirty="0"/>
          </a:p>
        </p:txBody>
      </p:sp>
    </p:spTree>
    <p:extLst>
      <p:ext uri="{BB962C8B-B14F-4D97-AF65-F5344CB8AC3E}">
        <p14:creationId xmlns:p14="http://schemas.microsoft.com/office/powerpoint/2010/main" val="766355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a:xfrm>
            <a:off x="457200" y="2859548"/>
            <a:ext cx="8229600" cy="3590413"/>
          </a:xfrm>
        </p:spPr>
        <p:txBody>
          <a:bodyPr/>
          <a:lstStyle/>
          <a:p>
            <a:r>
              <a:rPr lang="en-US" dirty="0" smtClean="0"/>
              <a:t>Backbone formation for multi-layer ad hoc networks</a:t>
            </a:r>
          </a:p>
          <a:p>
            <a:r>
              <a:rPr lang="en-US" dirty="0" smtClean="0"/>
              <a:t>Identifying (efficient) cross-layer dominators</a:t>
            </a:r>
          </a:p>
          <a:p>
            <a:r>
              <a:rPr lang="en-US" dirty="0" smtClean="0"/>
              <a:t>Experimental evaluation</a:t>
            </a:r>
          </a:p>
          <a:p>
            <a:r>
              <a:rPr lang="en-US" dirty="0" smtClean="0"/>
              <a:t>Conclusions</a:t>
            </a:r>
          </a:p>
          <a:p>
            <a:endParaRPr lang="en-US" dirty="0"/>
          </a:p>
        </p:txBody>
      </p:sp>
    </p:spTree>
    <p:extLst>
      <p:ext uri="{BB962C8B-B14F-4D97-AF65-F5344CB8AC3E}">
        <p14:creationId xmlns:p14="http://schemas.microsoft.com/office/powerpoint/2010/main" val="140724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Dominating Sets </a:t>
            </a:r>
            <a:r>
              <a:rPr lang="en-US" sz="3100" dirty="0" smtClean="0"/>
              <a:t>provide guaranteed network-wide broadcasting</a:t>
            </a:r>
            <a:endParaRPr lang="en-US" dirty="0"/>
          </a:p>
        </p:txBody>
      </p:sp>
      <p:grpSp>
        <p:nvGrpSpPr>
          <p:cNvPr id="2052" name="Group 2051"/>
          <p:cNvGrpSpPr/>
          <p:nvPr/>
        </p:nvGrpSpPr>
        <p:grpSpPr>
          <a:xfrm>
            <a:off x="227008" y="2470246"/>
            <a:ext cx="2574302" cy="3847790"/>
            <a:chOff x="227008" y="2470246"/>
            <a:chExt cx="2574302" cy="3847790"/>
          </a:xfrm>
        </p:grpSpPr>
        <p:sp>
          <p:nvSpPr>
            <p:cNvPr id="11" name="Text Box 11"/>
            <p:cNvSpPr txBox="1">
              <a:spLocks noChangeArrowheads="1"/>
            </p:cNvSpPr>
            <p:nvPr/>
          </p:nvSpPr>
          <p:spPr bwMode="auto">
            <a:xfrm>
              <a:off x="227008" y="5086930"/>
              <a:ext cx="2402806"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2000" b="1" dirty="0" smtClean="0"/>
                <a:t>Dominating set (DS)</a:t>
              </a:r>
            </a:p>
            <a:p>
              <a:pPr eaLnBrk="1" hangingPunct="1">
                <a:spcBef>
                  <a:spcPct val="50000"/>
                </a:spcBef>
              </a:pPr>
              <a:r>
                <a:rPr lang="en-GB" sz="1800" dirty="0" smtClean="0"/>
                <a:t>blue: dominators</a:t>
              </a:r>
            </a:p>
            <a:p>
              <a:pPr eaLnBrk="1" hangingPunct="1">
                <a:spcBef>
                  <a:spcPct val="50000"/>
                </a:spcBef>
              </a:pPr>
              <a:r>
                <a:rPr lang="en-GB" sz="1800" dirty="0" smtClean="0"/>
                <a:t>black: </a:t>
              </a:r>
              <a:r>
                <a:rPr lang="en-GB" sz="1800" dirty="0" err="1" smtClean="0"/>
                <a:t>dominatees</a:t>
              </a:r>
              <a:endParaRPr lang="en-GB" sz="1800" dirty="0"/>
            </a:p>
          </p:txBody>
        </p:sp>
        <p:grpSp>
          <p:nvGrpSpPr>
            <p:cNvPr id="2051" name="Group 2050"/>
            <p:cNvGrpSpPr/>
            <p:nvPr/>
          </p:nvGrpSpPr>
          <p:grpSpPr>
            <a:xfrm>
              <a:off x="273822" y="2470246"/>
              <a:ext cx="2527488" cy="2350969"/>
              <a:chOff x="574077" y="2402006"/>
              <a:chExt cx="3471471" cy="3039945"/>
            </a:xfrm>
          </p:grpSpPr>
          <p:sp>
            <p:nvSpPr>
              <p:cNvPr id="13" name="Line 13"/>
              <p:cNvSpPr>
                <a:spLocks noChangeShapeType="1"/>
              </p:cNvSpPr>
              <p:nvPr/>
            </p:nvSpPr>
            <p:spPr bwMode="auto">
              <a:xfrm>
                <a:off x="2099035" y="4107656"/>
                <a:ext cx="720365" cy="9215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 name="Line 14"/>
              <p:cNvSpPr>
                <a:spLocks noChangeShapeType="1"/>
              </p:cNvSpPr>
              <p:nvPr/>
            </p:nvSpPr>
            <p:spPr bwMode="auto">
              <a:xfrm flipV="1">
                <a:off x="3090863" y="4495800"/>
                <a:ext cx="566737" cy="514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 name="Line 15"/>
              <p:cNvSpPr>
                <a:spLocks noChangeShapeType="1"/>
              </p:cNvSpPr>
              <p:nvPr/>
            </p:nvSpPr>
            <p:spPr bwMode="auto">
              <a:xfrm>
                <a:off x="2805504" y="3860800"/>
                <a:ext cx="852096"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 name="Line 17"/>
              <p:cNvSpPr>
                <a:spLocks noChangeShapeType="1"/>
              </p:cNvSpPr>
              <p:nvPr/>
            </p:nvSpPr>
            <p:spPr bwMode="auto">
              <a:xfrm flipH="1">
                <a:off x="889093" y="2943250"/>
                <a:ext cx="1268487" cy="13525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 name="Freeform 18"/>
              <p:cNvSpPr>
                <a:spLocks/>
              </p:cNvSpPr>
              <p:nvPr/>
            </p:nvSpPr>
            <p:spPr bwMode="auto">
              <a:xfrm>
                <a:off x="685800" y="4572000"/>
                <a:ext cx="2133600" cy="787400"/>
              </a:xfrm>
              <a:custGeom>
                <a:avLst/>
                <a:gdLst>
                  <a:gd name="T0" fmla="*/ 0 w 1344"/>
                  <a:gd name="T1" fmla="*/ 0 h 496"/>
                  <a:gd name="T2" fmla="*/ 1088707500 w 1344"/>
                  <a:gd name="T3" fmla="*/ 1088707500 h 496"/>
                  <a:gd name="T4" fmla="*/ 2147483647 w 1344"/>
                  <a:gd name="T5" fmla="*/ 967740000 h 496"/>
                  <a:gd name="T6" fmla="*/ 0 60000 65536"/>
                  <a:gd name="T7" fmla="*/ 0 60000 65536"/>
                  <a:gd name="T8" fmla="*/ 0 60000 65536"/>
                </a:gdLst>
                <a:ahLst/>
                <a:cxnLst>
                  <a:cxn ang="T6">
                    <a:pos x="T0" y="T1"/>
                  </a:cxn>
                  <a:cxn ang="T7">
                    <a:pos x="T2" y="T3"/>
                  </a:cxn>
                  <a:cxn ang="T8">
                    <a:pos x="T4" y="T5"/>
                  </a:cxn>
                </a:cxnLst>
                <a:rect l="0" t="0" r="r" b="b"/>
                <a:pathLst>
                  <a:path w="1344" h="496">
                    <a:moveTo>
                      <a:pt x="0" y="0"/>
                    </a:moveTo>
                    <a:cubicBezTo>
                      <a:pt x="104" y="184"/>
                      <a:pt x="208" y="368"/>
                      <a:pt x="432" y="432"/>
                    </a:cubicBezTo>
                    <a:cubicBezTo>
                      <a:pt x="656" y="496"/>
                      <a:pt x="1000" y="440"/>
                      <a:pt x="1344" y="38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9" name="Freeform 19"/>
              <p:cNvSpPr>
                <a:spLocks/>
              </p:cNvSpPr>
              <p:nvPr/>
            </p:nvSpPr>
            <p:spPr bwMode="auto">
              <a:xfrm>
                <a:off x="2393130" y="2402006"/>
                <a:ext cx="1416871" cy="1865195"/>
              </a:xfrm>
              <a:custGeom>
                <a:avLst/>
                <a:gdLst>
                  <a:gd name="T0" fmla="*/ 0 w 1488"/>
                  <a:gd name="T1" fmla="*/ 564515000 h 704"/>
                  <a:gd name="T2" fmla="*/ 2147483647 w 1488"/>
                  <a:gd name="T3" fmla="*/ 201612500 h 704"/>
                  <a:gd name="T4" fmla="*/ 2147483647 w 1488"/>
                  <a:gd name="T5" fmla="*/ 1774190000 h 704"/>
                  <a:gd name="T6" fmla="*/ 0 60000 65536"/>
                  <a:gd name="T7" fmla="*/ 0 60000 65536"/>
                  <a:gd name="T8" fmla="*/ 0 60000 65536"/>
                </a:gdLst>
                <a:ahLst/>
                <a:cxnLst>
                  <a:cxn ang="T6">
                    <a:pos x="T0" y="T1"/>
                  </a:cxn>
                  <a:cxn ang="T7">
                    <a:pos x="T2" y="T3"/>
                  </a:cxn>
                  <a:cxn ang="T8">
                    <a:pos x="T4" y="T5"/>
                  </a:cxn>
                </a:cxnLst>
                <a:rect l="0" t="0" r="r" b="b"/>
                <a:pathLst>
                  <a:path w="1488" h="704">
                    <a:moveTo>
                      <a:pt x="0" y="224"/>
                    </a:moveTo>
                    <a:cubicBezTo>
                      <a:pt x="404" y="112"/>
                      <a:pt x="808" y="0"/>
                      <a:pt x="1056" y="80"/>
                    </a:cubicBezTo>
                    <a:cubicBezTo>
                      <a:pt x="1304" y="160"/>
                      <a:pt x="1396" y="432"/>
                      <a:pt x="1488" y="70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8440" y="3694112"/>
                <a:ext cx="471096" cy="536576"/>
              </a:xfrm>
              <a:prstGeom prst="rect">
                <a:avLst/>
              </a:prstGeom>
            </p:spPr>
          </p:pic>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5504" y="4905375"/>
                <a:ext cx="471096" cy="536576"/>
              </a:xfrm>
              <a:prstGeom prst="rect">
                <a:avLst/>
              </a:prstGeom>
            </p:spPr>
          </p:pic>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7581" y="2674962"/>
                <a:ext cx="471096" cy="536576"/>
              </a:xfrm>
              <a:prstGeom prst="rect">
                <a:avLst/>
              </a:prstGeom>
            </p:spPr>
          </p:pic>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4452" y="4107656"/>
                <a:ext cx="471096" cy="536576"/>
              </a:xfrm>
              <a:prstGeom prst="rect">
                <a:avLst/>
              </a:prstGeom>
            </p:spPr>
          </p:pic>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3672193"/>
                <a:ext cx="471096" cy="536576"/>
              </a:xfrm>
              <a:prstGeom prst="rect">
                <a:avLst/>
              </a:prstGeom>
              <a:ln w="25400">
                <a:solidFill>
                  <a:srgbClr val="3607AD"/>
                </a:solidFill>
              </a:ln>
            </p:spPr>
          </p:pic>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077" y="4208769"/>
                <a:ext cx="471096" cy="536576"/>
              </a:xfrm>
              <a:prstGeom prst="rect">
                <a:avLst/>
              </a:prstGeom>
              <a:ln w="25400">
                <a:solidFill>
                  <a:srgbClr val="3607AD"/>
                </a:solidFill>
              </a:ln>
            </p:spPr>
          </p:pic>
          <p:sp>
            <p:nvSpPr>
              <p:cNvPr id="42" name="Line 13"/>
              <p:cNvSpPr>
                <a:spLocks noChangeShapeType="1"/>
              </p:cNvSpPr>
              <p:nvPr/>
            </p:nvSpPr>
            <p:spPr bwMode="auto">
              <a:xfrm flipV="1">
                <a:off x="2099035" y="3810001"/>
                <a:ext cx="706469" cy="2101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 name="Line 13"/>
              <p:cNvSpPr>
                <a:spLocks noChangeShapeType="1"/>
              </p:cNvSpPr>
              <p:nvPr/>
            </p:nvSpPr>
            <p:spPr bwMode="auto">
              <a:xfrm flipV="1">
                <a:off x="2038288" y="3166281"/>
                <a:ext cx="354842" cy="5117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grpSp>
        <p:nvGrpSpPr>
          <p:cNvPr id="2053" name="Group 2052"/>
          <p:cNvGrpSpPr/>
          <p:nvPr/>
        </p:nvGrpSpPr>
        <p:grpSpPr>
          <a:xfrm>
            <a:off x="3190896" y="2478426"/>
            <a:ext cx="2572030" cy="3703383"/>
            <a:chOff x="3190896" y="2478426"/>
            <a:chExt cx="2572030" cy="3703383"/>
          </a:xfrm>
        </p:grpSpPr>
        <p:grpSp>
          <p:nvGrpSpPr>
            <p:cNvPr id="45" name="Group 44"/>
            <p:cNvGrpSpPr/>
            <p:nvPr/>
          </p:nvGrpSpPr>
          <p:grpSpPr>
            <a:xfrm>
              <a:off x="3235438" y="2478426"/>
              <a:ext cx="2527488" cy="2350969"/>
              <a:chOff x="574077" y="2402006"/>
              <a:chExt cx="3471471" cy="3039945"/>
            </a:xfrm>
          </p:grpSpPr>
          <p:sp>
            <p:nvSpPr>
              <p:cNvPr id="46" name="Line 13"/>
              <p:cNvSpPr>
                <a:spLocks noChangeShapeType="1"/>
              </p:cNvSpPr>
              <p:nvPr/>
            </p:nvSpPr>
            <p:spPr bwMode="auto">
              <a:xfrm>
                <a:off x="2099035" y="4107656"/>
                <a:ext cx="720365" cy="9215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7" name="Line 14"/>
              <p:cNvSpPr>
                <a:spLocks noChangeShapeType="1"/>
              </p:cNvSpPr>
              <p:nvPr/>
            </p:nvSpPr>
            <p:spPr bwMode="auto">
              <a:xfrm flipV="1">
                <a:off x="3090863" y="4495800"/>
                <a:ext cx="566737" cy="514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8" name="Line 15"/>
              <p:cNvSpPr>
                <a:spLocks noChangeShapeType="1"/>
              </p:cNvSpPr>
              <p:nvPr/>
            </p:nvSpPr>
            <p:spPr bwMode="auto">
              <a:xfrm>
                <a:off x="2805504" y="3860800"/>
                <a:ext cx="852096"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9" name="Line 17"/>
              <p:cNvSpPr>
                <a:spLocks noChangeShapeType="1"/>
              </p:cNvSpPr>
              <p:nvPr/>
            </p:nvSpPr>
            <p:spPr bwMode="auto">
              <a:xfrm flipH="1">
                <a:off x="889093" y="2943250"/>
                <a:ext cx="1268487" cy="13525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0" name="Freeform 18"/>
              <p:cNvSpPr>
                <a:spLocks/>
              </p:cNvSpPr>
              <p:nvPr/>
            </p:nvSpPr>
            <p:spPr bwMode="auto">
              <a:xfrm>
                <a:off x="685800" y="4572000"/>
                <a:ext cx="2133600" cy="787400"/>
              </a:xfrm>
              <a:custGeom>
                <a:avLst/>
                <a:gdLst>
                  <a:gd name="T0" fmla="*/ 0 w 1344"/>
                  <a:gd name="T1" fmla="*/ 0 h 496"/>
                  <a:gd name="T2" fmla="*/ 1088707500 w 1344"/>
                  <a:gd name="T3" fmla="*/ 1088707500 h 496"/>
                  <a:gd name="T4" fmla="*/ 2147483647 w 1344"/>
                  <a:gd name="T5" fmla="*/ 967740000 h 496"/>
                  <a:gd name="T6" fmla="*/ 0 60000 65536"/>
                  <a:gd name="T7" fmla="*/ 0 60000 65536"/>
                  <a:gd name="T8" fmla="*/ 0 60000 65536"/>
                </a:gdLst>
                <a:ahLst/>
                <a:cxnLst>
                  <a:cxn ang="T6">
                    <a:pos x="T0" y="T1"/>
                  </a:cxn>
                  <a:cxn ang="T7">
                    <a:pos x="T2" y="T3"/>
                  </a:cxn>
                  <a:cxn ang="T8">
                    <a:pos x="T4" y="T5"/>
                  </a:cxn>
                </a:cxnLst>
                <a:rect l="0" t="0" r="r" b="b"/>
                <a:pathLst>
                  <a:path w="1344" h="496">
                    <a:moveTo>
                      <a:pt x="0" y="0"/>
                    </a:moveTo>
                    <a:cubicBezTo>
                      <a:pt x="104" y="184"/>
                      <a:pt x="208" y="368"/>
                      <a:pt x="432" y="432"/>
                    </a:cubicBezTo>
                    <a:cubicBezTo>
                      <a:pt x="656" y="496"/>
                      <a:pt x="1000" y="440"/>
                      <a:pt x="1344" y="38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 name="Freeform 19"/>
              <p:cNvSpPr>
                <a:spLocks/>
              </p:cNvSpPr>
              <p:nvPr/>
            </p:nvSpPr>
            <p:spPr bwMode="auto">
              <a:xfrm>
                <a:off x="2393130" y="2402006"/>
                <a:ext cx="1416871" cy="1865195"/>
              </a:xfrm>
              <a:custGeom>
                <a:avLst/>
                <a:gdLst>
                  <a:gd name="T0" fmla="*/ 0 w 1488"/>
                  <a:gd name="T1" fmla="*/ 564515000 h 704"/>
                  <a:gd name="T2" fmla="*/ 2147483647 w 1488"/>
                  <a:gd name="T3" fmla="*/ 201612500 h 704"/>
                  <a:gd name="T4" fmla="*/ 2147483647 w 1488"/>
                  <a:gd name="T5" fmla="*/ 1774190000 h 704"/>
                  <a:gd name="T6" fmla="*/ 0 60000 65536"/>
                  <a:gd name="T7" fmla="*/ 0 60000 65536"/>
                  <a:gd name="T8" fmla="*/ 0 60000 65536"/>
                </a:gdLst>
                <a:ahLst/>
                <a:cxnLst>
                  <a:cxn ang="T6">
                    <a:pos x="T0" y="T1"/>
                  </a:cxn>
                  <a:cxn ang="T7">
                    <a:pos x="T2" y="T3"/>
                  </a:cxn>
                  <a:cxn ang="T8">
                    <a:pos x="T4" y="T5"/>
                  </a:cxn>
                </a:cxnLst>
                <a:rect l="0" t="0" r="r" b="b"/>
                <a:pathLst>
                  <a:path w="1488" h="704">
                    <a:moveTo>
                      <a:pt x="0" y="224"/>
                    </a:moveTo>
                    <a:cubicBezTo>
                      <a:pt x="404" y="112"/>
                      <a:pt x="808" y="0"/>
                      <a:pt x="1056" y="80"/>
                    </a:cubicBezTo>
                    <a:cubicBezTo>
                      <a:pt x="1304" y="160"/>
                      <a:pt x="1396" y="432"/>
                      <a:pt x="1488" y="70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8440" y="3694112"/>
                <a:ext cx="471096" cy="536576"/>
              </a:xfrm>
              <a:prstGeom prst="rect">
                <a:avLst/>
              </a:prstGeom>
              <a:ln w="25400">
                <a:solidFill>
                  <a:srgbClr val="3607AD"/>
                </a:solidFill>
              </a:ln>
            </p:spPr>
          </p:pic>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5504" y="4905375"/>
                <a:ext cx="471096" cy="536576"/>
              </a:xfrm>
              <a:prstGeom prst="rect">
                <a:avLst/>
              </a:prstGeom>
              <a:ln>
                <a:noFill/>
              </a:ln>
            </p:spPr>
          </p:pic>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7581" y="2674962"/>
                <a:ext cx="471096" cy="536576"/>
              </a:xfrm>
              <a:prstGeom prst="rect">
                <a:avLst/>
              </a:prstGeom>
              <a:ln w="25400">
                <a:solidFill>
                  <a:srgbClr val="3607AD"/>
                </a:solidFill>
              </a:ln>
            </p:spPr>
          </p:pic>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4452" y="4107656"/>
                <a:ext cx="471096" cy="536576"/>
              </a:xfrm>
              <a:prstGeom prst="rect">
                <a:avLst/>
              </a:prstGeom>
              <a:ln>
                <a:noFill/>
              </a:ln>
            </p:spPr>
          </p:pic>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3672193"/>
                <a:ext cx="471096" cy="536576"/>
              </a:xfrm>
              <a:prstGeom prst="rect">
                <a:avLst/>
              </a:prstGeom>
              <a:ln w="25400">
                <a:solidFill>
                  <a:srgbClr val="3607AD"/>
                </a:solidFill>
              </a:ln>
            </p:spPr>
          </p:pic>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077" y="4208769"/>
                <a:ext cx="471096" cy="536576"/>
              </a:xfrm>
              <a:prstGeom prst="rect">
                <a:avLst/>
              </a:prstGeom>
              <a:ln w="25400">
                <a:noFill/>
              </a:ln>
            </p:spPr>
          </p:pic>
          <p:sp>
            <p:nvSpPr>
              <p:cNvPr id="58" name="Line 13"/>
              <p:cNvSpPr>
                <a:spLocks noChangeShapeType="1"/>
              </p:cNvSpPr>
              <p:nvPr/>
            </p:nvSpPr>
            <p:spPr bwMode="auto">
              <a:xfrm flipV="1">
                <a:off x="2099035" y="3810001"/>
                <a:ext cx="706469" cy="2101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9" name="Line 13"/>
              <p:cNvSpPr>
                <a:spLocks noChangeShapeType="1"/>
              </p:cNvSpPr>
              <p:nvPr/>
            </p:nvSpPr>
            <p:spPr bwMode="auto">
              <a:xfrm flipV="1">
                <a:off x="1932637" y="3262478"/>
                <a:ext cx="354842" cy="51178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75" name="Text Box 11"/>
            <p:cNvSpPr txBox="1">
              <a:spLocks noChangeArrowheads="1"/>
            </p:cNvSpPr>
            <p:nvPr/>
          </p:nvSpPr>
          <p:spPr bwMode="auto">
            <a:xfrm>
              <a:off x="3190896" y="5089202"/>
              <a:ext cx="2572030"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2000" b="1" dirty="0" smtClean="0"/>
                <a:t>Connected DS (CDS)</a:t>
              </a:r>
            </a:p>
            <a:p>
              <a:pPr eaLnBrk="1" hangingPunct="1">
                <a:spcBef>
                  <a:spcPct val="50000"/>
                </a:spcBef>
              </a:pPr>
              <a:r>
                <a:rPr lang="en-GB" sz="1800" dirty="0" smtClean="0"/>
                <a:t>Relaying messages from any </a:t>
              </a:r>
              <a:r>
                <a:rPr lang="en-GB" sz="1800" dirty="0" err="1" smtClean="0"/>
                <a:t>src</a:t>
              </a:r>
              <a:r>
                <a:rPr lang="en-GB" sz="1800" dirty="0" smtClean="0"/>
                <a:t> node to any </a:t>
              </a:r>
              <a:r>
                <a:rPr lang="en-GB" sz="1800" dirty="0" err="1" smtClean="0"/>
                <a:t>dest</a:t>
              </a:r>
              <a:endParaRPr lang="en-GB" sz="1800" dirty="0" smtClean="0"/>
            </a:p>
          </p:txBody>
        </p:sp>
      </p:grpSp>
      <p:grpSp>
        <p:nvGrpSpPr>
          <p:cNvPr id="2054" name="Group 2053"/>
          <p:cNvGrpSpPr/>
          <p:nvPr/>
        </p:nvGrpSpPr>
        <p:grpSpPr>
          <a:xfrm>
            <a:off x="6045958" y="2480698"/>
            <a:ext cx="2988859" cy="3977857"/>
            <a:chOff x="6045958" y="2480698"/>
            <a:chExt cx="2988859" cy="3977857"/>
          </a:xfrm>
        </p:grpSpPr>
        <p:grpSp>
          <p:nvGrpSpPr>
            <p:cNvPr id="60" name="Group 59"/>
            <p:cNvGrpSpPr/>
            <p:nvPr/>
          </p:nvGrpSpPr>
          <p:grpSpPr>
            <a:xfrm>
              <a:off x="6144734" y="2480698"/>
              <a:ext cx="2527488" cy="2350969"/>
              <a:chOff x="574077" y="2402006"/>
              <a:chExt cx="3471471" cy="3039945"/>
            </a:xfrm>
          </p:grpSpPr>
          <p:sp>
            <p:nvSpPr>
              <p:cNvPr id="61" name="Line 13"/>
              <p:cNvSpPr>
                <a:spLocks noChangeShapeType="1"/>
              </p:cNvSpPr>
              <p:nvPr/>
            </p:nvSpPr>
            <p:spPr bwMode="auto">
              <a:xfrm>
                <a:off x="2099035" y="4107656"/>
                <a:ext cx="720365" cy="9215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2" name="Line 14"/>
              <p:cNvSpPr>
                <a:spLocks noChangeShapeType="1"/>
              </p:cNvSpPr>
              <p:nvPr/>
            </p:nvSpPr>
            <p:spPr bwMode="auto">
              <a:xfrm flipV="1">
                <a:off x="3090863" y="4495800"/>
                <a:ext cx="566737" cy="514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3" name="Line 15"/>
              <p:cNvSpPr>
                <a:spLocks noChangeShapeType="1"/>
              </p:cNvSpPr>
              <p:nvPr/>
            </p:nvSpPr>
            <p:spPr bwMode="auto">
              <a:xfrm>
                <a:off x="2805504" y="3860800"/>
                <a:ext cx="852096"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4" name="Line 17"/>
              <p:cNvSpPr>
                <a:spLocks noChangeShapeType="1"/>
              </p:cNvSpPr>
              <p:nvPr/>
            </p:nvSpPr>
            <p:spPr bwMode="auto">
              <a:xfrm flipH="1">
                <a:off x="889093" y="2943250"/>
                <a:ext cx="1268487" cy="13525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5" name="Freeform 18"/>
              <p:cNvSpPr>
                <a:spLocks/>
              </p:cNvSpPr>
              <p:nvPr/>
            </p:nvSpPr>
            <p:spPr bwMode="auto">
              <a:xfrm>
                <a:off x="685800" y="4572000"/>
                <a:ext cx="2133600" cy="787400"/>
              </a:xfrm>
              <a:custGeom>
                <a:avLst/>
                <a:gdLst>
                  <a:gd name="T0" fmla="*/ 0 w 1344"/>
                  <a:gd name="T1" fmla="*/ 0 h 496"/>
                  <a:gd name="T2" fmla="*/ 1088707500 w 1344"/>
                  <a:gd name="T3" fmla="*/ 1088707500 h 496"/>
                  <a:gd name="T4" fmla="*/ 2147483647 w 1344"/>
                  <a:gd name="T5" fmla="*/ 967740000 h 496"/>
                  <a:gd name="T6" fmla="*/ 0 60000 65536"/>
                  <a:gd name="T7" fmla="*/ 0 60000 65536"/>
                  <a:gd name="T8" fmla="*/ 0 60000 65536"/>
                </a:gdLst>
                <a:ahLst/>
                <a:cxnLst>
                  <a:cxn ang="T6">
                    <a:pos x="T0" y="T1"/>
                  </a:cxn>
                  <a:cxn ang="T7">
                    <a:pos x="T2" y="T3"/>
                  </a:cxn>
                  <a:cxn ang="T8">
                    <a:pos x="T4" y="T5"/>
                  </a:cxn>
                </a:cxnLst>
                <a:rect l="0" t="0" r="r" b="b"/>
                <a:pathLst>
                  <a:path w="1344" h="496">
                    <a:moveTo>
                      <a:pt x="0" y="0"/>
                    </a:moveTo>
                    <a:cubicBezTo>
                      <a:pt x="104" y="184"/>
                      <a:pt x="208" y="368"/>
                      <a:pt x="432" y="432"/>
                    </a:cubicBezTo>
                    <a:cubicBezTo>
                      <a:pt x="656" y="496"/>
                      <a:pt x="1000" y="440"/>
                      <a:pt x="1344" y="38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6" name="Freeform 19"/>
              <p:cNvSpPr>
                <a:spLocks/>
              </p:cNvSpPr>
              <p:nvPr/>
            </p:nvSpPr>
            <p:spPr bwMode="auto">
              <a:xfrm>
                <a:off x="2393130" y="2402006"/>
                <a:ext cx="1416871" cy="1865195"/>
              </a:xfrm>
              <a:custGeom>
                <a:avLst/>
                <a:gdLst>
                  <a:gd name="T0" fmla="*/ 0 w 1488"/>
                  <a:gd name="T1" fmla="*/ 564515000 h 704"/>
                  <a:gd name="T2" fmla="*/ 2147483647 w 1488"/>
                  <a:gd name="T3" fmla="*/ 201612500 h 704"/>
                  <a:gd name="T4" fmla="*/ 2147483647 w 1488"/>
                  <a:gd name="T5" fmla="*/ 1774190000 h 704"/>
                  <a:gd name="T6" fmla="*/ 0 60000 65536"/>
                  <a:gd name="T7" fmla="*/ 0 60000 65536"/>
                  <a:gd name="T8" fmla="*/ 0 60000 65536"/>
                </a:gdLst>
                <a:ahLst/>
                <a:cxnLst>
                  <a:cxn ang="T6">
                    <a:pos x="T0" y="T1"/>
                  </a:cxn>
                  <a:cxn ang="T7">
                    <a:pos x="T2" y="T3"/>
                  </a:cxn>
                  <a:cxn ang="T8">
                    <a:pos x="T4" y="T5"/>
                  </a:cxn>
                </a:cxnLst>
                <a:rect l="0" t="0" r="r" b="b"/>
                <a:pathLst>
                  <a:path w="1488" h="704">
                    <a:moveTo>
                      <a:pt x="0" y="224"/>
                    </a:moveTo>
                    <a:cubicBezTo>
                      <a:pt x="404" y="112"/>
                      <a:pt x="808" y="0"/>
                      <a:pt x="1056" y="80"/>
                    </a:cubicBezTo>
                    <a:cubicBezTo>
                      <a:pt x="1304" y="160"/>
                      <a:pt x="1396" y="432"/>
                      <a:pt x="1488" y="70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pic>
            <p:nvPicPr>
              <p:cNvPr id="67" name="Picture 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8440" y="3694112"/>
                <a:ext cx="471096" cy="536576"/>
              </a:xfrm>
              <a:prstGeom prst="rect">
                <a:avLst/>
              </a:prstGeom>
              <a:ln w="25400">
                <a:solidFill>
                  <a:srgbClr val="3607AD"/>
                </a:solidFill>
              </a:ln>
            </p:spPr>
          </p:pic>
          <p:pic>
            <p:nvPicPr>
              <p:cNvPr id="68" name="Picture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5504" y="4905375"/>
                <a:ext cx="471096" cy="536576"/>
              </a:xfrm>
              <a:prstGeom prst="rect">
                <a:avLst/>
              </a:prstGeom>
              <a:ln w="25400">
                <a:solidFill>
                  <a:srgbClr val="3607AD"/>
                </a:solidFill>
              </a:ln>
            </p:spPr>
          </p:pic>
          <p:pic>
            <p:nvPicPr>
              <p:cNvPr id="69" name="Picture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7581" y="2674962"/>
                <a:ext cx="471096" cy="536576"/>
              </a:xfrm>
              <a:prstGeom prst="rect">
                <a:avLst/>
              </a:prstGeom>
            </p:spPr>
          </p:pic>
          <p:pic>
            <p:nvPicPr>
              <p:cNvPr id="70" name="Picture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4452" y="4107656"/>
                <a:ext cx="471096" cy="536576"/>
              </a:xfrm>
              <a:prstGeom prst="rect">
                <a:avLst/>
              </a:prstGeom>
            </p:spPr>
          </p:pic>
          <p:pic>
            <p:nvPicPr>
              <p:cNvPr id="71" name="Picture 7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3672193"/>
                <a:ext cx="471096" cy="536576"/>
              </a:xfrm>
              <a:prstGeom prst="rect">
                <a:avLst/>
              </a:prstGeom>
              <a:ln w="25400">
                <a:noFill/>
              </a:ln>
            </p:spPr>
          </p:pic>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077" y="4208769"/>
                <a:ext cx="471096" cy="536576"/>
              </a:xfrm>
              <a:prstGeom prst="rect">
                <a:avLst/>
              </a:prstGeom>
              <a:ln w="25400">
                <a:noFill/>
              </a:ln>
            </p:spPr>
          </p:pic>
          <p:sp>
            <p:nvSpPr>
              <p:cNvPr id="73" name="Line 13"/>
              <p:cNvSpPr>
                <a:spLocks noChangeShapeType="1"/>
              </p:cNvSpPr>
              <p:nvPr/>
            </p:nvSpPr>
            <p:spPr bwMode="auto">
              <a:xfrm flipV="1">
                <a:off x="2099035" y="3810001"/>
                <a:ext cx="706469" cy="2101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 name="Line 13"/>
              <p:cNvSpPr>
                <a:spLocks noChangeShapeType="1"/>
              </p:cNvSpPr>
              <p:nvPr/>
            </p:nvSpPr>
            <p:spPr bwMode="auto">
              <a:xfrm flipV="1">
                <a:off x="2038288" y="3166281"/>
                <a:ext cx="354842" cy="5117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76" name="Text Box 11"/>
            <p:cNvSpPr txBox="1">
              <a:spLocks noChangeArrowheads="1"/>
            </p:cNvSpPr>
            <p:nvPr/>
          </p:nvSpPr>
          <p:spPr bwMode="auto">
            <a:xfrm>
              <a:off x="6045958" y="5088949"/>
              <a:ext cx="2988859" cy="136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2000" b="1" dirty="0" smtClean="0"/>
                <a:t>Minimum CDS (MCDS)</a:t>
              </a:r>
            </a:p>
            <a:p>
              <a:pPr eaLnBrk="1" hangingPunct="1">
                <a:spcBef>
                  <a:spcPct val="50000"/>
                </a:spcBef>
              </a:pPr>
              <a:r>
                <a:rPr lang="en-GB" sz="1800" dirty="0" smtClean="0"/>
                <a:t>Relaying messages from source to destination with minimum #retransmissions</a:t>
              </a:r>
            </a:p>
          </p:txBody>
        </p:sp>
      </p:grpSp>
    </p:spTree>
    <p:extLst>
      <p:ext uri="{BB962C8B-B14F-4D97-AF65-F5344CB8AC3E}">
        <p14:creationId xmlns:p14="http://schemas.microsoft.com/office/powerpoint/2010/main" val="9089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fade">
                                      <p:cBhvr>
                                        <p:cTn id="12" dur="500"/>
                                        <p:tgtEl>
                                          <p:spTgt spid="20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fade">
                                      <p:cBhvr>
                                        <p:cTn id="1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638"/>
            <a:ext cx="8229600" cy="561287"/>
          </a:xfrm>
        </p:spPr>
        <p:txBody>
          <a:bodyPr>
            <a:normAutofit fontScale="90000"/>
          </a:bodyPr>
          <a:lstStyle/>
          <a:p>
            <a:r>
              <a:rPr lang="en-US" dirty="0" smtClean="0"/>
              <a:t>The MCDSML Problem</a:t>
            </a:r>
            <a:endParaRPr lang="en-US" dirty="0"/>
          </a:p>
        </p:txBody>
      </p:sp>
      <p:sp>
        <p:nvSpPr>
          <p:cNvPr id="3" name="Content Placeholder 2"/>
          <p:cNvSpPr>
            <a:spLocks noGrp="1"/>
          </p:cNvSpPr>
          <p:nvPr>
            <p:ph idx="1"/>
          </p:nvPr>
        </p:nvSpPr>
        <p:spPr>
          <a:xfrm>
            <a:off x="205409" y="2129051"/>
            <a:ext cx="8686800" cy="4080680"/>
          </a:xfrm>
        </p:spPr>
        <p:txBody>
          <a:bodyPr>
            <a:noAutofit/>
          </a:bodyPr>
          <a:lstStyle/>
          <a:p>
            <a:pPr marL="0" indent="0" algn="just">
              <a:buNone/>
            </a:pPr>
            <a:r>
              <a:rPr lang="en-US" sz="2400" dirty="0" smtClean="0"/>
              <a:t>Find the MCDS for </a:t>
            </a:r>
            <a:r>
              <a:rPr lang="en-US" sz="2400" dirty="0"/>
              <a:t>a multi-layer network </a:t>
            </a:r>
            <a:r>
              <a:rPr lang="en-US" sz="2400" dirty="0" smtClean="0"/>
              <a:t>in a </a:t>
            </a:r>
            <a:r>
              <a:rPr lang="en-US" sz="2400" dirty="0"/>
              <a:t>distributed fashion, i.e., determine the set </a:t>
            </a:r>
            <a:r>
              <a:rPr lang="en-US" sz="2400" dirty="0" smtClean="0"/>
              <a:t>MCDSML comprised </a:t>
            </a:r>
            <a:r>
              <a:rPr lang="en-US" sz="2400" dirty="0"/>
              <a:t>of the minimum number of nodes (</a:t>
            </a:r>
            <a:r>
              <a:rPr lang="en-US" sz="2400" dirty="0" smtClean="0"/>
              <a:t>belonging to </a:t>
            </a:r>
            <a:r>
              <a:rPr lang="en-US" sz="2400" dirty="0"/>
              <a:t>any layer) such as: </a:t>
            </a:r>
            <a:endParaRPr lang="en-US" sz="2400" dirty="0" smtClean="0"/>
          </a:p>
          <a:p>
            <a:pPr marL="514350" indent="-514350" algn="just">
              <a:buAutoNum type="alphaLcParenR"/>
            </a:pPr>
            <a:r>
              <a:rPr lang="en-US" sz="2400" dirty="0" smtClean="0"/>
              <a:t>their </a:t>
            </a:r>
            <a:r>
              <a:rPr lang="en-US" sz="2400" dirty="0"/>
              <a:t>induced subgraph is </a:t>
            </a:r>
            <a:r>
              <a:rPr lang="en-US" sz="2400" dirty="0" smtClean="0"/>
              <a:t>connected (</a:t>
            </a:r>
            <a:r>
              <a:rPr lang="en-US" sz="2400" dirty="0"/>
              <a:t>with intra and/or inter-layer links) and the </a:t>
            </a:r>
            <a:r>
              <a:rPr lang="en-US" sz="2400" dirty="0" smtClean="0"/>
              <a:t>rest of </a:t>
            </a:r>
            <a:r>
              <a:rPr lang="en-US" sz="2400" dirty="0"/>
              <a:t>the nodes (not belonging to MCDSML) are </a:t>
            </a:r>
            <a:r>
              <a:rPr lang="en-US" sz="2400" dirty="0" smtClean="0"/>
              <a:t>adjacent to </a:t>
            </a:r>
            <a:r>
              <a:rPr lang="en-US" sz="2400" dirty="0"/>
              <a:t>at least one node belonging to MCDSML</a:t>
            </a:r>
            <a:r>
              <a:rPr lang="en-US" sz="2400" dirty="0" smtClean="0"/>
              <a:t>,</a:t>
            </a:r>
          </a:p>
          <a:p>
            <a:pPr marL="514350" indent="-514350" algn="just">
              <a:buAutoNum type="alphaLcParenR"/>
            </a:pPr>
            <a:r>
              <a:rPr lang="en-US" sz="2400" dirty="0"/>
              <a:t>t</a:t>
            </a:r>
            <a:r>
              <a:rPr lang="en-US" sz="2400" dirty="0" smtClean="0"/>
              <a:t>he number </a:t>
            </a:r>
            <a:r>
              <a:rPr lang="en-US" sz="2400" dirty="0"/>
              <a:t>of dominators </a:t>
            </a:r>
            <a:r>
              <a:rPr lang="en-US" sz="2400" dirty="0" smtClean="0"/>
              <a:t>is </a:t>
            </a:r>
            <a:r>
              <a:rPr lang="en-US" sz="2400" dirty="0"/>
              <a:t>the minimum </a:t>
            </a:r>
            <a:r>
              <a:rPr lang="en-US" sz="2400" dirty="0" smtClean="0"/>
              <a:t>one,</a:t>
            </a:r>
          </a:p>
          <a:p>
            <a:pPr marL="514350" indent="-514350" algn="just">
              <a:buAutoNum type="alphaLcParenR"/>
            </a:pPr>
            <a:r>
              <a:rPr lang="en-US" sz="2400" dirty="0" smtClean="0"/>
              <a:t>having </a:t>
            </a:r>
            <a:r>
              <a:rPr lang="en-US" sz="2400" dirty="0"/>
              <a:t>only knowledge of the k-hop </a:t>
            </a:r>
            <a:r>
              <a:rPr lang="en-US" sz="2400" dirty="0" smtClean="0"/>
              <a:t>neighborhood around </a:t>
            </a:r>
            <a:r>
              <a:rPr lang="en-US" sz="2400" dirty="0"/>
              <a:t>each node. </a:t>
            </a:r>
            <a:r>
              <a:rPr lang="en-US" sz="2400" dirty="0" smtClean="0"/>
              <a:t>(Here</a:t>
            </a:r>
            <a:r>
              <a:rPr lang="en-US" sz="2400" dirty="0"/>
              <a:t>, </a:t>
            </a:r>
            <a:r>
              <a:rPr lang="en-US" sz="2400" dirty="0" smtClean="0"/>
              <a:t>k </a:t>
            </a:r>
            <a:r>
              <a:rPr lang="en-US" sz="2400" dirty="0"/>
              <a:t>= </a:t>
            </a:r>
            <a:r>
              <a:rPr lang="en-US" sz="2400" dirty="0" smtClean="0"/>
              <a:t>2.)</a:t>
            </a:r>
            <a:endParaRPr lang="en-US" sz="2400" dirty="0"/>
          </a:p>
        </p:txBody>
      </p:sp>
      <p:sp>
        <p:nvSpPr>
          <p:cNvPr id="4" name="TextBox 3"/>
          <p:cNvSpPr txBox="1"/>
          <p:nvPr/>
        </p:nvSpPr>
        <p:spPr>
          <a:xfrm>
            <a:off x="5786651" y="6086901"/>
            <a:ext cx="3105558" cy="523220"/>
          </a:xfrm>
          <a:prstGeom prst="rect">
            <a:avLst/>
          </a:prstGeom>
          <a:noFill/>
        </p:spPr>
        <p:txBody>
          <a:bodyPr wrap="square" rtlCol="0">
            <a:spAutoFit/>
          </a:bodyPr>
          <a:lstStyle/>
          <a:p>
            <a:r>
              <a:rPr lang="en-US" sz="2800" b="1" dirty="0" smtClean="0"/>
              <a:t>It is NP-complete!</a:t>
            </a:r>
            <a:endParaRPr lang="el-GR" sz="2800" b="1" dirty="0"/>
          </a:p>
        </p:txBody>
      </p:sp>
    </p:spTree>
    <p:extLst>
      <p:ext uri="{BB962C8B-B14F-4D97-AF65-F5344CB8AC3E}">
        <p14:creationId xmlns:p14="http://schemas.microsoft.com/office/powerpoint/2010/main" val="249455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638"/>
            <a:ext cx="8550322" cy="588583"/>
          </a:xfrm>
        </p:spPr>
        <p:txBody>
          <a:bodyPr>
            <a:normAutofit fontScale="90000"/>
          </a:bodyPr>
          <a:lstStyle/>
          <a:p>
            <a:r>
              <a:rPr lang="en-US" dirty="0" smtClean="0"/>
              <a:t>CDS as for single-layer ad hoc networks</a:t>
            </a:r>
            <a:endParaRPr lang="en-US" dirty="0"/>
          </a:p>
        </p:txBody>
      </p:sp>
      <p:sp>
        <p:nvSpPr>
          <p:cNvPr id="3" name="Content Placeholder 2"/>
          <p:cNvSpPr>
            <a:spLocks noGrp="1"/>
          </p:cNvSpPr>
          <p:nvPr>
            <p:ph idx="1"/>
          </p:nvPr>
        </p:nvSpPr>
        <p:spPr>
          <a:xfrm>
            <a:off x="457200" y="2055662"/>
            <a:ext cx="6202907" cy="1274383"/>
          </a:xfrm>
        </p:spPr>
        <p:txBody>
          <a:bodyPr>
            <a:normAutofit fontScale="77500" lnSpcReduction="20000"/>
          </a:bodyPr>
          <a:lstStyle/>
          <a:p>
            <a:r>
              <a:rPr lang="en-US" dirty="0"/>
              <a:t>Aggregation-based</a:t>
            </a:r>
          </a:p>
          <a:p>
            <a:pPr lvl="1"/>
            <a:r>
              <a:rPr lang="en-US" dirty="0" smtClean="0"/>
              <a:t>By ignoring layer info, we might get solutions far away from the “minimum” number of dominators</a:t>
            </a:r>
            <a:endParaRPr lang="el-GR" dirty="0" smtClean="0"/>
          </a:p>
          <a:p>
            <a:endParaRPr lang="en-US" dirty="0"/>
          </a:p>
        </p:txBody>
      </p:sp>
      <p:sp>
        <p:nvSpPr>
          <p:cNvPr id="4" name="Content Placeholder 2"/>
          <p:cNvSpPr txBox="1">
            <a:spLocks/>
          </p:cNvSpPr>
          <p:nvPr/>
        </p:nvSpPr>
        <p:spPr>
          <a:xfrm>
            <a:off x="472626" y="3272581"/>
            <a:ext cx="5436856" cy="12743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500" dirty="0" smtClean="0"/>
              <a:t>Decomposition-based</a:t>
            </a:r>
          </a:p>
          <a:p>
            <a:pPr lvl="1">
              <a:lnSpc>
                <a:spcPct val="80000"/>
              </a:lnSpc>
            </a:pPr>
            <a:r>
              <a:rPr lang="en-US" sz="2200" dirty="0" smtClean="0"/>
              <a:t>Calculate CDS for each layer and then connect them</a:t>
            </a:r>
            <a:endParaRPr lang="el-GR" sz="2200" dirty="0" smtClean="0"/>
          </a:p>
          <a:p>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8664" y="3534765"/>
            <a:ext cx="3401562" cy="2973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23583" y="4816924"/>
            <a:ext cx="4582378" cy="1200329"/>
          </a:xfrm>
          <a:prstGeom prst="rect">
            <a:avLst/>
          </a:prstGeom>
          <a:noFill/>
        </p:spPr>
        <p:txBody>
          <a:bodyPr wrap="square" rtlCol="0">
            <a:spAutoFit/>
          </a:bodyPr>
          <a:lstStyle/>
          <a:p>
            <a:r>
              <a:rPr lang="en-US" b="1" dirty="0"/>
              <a:t>Theorem</a:t>
            </a:r>
            <a:r>
              <a:rPr lang="en-US" dirty="0"/>
              <a:t>: Any (unconnected) </a:t>
            </a:r>
            <a:r>
              <a:rPr lang="en-US" dirty="0" smtClean="0"/>
              <a:t>DS of </a:t>
            </a:r>
            <a:r>
              <a:rPr lang="en-US" dirty="0"/>
              <a:t>size |</a:t>
            </a:r>
            <a:r>
              <a:rPr lang="en-US" dirty="0" smtClean="0"/>
              <a:t>DS| can </a:t>
            </a:r>
            <a:r>
              <a:rPr lang="en-US" dirty="0"/>
              <a:t>be turned into a </a:t>
            </a:r>
            <a:r>
              <a:rPr lang="en-US" dirty="0" smtClean="0"/>
              <a:t>CDS by adding </a:t>
            </a:r>
            <a:r>
              <a:rPr lang="en-US" dirty="0"/>
              <a:t>2 × |DS| additional nodes in the dominating </a:t>
            </a:r>
            <a:r>
              <a:rPr lang="en-US" dirty="0" smtClean="0"/>
              <a:t>set in </a:t>
            </a:r>
            <a:r>
              <a:rPr lang="en-US" dirty="0"/>
              <a:t>the worst </a:t>
            </a:r>
            <a:r>
              <a:rPr lang="en-US" dirty="0" smtClean="0"/>
              <a:t>case.</a:t>
            </a:r>
            <a:endParaRPr lang="el-GR" dirty="0"/>
          </a:p>
        </p:txBody>
      </p:sp>
    </p:spTree>
    <p:extLst>
      <p:ext uri="{BB962C8B-B14F-4D97-AF65-F5344CB8AC3E}">
        <p14:creationId xmlns:p14="http://schemas.microsoft.com/office/powerpoint/2010/main" val="290988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Identifying </a:t>
            </a:r>
            <a:r>
              <a:rPr lang="en-US" dirty="0" smtClean="0"/>
              <a:t/>
            </a:r>
            <a:br>
              <a:rPr lang="en-US" dirty="0" smtClean="0"/>
            </a:br>
            <a:r>
              <a:rPr lang="en-US" dirty="0" smtClean="0"/>
              <a:t>(</a:t>
            </a:r>
            <a:r>
              <a:rPr lang="en-US" dirty="0"/>
              <a:t>efficient) cross-layer dominators</a:t>
            </a:r>
            <a:br>
              <a:rPr lang="en-US" dirty="0"/>
            </a:b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54599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2449</TotalTime>
  <Words>1949</Words>
  <Application>Microsoft Office PowerPoint</Application>
  <PresentationFormat>On-screen Show (4:3)</PresentationFormat>
  <Paragraphs>189</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Backbone Formation in Military Multi-Layer Ad Hoc Networks Using Complex Network Concepts</vt:lpstr>
      <vt:lpstr>Modern battlefield</vt:lpstr>
      <vt:lpstr>PowerPoint Presentation</vt:lpstr>
      <vt:lpstr>Effective communication requires some network backbone (computed in a distributed fashion)</vt:lpstr>
      <vt:lpstr>Roadmap</vt:lpstr>
      <vt:lpstr>Dominating Sets provide guaranteed network-wide broadcasting</vt:lpstr>
      <vt:lpstr>The MCDSML Problem</vt:lpstr>
      <vt:lpstr>CDS as for single-layer ad hoc networks</vt:lpstr>
      <vt:lpstr>Identifying  (efficient) cross-layer dominators </vt:lpstr>
      <vt:lpstr>Identifying (efficient) cross-layer dominators</vt:lpstr>
      <vt:lpstr>Identifying (efficient) cross-layer dominators</vt:lpstr>
      <vt:lpstr>Identifying (efficient) cross-layer dominators</vt:lpstr>
      <vt:lpstr>Identifying (efficient) cross-layer dominators</vt:lpstr>
      <vt:lpstr>Identifying (efficient) cross-layer dominators</vt:lpstr>
      <vt:lpstr>Identifying cross-layer dominators</vt:lpstr>
      <vt:lpstr>Experimental evaluation</vt:lpstr>
      <vt:lpstr>Experimental Settings</vt:lpstr>
      <vt:lpstr>Experimental Settings</vt:lpstr>
      <vt:lpstr>Experimental Settings</vt:lpstr>
      <vt:lpstr>Network diameter vs. CDS size</vt:lpstr>
      <vt:lpstr>PowerPoint Presentation</vt:lpstr>
      <vt:lpstr>Conclusions</vt:lpstr>
    </vt:vector>
  </TitlesOfParts>
  <Company>Alliant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Info</dc:creator>
  <cp:lastModifiedBy>dkatsar</cp:lastModifiedBy>
  <cp:revision>152</cp:revision>
  <dcterms:created xsi:type="dcterms:W3CDTF">2016-07-18T19:26:23Z</dcterms:created>
  <dcterms:modified xsi:type="dcterms:W3CDTF">2016-11-07T09:27:38Z</dcterms:modified>
</cp:coreProperties>
</file>