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1"/>
  </p:notesMasterIdLst>
  <p:handoutMasterIdLst>
    <p:handoutMasterId r:id="rId52"/>
  </p:handoutMasterIdLst>
  <p:sldIdLst>
    <p:sldId id="256" r:id="rId2"/>
    <p:sldId id="609" r:id="rId3"/>
    <p:sldId id="522" r:id="rId4"/>
    <p:sldId id="525" r:id="rId5"/>
    <p:sldId id="579" r:id="rId6"/>
    <p:sldId id="592" r:id="rId7"/>
    <p:sldId id="580" r:id="rId8"/>
    <p:sldId id="610" r:id="rId9"/>
    <p:sldId id="585" r:id="rId10"/>
    <p:sldId id="586" r:id="rId11"/>
    <p:sldId id="527" r:id="rId12"/>
    <p:sldId id="589" r:id="rId13"/>
    <p:sldId id="590" r:id="rId14"/>
    <p:sldId id="587" r:id="rId15"/>
    <p:sldId id="611" r:id="rId16"/>
    <p:sldId id="588" r:id="rId17"/>
    <p:sldId id="528" r:id="rId18"/>
    <p:sldId id="512" r:id="rId19"/>
    <p:sldId id="539" r:id="rId20"/>
    <p:sldId id="538" r:id="rId21"/>
    <p:sldId id="542" r:id="rId22"/>
    <p:sldId id="543" r:id="rId23"/>
    <p:sldId id="546" r:id="rId24"/>
    <p:sldId id="519" r:id="rId25"/>
    <p:sldId id="615" r:id="rId26"/>
    <p:sldId id="556" r:id="rId27"/>
    <p:sldId id="559" r:id="rId28"/>
    <p:sldId id="560" r:id="rId29"/>
    <p:sldId id="557" r:id="rId30"/>
    <p:sldId id="612" r:id="rId31"/>
    <p:sldId id="593" r:id="rId32"/>
    <p:sldId id="595" r:id="rId33"/>
    <p:sldId id="594" r:id="rId34"/>
    <p:sldId id="563" r:id="rId35"/>
    <p:sldId id="596" r:id="rId36"/>
    <p:sldId id="597" r:id="rId37"/>
    <p:sldId id="608" r:id="rId38"/>
    <p:sldId id="607" r:id="rId39"/>
    <p:sldId id="613" r:id="rId40"/>
    <p:sldId id="598" r:id="rId41"/>
    <p:sldId id="599" r:id="rId42"/>
    <p:sldId id="600" r:id="rId43"/>
    <p:sldId id="601" r:id="rId44"/>
    <p:sldId id="602" r:id="rId45"/>
    <p:sldId id="603" r:id="rId46"/>
    <p:sldId id="604" r:id="rId47"/>
    <p:sldId id="614" r:id="rId48"/>
    <p:sldId id="606" r:id="rId49"/>
    <p:sldId id="508" r:id="rId50"/>
  </p:sldIdLst>
  <p:sldSz cx="9144000" cy="6858000" type="screen4x3"/>
  <p:notesSz cx="6797675" cy="987425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Times New Roman" pitchFamily="18" charset="0"/>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Times New Roman" pitchFamily="18" charset="0"/>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Times New Roman" pitchFamily="18" charset="0"/>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Times New Roman" pitchFamily="18" charset="0"/>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3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3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3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36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00"/>
    <a:srgbClr val="FFFF00"/>
    <a:srgbClr val="6666FF"/>
    <a:srgbClr val="00CC00"/>
    <a:srgbClr val="00FF00"/>
    <a:srgbClr val="FF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3979" autoAdjust="0"/>
  </p:normalViewPr>
  <p:slideViewPr>
    <p:cSldViewPr>
      <p:cViewPr varScale="1">
        <p:scale>
          <a:sx n="66" d="100"/>
          <a:sy n="66" d="100"/>
        </p:scale>
        <p:origin x="-1860" y="-114"/>
      </p:cViewPr>
      <p:guideLst>
        <p:guide orient="horz" pos="2160"/>
        <p:guide pos="2880"/>
      </p:guideLst>
    </p:cSldViewPr>
  </p:slideViewPr>
  <p:outlineViewPr>
    <p:cViewPr>
      <p:scale>
        <a:sx n="33" d="100"/>
        <a:sy n="33" d="100"/>
      </p:scale>
      <p:origin x="0" y="-5772"/>
    </p:cViewPr>
    <p:sldLst>
      <p:sld r:id="rId1" collapse="1"/>
    </p:sldLst>
  </p:outlineViewPr>
  <p:notesTextViewPr>
    <p:cViewPr>
      <p:scale>
        <a:sx n="100" d="100"/>
        <a:sy n="100" d="100"/>
      </p:scale>
      <p:origin x="0" y="0"/>
    </p:cViewPr>
  </p:notesTextViewPr>
  <p:sorterViewPr>
    <p:cViewPr>
      <p:scale>
        <a:sx n="90" d="100"/>
        <a:sy n="90" d="100"/>
      </p:scale>
      <p:origin x="0" y="-6084"/>
    </p:cViewPr>
  </p:sorterViewPr>
  <p:notesViewPr>
    <p:cSldViewPr>
      <p:cViewPr varScale="1">
        <p:scale>
          <a:sx n="46" d="100"/>
          <a:sy n="46" d="100"/>
        </p:scale>
        <p:origin x="2736"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ahoma" charset="0"/>
              </a:defRPr>
            </a:lvl1pPr>
          </a:lstStyle>
          <a:p>
            <a:pPr>
              <a:defRPr/>
            </a:pPr>
            <a:endParaRPr lang="el-GR"/>
          </a:p>
        </p:txBody>
      </p:sp>
      <p:sp>
        <p:nvSpPr>
          <p:cNvPr id="540675" name="Rectangle 3"/>
          <p:cNvSpPr>
            <a:spLocks noGrp="1" noChangeArrowheads="1"/>
          </p:cNvSpPr>
          <p:nvPr>
            <p:ph type="dt" sz="quarter" idx="1"/>
          </p:nvPr>
        </p:nvSpPr>
        <p:spPr bwMode="auto">
          <a:xfrm>
            <a:off x="3851275" y="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charset="0"/>
              </a:defRPr>
            </a:lvl1pPr>
          </a:lstStyle>
          <a:p>
            <a:pPr>
              <a:defRPr/>
            </a:pPr>
            <a:endParaRPr lang="el-GR"/>
          </a:p>
        </p:txBody>
      </p:sp>
      <p:sp>
        <p:nvSpPr>
          <p:cNvPr id="540676" name="Rectangle 4"/>
          <p:cNvSpPr>
            <a:spLocks noGrp="1" noChangeArrowheads="1"/>
          </p:cNvSpPr>
          <p:nvPr>
            <p:ph type="ftr" sz="quarter" idx="2"/>
          </p:nvPr>
        </p:nvSpPr>
        <p:spPr bwMode="auto">
          <a:xfrm>
            <a:off x="0" y="9380538"/>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ahoma" charset="0"/>
              </a:defRPr>
            </a:lvl1pPr>
          </a:lstStyle>
          <a:p>
            <a:pPr>
              <a:defRPr/>
            </a:pPr>
            <a:endParaRPr lang="el-GR"/>
          </a:p>
        </p:txBody>
      </p:sp>
      <p:sp>
        <p:nvSpPr>
          <p:cNvPr id="540677" name="Rectangle 5"/>
          <p:cNvSpPr>
            <a:spLocks noGrp="1" noChangeArrowheads="1"/>
          </p:cNvSpPr>
          <p:nvPr>
            <p:ph type="sldNum" sz="quarter" idx="3"/>
          </p:nvPr>
        </p:nvSpPr>
        <p:spPr bwMode="auto">
          <a:xfrm>
            <a:off x="3851275" y="9380538"/>
            <a:ext cx="294481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9884E079-DDFF-4E65-94BF-D140210227A5}" type="slidenum">
              <a:rPr lang="el-GR" altLang="en-US"/>
              <a:pPr/>
              <a:t>‹#›</a:t>
            </a:fld>
            <a:endParaRPr lang="el-GR" altLang="en-US"/>
          </a:p>
        </p:txBody>
      </p:sp>
    </p:spTree>
    <p:extLst>
      <p:ext uri="{BB962C8B-B14F-4D97-AF65-F5344CB8AC3E}">
        <p14:creationId xmlns:p14="http://schemas.microsoft.com/office/powerpoint/2010/main" val="905783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1026"/>
          <p:cNvSpPr>
            <a:spLocks noGrp="1" noChangeArrowheads="1"/>
          </p:cNvSpPr>
          <p:nvPr>
            <p:ph type="hdr" sz="quarter"/>
          </p:nvPr>
        </p:nvSpPr>
        <p:spPr bwMode="auto">
          <a:xfrm>
            <a:off x="0" y="0"/>
            <a:ext cx="29448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l" defTabSz="927100" eaLnBrk="1" hangingPunct="1">
              <a:defRPr sz="1200"/>
            </a:lvl1pPr>
          </a:lstStyle>
          <a:p>
            <a:pPr>
              <a:defRPr/>
            </a:pPr>
            <a:endParaRPr lang="en-US"/>
          </a:p>
        </p:txBody>
      </p:sp>
      <p:sp>
        <p:nvSpPr>
          <p:cNvPr id="80899" name="Rectangle 1027"/>
          <p:cNvSpPr>
            <a:spLocks noGrp="1" noChangeArrowheads="1"/>
          </p:cNvSpPr>
          <p:nvPr>
            <p:ph type="dt" idx="1"/>
          </p:nvPr>
        </p:nvSpPr>
        <p:spPr bwMode="auto">
          <a:xfrm>
            <a:off x="3852863" y="0"/>
            <a:ext cx="29448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eaLnBrk="1" hangingPunct="1">
              <a:defRPr sz="1200"/>
            </a:lvl1pPr>
          </a:lstStyle>
          <a:p>
            <a:pPr>
              <a:defRPr/>
            </a:pPr>
            <a:endParaRPr lang="en-US"/>
          </a:p>
        </p:txBody>
      </p:sp>
      <p:sp>
        <p:nvSpPr>
          <p:cNvPr id="3076" name="Rectangle 1028"/>
          <p:cNvSpPr>
            <a:spLocks noChangeArrowheads="1" noTextEdit="1"/>
          </p:cNvSpPr>
          <p:nvPr>
            <p:ph type="sldImg" idx="2"/>
          </p:nvPr>
        </p:nvSpPr>
        <p:spPr bwMode="auto">
          <a:xfrm>
            <a:off x="930275" y="739775"/>
            <a:ext cx="4938713"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1029"/>
          <p:cNvSpPr>
            <a:spLocks noGrp="1" noChangeArrowheads="1"/>
          </p:cNvSpPr>
          <p:nvPr>
            <p:ph type="body" sz="quarter" idx="3"/>
          </p:nvPr>
        </p:nvSpPr>
        <p:spPr bwMode="auto">
          <a:xfrm>
            <a:off x="906463" y="4691063"/>
            <a:ext cx="4984750" cy="444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1030"/>
          <p:cNvSpPr>
            <a:spLocks noGrp="1" noChangeArrowheads="1"/>
          </p:cNvSpPr>
          <p:nvPr>
            <p:ph type="ftr" sz="quarter" idx="4"/>
          </p:nvPr>
        </p:nvSpPr>
        <p:spPr bwMode="auto">
          <a:xfrm>
            <a:off x="0" y="9380538"/>
            <a:ext cx="29448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l" defTabSz="927100" eaLnBrk="1" hangingPunct="1">
              <a:defRPr sz="1200"/>
            </a:lvl1pPr>
          </a:lstStyle>
          <a:p>
            <a:pPr>
              <a:defRPr/>
            </a:pPr>
            <a:endParaRPr lang="en-US"/>
          </a:p>
        </p:txBody>
      </p:sp>
      <p:sp>
        <p:nvSpPr>
          <p:cNvPr id="80903" name="Rectangle 1031"/>
          <p:cNvSpPr>
            <a:spLocks noGrp="1" noChangeArrowheads="1"/>
          </p:cNvSpPr>
          <p:nvPr>
            <p:ph type="sldNum" sz="quarter" idx="5"/>
          </p:nvPr>
        </p:nvSpPr>
        <p:spPr bwMode="auto">
          <a:xfrm>
            <a:off x="3852863" y="9380538"/>
            <a:ext cx="29448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eaLnBrk="1" hangingPunct="1">
              <a:defRPr sz="1200"/>
            </a:lvl1pPr>
          </a:lstStyle>
          <a:p>
            <a:fld id="{2DE1D3DA-0E36-47B9-A069-4FF875049B9F}" type="slidenum">
              <a:rPr lang="en-US" altLang="en-US"/>
              <a:pPr/>
              <a:t>‹#›</a:t>
            </a:fld>
            <a:endParaRPr lang="en-US" altLang="en-US"/>
          </a:p>
        </p:txBody>
      </p:sp>
    </p:spTree>
    <p:extLst>
      <p:ext uri="{BB962C8B-B14F-4D97-AF65-F5344CB8AC3E}">
        <p14:creationId xmlns:p14="http://schemas.microsoft.com/office/powerpoint/2010/main" val="280860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ahoma"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ahoma"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ahoma"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ahoma"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ahoma"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a:spLocks noGrp="1" noChangeArrowheads="1"/>
          </p:cNvSpPr>
          <p:nvPr>
            <p:ph type="sldNum" sz="quarter" idx="5"/>
          </p:nvPr>
        </p:nvSpPr>
        <p:spPr>
          <a:noFill/>
        </p:spPr>
        <p:txBody>
          <a:bodyPr/>
          <a:lstStyle>
            <a:lvl1pPr defTabSz="927100">
              <a:defRPr sz="3600">
                <a:solidFill>
                  <a:schemeClr val="tx1"/>
                </a:solidFill>
                <a:latin typeface="Times New Roman" pitchFamily="18" charset="0"/>
                <a:cs typeface="Times New Roman" pitchFamily="18" charset="0"/>
              </a:defRPr>
            </a:lvl1pPr>
            <a:lvl2pPr marL="742950" indent="-285750" defTabSz="927100">
              <a:defRPr sz="3600">
                <a:solidFill>
                  <a:schemeClr val="tx1"/>
                </a:solidFill>
                <a:latin typeface="Times New Roman" pitchFamily="18" charset="0"/>
                <a:cs typeface="Times New Roman" pitchFamily="18" charset="0"/>
              </a:defRPr>
            </a:lvl2pPr>
            <a:lvl3pPr marL="1143000" indent="-228600" defTabSz="927100">
              <a:defRPr sz="3600">
                <a:solidFill>
                  <a:schemeClr val="tx1"/>
                </a:solidFill>
                <a:latin typeface="Times New Roman" pitchFamily="18" charset="0"/>
                <a:cs typeface="Times New Roman" pitchFamily="18" charset="0"/>
              </a:defRPr>
            </a:lvl3pPr>
            <a:lvl4pPr marL="1600200" indent="-228600" defTabSz="927100">
              <a:defRPr sz="3600">
                <a:solidFill>
                  <a:schemeClr val="tx1"/>
                </a:solidFill>
                <a:latin typeface="Times New Roman" pitchFamily="18" charset="0"/>
                <a:cs typeface="Times New Roman" pitchFamily="18" charset="0"/>
              </a:defRPr>
            </a:lvl4pPr>
            <a:lvl5pPr marL="2057400" indent="-228600" defTabSz="927100">
              <a:defRPr sz="36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fld id="{EC0D3A44-E0D9-4901-A75A-0CA7A0CC1EA8}" type="slidenum">
              <a:rPr lang="en-US" altLang="en-US" sz="1200"/>
              <a:pPr/>
              <a:t>1</a:t>
            </a:fld>
            <a:endParaRPr lang="en-US" altLang="en-US" sz="1200"/>
          </a:p>
        </p:txBody>
      </p:sp>
      <p:sp>
        <p:nvSpPr>
          <p:cNvPr id="6147" name="Rectangle 2"/>
          <p:cNvSpPr>
            <a:spLocks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smtClean="0">
              <a:latin typeface="Tahoma" pitchFamily="34" charset="0"/>
            </a:endParaRPr>
          </a:p>
        </p:txBody>
      </p:sp>
      <p:sp>
        <p:nvSpPr>
          <p:cNvPr id="27652" name="Slide Number Placeholder 3"/>
          <p:cNvSpPr>
            <a:spLocks noGrp="1"/>
          </p:cNvSpPr>
          <p:nvPr>
            <p:ph type="sldNum" sz="quarter" idx="5"/>
          </p:nvPr>
        </p:nvSpPr>
        <p:spPr>
          <a:noFill/>
        </p:spPr>
        <p:txBody>
          <a:bodyPr/>
          <a:lstStyle>
            <a:lvl1pPr defTabSz="927100">
              <a:defRPr sz="3600">
                <a:solidFill>
                  <a:schemeClr val="tx1"/>
                </a:solidFill>
                <a:latin typeface="Times New Roman" pitchFamily="18" charset="0"/>
                <a:cs typeface="Times New Roman" pitchFamily="18" charset="0"/>
              </a:defRPr>
            </a:lvl1pPr>
            <a:lvl2pPr marL="742950" indent="-285750" defTabSz="927100">
              <a:defRPr sz="3600">
                <a:solidFill>
                  <a:schemeClr val="tx1"/>
                </a:solidFill>
                <a:latin typeface="Times New Roman" pitchFamily="18" charset="0"/>
                <a:cs typeface="Times New Roman" pitchFamily="18" charset="0"/>
              </a:defRPr>
            </a:lvl2pPr>
            <a:lvl3pPr marL="1143000" indent="-228600" defTabSz="927100">
              <a:defRPr sz="3600">
                <a:solidFill>
                  <a:schemeClr val="tx1"/>
                </a:solidFill>
                <a:latin typeface="Times New Roman" pitchFamily="18" charset="0"/>
                <a:cs typeface="Times New Roman" pitchFamily="18" charset="0"/>
              </a:defRPr>
            </a:lvl3pPr>
            <a:lvl4pPr marL="1600200" indent="-228600" defTabSz="927100">
              <a:defRPr sz="3600">
                <a:solidFill>
                  <a:schemeClr val="tx1"/>
                </a:solidFill>
                <a:latin typeface="Times New Roman" pitchFamily="18" charset="0"/>
                <a:cs typeface="Times New Roman" pitchFamily="18" charset="0"/>
              </a:defRPr>
            </a:lvl4pPr>
            <a:lvl5pPr marL="2057400" indent="-228600" defTabSz="927100">
              <a:defRPr sz="36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fld id="{AD7F1351-5FE9-4C75-9A1C-CEE825FFCEF2}" type="slidenum">
              <a:rPr lang="en-US" altLang="en-US" sz="1200"/>
              <a:pPr/>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altLang="en-US" smtClean="0">
                <a:latin typeface="Tahoma" pitchFamily="34" charset="0"/>
              </a:rPr>
              <a:t>Acuna: generalized regression model with 5 coefficients, builds on Price. Limited to Neurobiologists. Time span 1-2-3 years.</a:t>
            </a:r>
          </a:p>
          <a:p>
            <a:r>
              <a:rPr lang="en-US" altLang="en-US" smtClean="0">
                <a:latin typeface="Tahoma" pitchFamily="34" charset="0"/>
              </a:rPr>
              <a:t>Does not generalize to other fields, larger time spans</a:t>
            </a:r>
            <a:endParaRPr lang="el-GR" altLang="en-US" smtClean="0">
              <a:latin typeface="Tahoma" pitchFamily="34" charset="0"/>
            </a:endParaRPr>
          </a:p>
        </p:txBody>
      </p:sp>
      <p:sp>
        <p:nvSpPr>
          <p:cNvPr id="39940" name="Slide Number Placeholder 3"/>
          <p:cNvSpPr>
            <a:spLocks noGrp="1"/>
          </p:cNvSpPr>
          <p:nvPr>
            <p:ph type="sldNum" sz="quarter" idx="5"/>
          </p:nvPr>
        </p:nvSpPr>
        <p:spPr>
          <a:noFill/>
        </p:spPr>
        <p:txBody>
          <a:bodyPr/>
          <a:lstStyle>
            <a:lvl1pPr defTabSz="927100">
              <a:defRPr sz="3600">
                <a:solidFill>
                  <a:schemeClr val="tx1"/>
                </a:solidFill>
                <a:latin typeface="Times New Roman" pitchFamily="18" charset="0"/>
                <a:cs typeface="Times New Roman" pitchFamily="18" charset="0"/>
              </a:defRPr>
            </a:lvl1pPr>
            <a:lvl2pPr marL="742950" indent="-285750" defTabSz="927100">
              <a:defRPr sz="3600">
                <a:solidFill>
                  <a:schemeClr val="tx1"/>
                </a:solidFill>
                <a:latin typeface="Times New Roman" pitchFamily="18" charset="0"/>
                <a:cs typeface="Times New Roman" pitchFamily="18" charset="0"/>
              </a:defRPr>
            </a:lvl2pPr>
            <a:lvl3pPr marL="1143000" indent="-228600" defTabSz="927100">
              <a:defRPr sz="3600">
                <a:solidFill>
                  <a:schemeClr val="tx1"/>
                </a:solidFill>
                <a:latin typeface="Times New Roman" pitchFamily="18" charset="0"/>
                <a:cs typeface="Times New Roman" pitchFamily="18" charset="0"/>
              </a:defRPr>
            </a:lvl3pPr>
            <a:lvl4pPr marL="1600200" indent="-228600" defTabSz="927100">
              <a:defRPr sz="3600">
                <a:solidFill>
                  <a:schemeClr val="tx1"/>
                </a:solidFill>
                <a:latin typeface="Times New Roman" pitchFamily="18" charset="0"/>
                <a:cs typeface="Times New Roman" pitchFamily="18" charset="0"/>
              </a:defRPr>
            </a:lvl4pPr>
            <a:lvl5pPr marL="2057400" indent="-228600" defTabSz="927100">
              <a:defRPr sz="36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fld id="{0CF1E3DE-FA7F-4DD7-814A-D35C2BF512F0}" type="slidenum">
              <a:rPr lang="en-US" altLang="en-US" sz="1200"/>
              <a:pPr/>
              <a:t>32</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US" altLang="en-US" smtClean="0">
                <a:latin typeface="Tahoma" pitchFamily="34" charset="0"/>
              </a:rPr>
              <a:t>Interpretable model but needs high volume of data to calculate plus the need to use many parameters</a:t>
            </a:r>
            <a:endParaRPr lang="el-GR" altLang="en-US" smtClean="0">
              <a:latin typeface="Tahoma" pitchFamily="34" charset="0"/>
            </a:endParaRPr>
          </a:p>
        </p:txBody>
      </p:sp>
      <p:sp>
        <p:nvSpPr>
          <p:cNvPr id="44036" name="Slide Number Placeholder 3"/>
          <p:cNvSpPr>
            <a:spLocks noGrp="1"/>
          </p:cNvSpPr>
          <p:nvPr>
            <p:ph type="sldNum" sz="quarter" idx="5"/>
          </p:nvPr>
        </p:nvSpPr>
        <p:spPr>
          <a:noFill/>
        </p:spPr>
        <p:txBody>
          <a:bodyPr/>
          <a:lstStyle>
            <a:lvl1pPr defTabSz="927100">
              <a:defRPr sz="3600">
                <a:solidFill>
                  <a:schemeClr val="tx1"/>
                </a:solidFill>
                <a:latin typeface="Times New Roman" pitchFamily="18" charset="0"/>
                <a:cs typeface="Times New Roman" pitchFamily="18" charset="0"/>
              </a:defRPr>
            </a:lvl1pPr>
            <a:lvl2pPr marL="742950" indent="-285750" defTabSz="927100">
              <a:defRPr sz="3600">
                <a:solidFill>
                  <a:schemeClr val="tx1"/>
                </a:solidFill>
                <a:latin typeface="Times New Roman" pitchFamily="18" charset="0"/>
                <a:cs typeface="Times New Roman" pitchFamily="18" charset="0"/>
              </a:defRPr>
            </a:lvl2pPr>
            <a:lvl3pPr marL="1143000" indent="-228600" defTabSz="927100">
              <a:defRPr sz="3600">
                <a:solidFill>
                  <a:schemeClr val="tx1"/>
                </a:solidFill>
                <a:latin typeface="Times New Roman" pitchFamily="18" charset="0"/>
                <a:cs typeface="Times New Roman" pitchFamily="18" charset="0"/>
              </a:defRPr>
            </a:lvl3pPr>
            <a:lvl4pPr marL="1600200" indent="-228600" defTabSz="927100">
              <a:defRPr sz="3600">
                <a:solidFill>
                  <a:schemeClr val="tx1"/>
                </a:solidFill>
                <a:latin typeface="Times New Roman" pitchFamily="18" charset="0"/>
                <a:cs typeface="Times New Roman" pitchFamily="18" charset="0"/>
              </a:defRPr>
            </a:lvl4pPr>
            <a:lvl5pPr marL="2057400" indent="-228600" defTabSz="927100">
              <a:defRPr sz="36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fld id="{115EAC59-E26F-40D4-A46C-663900A3F408}" type="slidenum">
              <a:rPr lang="en-US" altLang="en-US" sz="1200"/>
              <a:pPr/>
              <a:t>35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l-GR" smtClean="0">
              <a:latin typeface="Tahoma" pitchFamily="34" charset="0"/>
            </a:endParaRPr>
          </a:p>
        </p:txBody>
      </p:sp>
      <p:sp>
        <p:nvSpPr>
          <p:cNvPr id="46084" name="Slide Number Placeholder 3"/>
          <p:cNvSpPr>
            <a:spLocks noGrp="1"/>
          </p:cNvSpPr>
          <p:nvPr>
            <p:ph type="sldNum" sz="quarter" idx="5"/>
          </p:nvPr>
        </p:nvSpPr>
        <p:spPr>
          <a:noFill/>
        </p:spPr>
        <p:txBody>
          <a:bodyPr/>
          <a:lstStyle>
            <a:lvl1pPr defTabSz="927100">
              <a:defRPr sz="3600">
                <a:solidFill>
                  <a:schemeClr val="tx1"/>
                </a:solidFill>
                <a:latin typeface="Times New Roman" pitchFamily="18" charset="0"/>
                <a:cs typeface="Times New Roman" pitchFamily="18" charset="0"/>
              </a:defRPr>
            </a:lvl1pPr>
            <a:lvl2pPr marL="742950" indent="-285750" defTabSz="927100">
              <a:defRPr sz="3600">
                <a:solidFill>
                  <a:schemeClr val="tx1"/>
                </a:solidFill>
                <a:latin typeface="Times New Roman" pitchFamily="18" charset="0"/>
                <a:cs typeface="Times New Roman" pitchFamily="18" charset="0"/>
              </a:defRPr>
            </a:lvl2pPr>
            <a:lvl3pPr marL="1143000" indent="-228600" defTabSz="927100">
              <a:defRPr sz="3600">
                <a:solidFill>
                  <a:schemeClr val="tx1"/>
                </a:solidFill>
                <a:latin typeface="Times New Roman" pitchFamily="18" charset="0"/>
                <a:cs typeface="Times New Roman" pitchFamily="18" charset="0"/>
              </a:defRPr>
            </a:lvl3pPr>
            <a:lvl4pPr marL="1600200" indent="-228600" defTabSz="927100">
              <a:defRPr sz="3600">
                <a:solidFill>
                  <a:schemeClr val="tx1"/>
                </a:solidFill>
                <a:latin typeface="Times New Roman" pitchFamily="18" charset="0"/>
                <a:cs typeface="Times New Roman" pitchFamily="18" charset="0"/>
              </a:defRPr>
            </a:lvl4pPr>
            <a:lvl5pPr marL="2057400" indent="-228600" defTabSz="927100">
              <a:defRPr sz="36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fld id="{9C6A4E74-75B8-4A29-B713-050DA11C7433}" type="slidenum">
              <a:rPr lang="en-US" altLang="en-US" sz="1200"/>
              <a:pPr/>
              <a:t>36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l-GR" altLang="en-US" smtClean="0">
              <a:latin typeface="Tahoma" pitchFamily="34" charset="0"/>
            </a:endParaRPr>
          </a:p>
        </p:txBody>
      </p:sp>
      <p:sp>
        <p:nvSpPr>
          <p:cNvPr id="48132" name="Slide Number Placeholder 3"/>
          <p:cNvSpPr>
            <a:spLocks noGrp="1"/>
          </p:cNvSpPr>
          <p:nvPr>
            <p:ph type="sldNum" sz="quarter" idx="5"/>
          </p:nvPr>
        </p:nvSpPr>
        <p:spPr>
          <a:noFill/>
        </p:spPr>
        <p:txBody>
          <a:bodyPr/>
          <a:lstStyle>
            <a:lvl1pPr defTabSz="927100">
              <a:defRPr kumimoji="1" sz="1200">
                <a:solidFill>
                  <a:schemeClr val="tx1"/>
                </a:solidFill>
                <a:latin typeface="Tahoma" pitchFamily="34" charset="0"/>
                <a:cs typeface="Times New Roman" pitchFamily="18" charset="0"/>
              </a:defRPr>
            </a:lvl1pPr>
            <a:lvl2pPr marL="742950" indent="-285750" defTabSz="927100">
              <a:defRPr kumimoji="1" sz="1200">
                <a:solidFill>
                  <a:schemeClr val="tx1"/>
                </a:solidFill>
                <a:latin typeface="Tahoma" pitchFamily="34" charset="0"/>
                <a:cs typeface="Times New Roman" pitchFamily="18" charset="0"/>
              </a:defRPr>
            </a:lvl2pPr>
            <a:lvl3pPr marL="1143000" indent="-228600" defTabSz="927100">
              <a:defRPr kumimoji="1" sz="1200">
                <a:solidFill>
                  <a:schemeClr val="tx1"/>
                </a:solidFill>
                <a:latin typeface="Tahoma" pitchFamily="34" charset="0"/>
                <a:cs typeface="Times New Roman" pitchFamily="18" charset="0"/>
              </a:defRPr>
            </a:lvl3pPr>
            <a:lvl4pPr marL="1600200" indent="-228600" defTabSz="927100">
              <a:defRPr kumimoji="1" sz="1200">
                <a:solidFill>
                  <a:schemeClr val="tx1"/>
                </a:solidFill>
                <a:latin typeface="Tahoma" pitchFamily="34" charset="0"/>
                <a:cs typeface="Times New Roman" pitchFamily="18" charset="0"/>
              </a:defRPr>
            </a:lvl4pPr>
            <a:lvl5pPr marL="2057400" indent="-228600" defTabSz="927100">
              <a:defRPr kumimoji="1" sz="1200">
                <a:solidFill>
                  <a:schemeClr val="tx1"/>
                </a:solidFill>
                <a:latin typeface="Tahoma" pitchFamily="34" charset="0"/>
                <a:cs typeface="Times New Roman" pitchFamily="18" charset="0"/>
              </a:defRPr>
            </a:lvl5pPr>
            <a:lvl6pPr marL="2514600" indent="-228600" defTabSz="927100" eaLnBrk="0" fontAlgn="base" hangingPunct="0">
              <a:spcBef>
                <a:spcPct val="30000"/>
              </a:spcBef>
              <a:spcAft>
                <a:spcPct val="0"/>
              </a:spcAft>
              <a:defRPr kumimoji="1" sz="1200">
                <a:solidFill>
                  <a:schemeClr val="tx1"/>
                </a:solidFill>
                <a:latin typeface="Tahoma" pitchFamily="34" charset="0"/>
                <a:cs typeface="Times New Roman" pitchFamily="18" charset="0"/>
              </a:defRPr>
            </a:lvl6pPr>
            <a:lvl7pPr marL="2971800" indent="-228600" defTabSz="927100" eaLnBrk="0" fontAlgn="base" hangingPunct="0">
              <a:spcBef>
                <a:spcPct val="30000"/>
              </a:spcBef>
              <a:spcAft>
                <a:spcPct val="0"/>
              </a:spcAft>
              <a:defRPr kumimoji="1" sz="1200">
                <a:solidFill>
                  <a:schemeClr val="tx1"/>
                </a:solidFill>
                <a:latin typeface="Tahoma" pitchFamily="34" charset="0"/>
                <a:cs typeface="Times New Roman" pitchFamily="18" charset="0"/>
              </a:defRPr>
            </a:lvl7pPr>
            <a:lvl8pPr marL="3429000" indent="-228600" defTabSz="927100" eaLnBrk="0" fontAlgn="base" hangingPunct="0">
              <a:spcBef>
                <a:spcPct val="30000"/>
              </a:spcBef>
              <a:spcAft>
                <a:spcPct val="0"/>
              </a:spcAft>
              <a:defRPr kumimoji="1" sz="1200">
                <a:solidFill>
                  <a:schemeClr val="tx1"/>
                </a:solidFill>
                <a:latin typeface="Tahoma" pitchFamily="34" charset="0"/>
                <a:cs typeface="Times New Roman" pitchFamily="18" charset="0"/>
              </a:defRPr>
            </a:lvl8pPr>
            <a:lvl9pPr marL="3886200" indent="-228600" defTabSz="927100" eaLnBrk="0" fontAlgn="base" hangingPunct="0">
              <a:spcBef>
                <a:spcPct val="30000"/>
              </a:spcBef>
              <a:spcAft>
                <a:spcPct val="0"/>
              </a:spcAft>
              <a:defRPr kumimoji="1" sz="1200">
                <a:solidFill>
                  <a:schemeClr val="tx1"/>
                </a:solidFill>
                <a:latin typeface="Tahoma" pitchFamily="34" charset="0"/>
                <a:cs typeface="Times New Roman" pitchFamily="18" charset="0"/>
              </a:defRPr>
            </a:lvl9pPr>
          </a:lstStyle>
          <a:p>
            <a:fld id="{748EAAF5-E706-4A24-BFCF-0B91F946F105}" type="slidenum">
              <a:rPr kumimoji="0" lang="en-US" altLang="en-US">
                <a:latin typeface="Times New Roman" pitchFamily="18" charset="0"/>
              </a:rPr>
              <a:pPr/>
              <a:t>37</a:t>
            </a:fld>
            <a:endParaRPr kumimoji="0"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smtClean="0">
                <a:latin typeface="Tahoma" pitchFamily="34" charset="0"/>
              </a:rPr>
              <a:t>Interpretable model but needs high volume of data to calculate plus the need to use many parameters</a:t>
            </a:r>
            <a:endParaRPr lang="el-GR" altLang="en-US" smtClean="0">
              <a:latin typeface="Tahoma" pitchFamily="34" charset="0"/>
            </a:endParaRPr>
          </a:p>
        </p:txBody>
      </p:sp>
      <p:sp>
        <p:nvSpPr>
          <p:cNvPr id="50180" name="Slide Number Placeholder 3"/>
          <p:cNvSpPr>
            <a:spLocks noGrp="1"/>
          </p:cNvSpPr>
          <p:nvPr>
            <p:ph type="sldNum" sz="quarter" idx="5"/>
          </p:nvPr>
        </p:nvSpPr>
        <p:spPr>
          <a:noFill/>
        </p:spPr>
        <p:txBody>
          <a:bodyPr/>
          <a:lstStyle>
            <a:lvl1pPr defTabSz="927100">
              <a:defRPr sz="3600">
                <a:solidFill>
                  <a:schemeClr val="tx1"/>
                </a:solidFill>
                <a:latin typeface="Times New Roman" pitchFamily="18" charset="0"/>
                <a:cs typeface="Times New Roman" pitchFamily="18" charset="0"/>
              </a:defRPr>
            </a:lvl1pPr>
            <a:lvl2pPr marL="742950" indent="-285750" defTabSz="927100">
              <a:defRPr sz="3600">
                <a:solidFill>
                  <a:schemeClr val="tx1"/>
                </a:solidFill>
                <a:latin typeface="Times New Roman" pitchFamily="18" charset="0"/>
                <a:cs typeface="Times New Roman" pitchFamily="18" charset="0"/>
              </a:defRPr>
            </a:lvl2pPr>
            <a:lvl3pPr marL="1143000" indent="-228600" defTabSz="927100">
              <a:defRPr sz="3600">
                <a:solidFill>
                  <a:schemeClr val="tx1"/>
                </a:solidFill>
                <a:latin typeface="Times New Roman" pitchFamily="18" charset="0"/>
                <a:cs typeface="Times New Roman" pitchFamily="18" charset="0"/>
              </a:defRPr>
            </a:lvl3pPr>
            <a:lvl4pPr marL="1600200" indent="-228600" defTabSz="927100">
              <a:defRPr sz="3600">
                <a:solidFill>
                  <a:schemeClr val="tx1"/>
                </a:solidFill>
                <a:latin typeface="Times New Roman" pitchFamily="18" charset="0"/>
                <a:cs typeface="Times New Roman" pitchFamily="18" charset="0"/>
              </a:defRPr>
            </a:lvl4pPr>
            <a:lvl5pPr marL="2057400" indent="-228600" defTabSz="927100">
              <a:defRPr sz="3600">
                <a:solidFill>
                  <a:schemeClr val="tx1"/>
                </a:solidFill>
                <a:latin typeface="Times New Roman" pitchFamily="18" charset="0"/>
                <a:cs typeface="Times New Roman" pitchFamily="18" charset="0"/>
              </a:defRPr>
            </a:lvl5pPr>
            <a:lvl6pPr marL="25146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6pPr>
            <a:lvl7pPr marL="29718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7pPr>
            <a:lvl8pPr marL="34290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8pPr>
            <a:lvl9pPr marL="3886200" indent="-228600" defTabSz="927100" eaLnBrk="0" fontAlgn="base" hangingPunct="0">
              <a:spcBef>
                <a:spcPct val="0"/>
              </a:spcBef>
              <a:spcAft>
                <a:spcPct val="0"/>
              </a:spcAft>
              <a:defRPr sz="3600">
                <a:solidFill>
                  <a:schemeClr val="tx1"/>
                </a:solidFill>
                <a:latin typeface="Times New Roman" pitchFamily="18" charset="0"/>
                <a:cs typeface="Times New Roman" pitchFamily="18" charset="0"/>
              </a:defRPr>
            </a:lvl9pPr>
          </a:lstStyle>
          <a:p>
            <a:fld id="{9E98102B-1E25-4D50-8328-892F163931E2}" type="slidenum">
              <a:rPr lang="en-US" altLang="en-US" sz="1200"/>
              <a:pPr/>
              <a:t>38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en-US" noProof="0" smtClean="0"/>
              <a:t>Click to edit Master title style</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en-US" noProof="0" smtClean="0"/>
              <a:t>Click to edit Master subtitle style</a:t>
            </a:r>
          </a:p>
        </p:txBody>
      </p:sp>
      <p:sp>
        <p:nvSpPr>
          <p:cNvPr id="4" name="Rectangle 169"/>
          <p:cNvSpPr>
            <a:spLocks noGrp="1" noChangeArrowheads="1"/>
          </p:cNvSpPr>
          <p:nvPr>
            <p:ph type="dt" sz="half" idx="10"/>
          </p:nvPr>
        </p:nvSpPr>
        <p:spPr>
          <a:xfrm>
            <a:off x="1225550" y="6200775"/>
            <a:ext cx="1905000" cy="457200"/>
          </a:xfrm>
        </p:spPr>
        <p:txBody>
          <a:bodyPr/>
          <a:lstStyle>
            <a:lvl1pPr>
              <a:defRPr/>
            </a:lvl1pPr>
          </a:lstStyle>
          <a:p>
            <a:pPr>
              <a:defRPr/>
            </a:pPr>
            <a:endParaRPr lang="en-US"/>
          </a:p>
        </p:txBody>
      </p:sp>
      <p:sp>
        <p:nvSpPr>
          <p:cNvPr id="5" name="Rectangle 170"/>
          <p:cNvSpPr>
            <a:spLocks noGrp="1" noChangeArrowheads="1"/>
          </p:cNvSpPr>
          <p:nvPr>
            <p:ph type="ftr" sz="quarter" idx="11"/>
          </p:nvPr>
        </p:nvSpPr>
        <p:spPr>
          <a:xfrm>
            <a:off x="3303588" y="6200775"/>
            <a:ext cx="3636962" cy="457200"/>
          </a:xfrm>
        </p:spPr>
        <p:txBody>
          <a:bodyPr/>
          <a:lstStyle>
            <a:lvl1pPr>
              <a:defRPr>
                <a:solidFill>
                  <a:schemeClr val="tx1"/>
                </a:solidFill>
                <a:latin typeface="+mn-lt"/>
              </a:defRPr>
            </a:lvl1pPr>
          </a:lstStyle>
          <a:p>
            <a:pPr>
              <a:defRPr/>
            </a:pPr>
            <a:endParaRPr lang="en-US"/>
          </a:p>
        </p:txBody>
      </p:sp>
      <p:sp>
        <p:nvSpPr>
          <p:cNvPr id="6" name="Rectangle 171"/>
          <p:cNvSpPr>
            <a:spLocks noGrp="1" noChangeArrowheads="1"/>
          </p:cNvSpPr>
          <p:nvPr>
            <p:ph type="sldNum" sz="quarter" idx="12"/>
          </p:nvPr>
        </p:nvSpPr>
        <p:spPr>
          <a:xfrm>
            <a:off x="7092950" y="6200775"/>
            <a:ext cx="1905000" cy="457200"/>
          </a:xfrm>
        </p:spPr>
        <p:txBody>
          <a:bodyPr/>
          <a:lstStyle>
            <a:lvl1pPr>
              <a:defRPr sz="1000"/>
            </a:lvl1pPr>
          </a:lstStyle>
          <a:p>
            <a:fld id="{C4D3C37E-DFDE-48B9-822C-E1CDBC947B31}" type="slidenum">
              <a:rPr lang="en-US" altLang="en-US"/>
              <a:pPr/>
              <a:t>‹#›</a:t>
            </a:fld>
            <a:endParaRPr lang="en-US" altLang="en-US"/>
          </a:p>
        </p:txBody>
      </p:sp>
    </p:spTree>
    <p:extLst>
      <p:ext uri="{BB962C8B-B14F-4D97-AF65-F5344CB8AC3E}">
        <p14:creationId xmlns:p14="http://schemas.microsoft.com/office/powerpoint/2010/main" val="337278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418806A-B4FD-40CA-A1A6-710E962E97C2}" type="slidenum">
              <a:rPr lang="en-US" altLang="en-US"/>
              <a:pPr/>
              <a:t>‹#›</a:t>
            </a:fld>
            <a:r>
              <a:rPr lang="en-US" altLang="en-US"/>
              <a:t> </a:t>
            </a:r>
          </a:p>
        </p:txBody>
      </p:sp>
    </p:spTree>
    <p:extLst>
      <p:ext uri="{BB962C8B-B14F-4D97-AF65-F5344CB8AC3E}">
        <p14:creationId xmlns:p14="http://schemas.microsoft.com/office/powerpoint/2010/main" val="14888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50E0989-8CC7-4BB2-A8D5-D28FFE7E93B6}" type="slidenum">
              <a:rPr lang="en-US" altLang="en-US"/>
              <a:pPr/>
              <a:t>‹#›</a:t>
            </a:fld>
            <a:r>
              <a:rPr lang="en-US" altLang="en-US"/>
              <a:t> </a:t>
            </a:r>
          </a:p>
        </p:txBody>
      </p:sp>
    </p:spTree>
    <p:extLst>
      <p:ext uri="{BB962C8B-B14F-4D97-AF65-F5344CB8AC3E}">
        <p14:creationId xmlns:p14="http://schemas.microsoft.com/office/powerpoint/2010/main" val="27708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972050" y="1304925"/>
            <a:ext cx="3776663"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972050" y="3829050"/>
            <a:ext cx="3776663" cy="2371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fld id="{E2FC8047-0CEC-4EF1-874C-52C24DB7849A}" type="slidenum">
              <a:rPr lang="en-US" altLang="en-US"/>
              <a:pPr/>
              <a:t>‹#›</a:t>
            </a:fld>
            <a:r>
              <a:rPr lang="en-US" altLang="en-US"/>
              <a:t> </a:t>
            </a:r>
          </a:p>
        </p:txBody>
      </p:sp>
    </p:spTree>
    <p:extLst>
      <p:ext uri="{BB962C8B-B14F-4D97-AF65-F5344CB8AC3E}">
        <p14:creationId xmlns:p14="http://schemas.microsoft.com/office/powerpoint/2010/main" val="281159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l-GR"/>
          </a:p>
        </p:txBody>
      </p:sp>
      <p:sp>
        <p:nvSpPr>
          <p:cNvPr id="3" name="SmartArt Placeholder 2"/>
          <p:cNvSpPr>
            <a:spLocks noGrp="1"/>
          </p:cNvSpPr>
          <p:nvPr>
            <p:ph type="dgm" idx="1"/>
          </p:nvPr>
        </p:nvSpPr>
        <p:spPr>
          <a:xfrm>
            <a:off x="1042988" y="1304925"/>
            <a:ext cx="7705725" cy="4895850"/>
          </a:xfrm>
        </p:spPr>
        <p:txBody>
          <a:bodyPr/>
          <a:lstStyle/>
          <a:p>
            <a:pPr lvl="0"/>
            <a:endParaRPr lang="el-G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07D053D-13DB-4862-9281-84266629DC91}" type="slidenum">
              <a:rPr lang="en-US" altLang="en-US"/>
              <a:pPr/>
              <a:t>‹#›</a:t>
            </a:fld>
            <a:r>
              <a:rPr lang="en-US" altLang="en-US"/>
              <a:t> </a:t>
            </a:r>
          </a:p>
        </p:txBody>
      </p:sp>
    </p:spTree>
    <p:extLst>
      <p:ext uri="{BB962C8B-B14F-4D97-AF65-F5344CB8AC3E}">
        <p14:creationId xmlns:p14="http://schemas.microsoft.com/office/powerpoint/2010/main" val="31169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042988" y="1304925"/>
            <a:ext cx="3776662"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72050" y="1304925"/>
            <a:ext cx="3776663"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8D7C2A2-5A36-4570-BA92-B001DC895D02}" type="slidenum">
              <a:rPr lang="en-US" altLang="en-US"/>
              <a:pPr/>
              <a:t>‹#›</a:t>
            </a:fld>
            <a:r>
              <a:rPr lang="en-US" altLang="en-US"/>
              <a:t> </a:t>
            </a:r>
          </a:p>
        </p:txBody>
      </p:sp>
    </p:spTree>
    <p:extLst>
      <p:ext uri="{BB962C8B-B14F-4D97-AF65-F5344CB8AC3E}">
        <p14:creationId xmlns:p14="http://schemas.microsoft.com/office/powerpoint/2010/main" val="376196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23D1B3F-FE4F-4288-AE2A-E53F874BBC3B}" type="slidenum">
              <a:rPr lang="en-US" altLang="en-US"/>
              <a:pPr/>
              <a:t>‹#›</a:t>
            </a:fld>
            <a:r>
              <a:rPr lang="en-US" altLang="en-US"/>
              <a:t> </a:t>
            </a:r>
          </a:p>
        </p:txBody>
      </p:sp>
    </p:spTree>
    <p:extLst>
      <p:ext uri="{BB962C8B-B14F-4D97-AF65-F5344CB8AC3E}">
        <p14:creationId xmlns:p14="http://schemas.microsoft.com/office/powerpoint/2010/main" val="361180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628BA84A-9B42-47DE-9EE9-653E35877E2E}" type="slidenum">
              <a:rPr lang="en-US" altLang="en-US"/>
              <a:pPr/>
              <a:t>‹#›</a:t>
            </a:fld>
            <a:r>
              <a:rPr lang="en-US" altLang="en-US"/>
              <a:t> </a:t>
            </a:r>
          </a:p>
        </p:txBody>
      </p:sp>
    </p:spTree>
    <p:extLst>
      <p:ext uri="{BB962C8B-B14F-4D97-AF65-F5344CB8AC3E}">
        <p14:creationId xmlns:p14="http://schemas.microsoft.com/office/powerpoint/2010/main" val="251180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8262064A-97AE-4C86-92F1-DC78A58992E7}" type="slidenum">
              <a:rPr lang="en-US" altLang="en-US"/>
              <a:pPr/>
              <a:t>‹#›</a:t>
            </a:fld>
            <a:r>
              <a:rPr lang="en-US" altLang="en-US"/>
              <a:t> </a:t>
            </a:r>
          </a:p>
        </p:txBody>
      </p:sp>
    </p:spTree>
    <p:extLst>
      <p:ext uri="{BB962C8B-B14F-4D97-AF65-F5344CB8AC3E}">
        <p14:creationId xmlns:p14="http://schemas.microsoft.com/office/powerpoint/2010/main" val="121757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F928F60C-F38C-4FEB-8229-690B2483DE1C}" type="slidenum">
              <a:rPr lang="en-US" altLang="en-US"/>
              <a:pPr/>
              <a:t>‹#›</a:t>
            </a:fld>
            <a:r>
              <a:rPr lang="en-US" altLang="en-US"/>
              <a:t> </a:t>
            </a:r>
          </a:p>
        </p:txBody>
      </p:sp>
    </p:spTree>
    <p:extLst>
      <p:ext uri="{BB962C8B-B14F-4D97-AF65-F5344CB8AC3E}">
        <p14:creationId xmlns:p14="http://schemas.microsoft.com/office/powerpoint/2010/main" val="233161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D3591163-8230-473E-AC4C-F3A476A980B4}" type="slidenum">
              <a:rPr lang="en-US" altLang="en-US"/>
              <a:pPr/>
              <a:t>‹#›</a:t>
            </a:fld>
            <a:r>
              <a:rPr lang="en-US" altLang="en-US"/>
              <a:t> </a:t>
            </a:r>
          </a:p>
        </p:txBody>
      </p:sp>
    </p:spTree>
    <p:extLst>
      <p:ext uri="{BB962C8B-B14F-4D97-AF65-F5344CB8AC3E}">
        <p14:creationId xmlns:p14="http://schemas.microsoft.com/office/powerpoint/2010/main" val="265487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715C4CC2-45D9-44D3-959F-3F10B531C86D}" type="slidenum">
              <a:rPr lang="en-US" altLang="en-US"/>
              <a:pPr/>
              <a:t>‹#›</a:t>
            </a:fld>
            <a:r>
              <a:rPr lang="en-US" altLang="en-US"/>
              <a:t> </a:t>
            </a:r>
          </a:p>
        </p:txBody>
      </p:sp>
    </p:spTree>
    <p:extLst>
      <p:ext uri="{BB962C8B-B14F-4D97-AF65-F5344CB8AC3E}">
        <p14:creationId xmlns:p14="http://schemas.microsoft.com/office/powerpoint/2010/main" val="156459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2A4002C-818F-418F-9059-477E20CA5A6B}" type="slidenum">
              <a:rPr lang="en-US" altLang="en-US"/>
              <a:pPr/>
              <a:t>‹#›</a:t>
            </a:fld>
            <a:r>
              <a:rPr lang="en-US" altLang="en-US"/>
              <a:t> </a:t>
            </a:r>
          </a:p>
        </p:txBody>
      </p:sp>
    </p:spTree>
    <p:extLst>
      <p:ext uri="{BB962C8B-B14F-4D97-AF65-F5344CB8AC3E}">
        <p14:creationId xmlns:p14="http://schemas.microsoft.com/office/powerpoint/2010/main" val="388441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0716531A-8A37-44AD-99A3-CC0A9C660987}" type="slidenum">
              <a:rPr lang="en-US" altLang="en-US"/>
              <a:pPr/>
              <a:t>‹#›</a:t>
            </a:fld>
            <a:r>
              <a:rPr lang="en-US" altLang="en-US"/>
              <a:t> </a:t>
            </a:r>
          </a:p>
        </p:txBody>
      </p:sp>
    </p:spTree>
    <p:extLst>
      <p:ext uri="{BB962C8B-B14F-4D97-AF65-F5344CB8AC3E}">
        <p14:creationId xmlns:p14="http://schemas.microsoft.com/office/powerpoint/2010/main" val="133051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2" name="Rectangle 4"/>
          <p:cNvSpPr>
            <a:spLocks noGrp="1" noChangeArrowheads="1"/>
          </p:cNvSpPr>
          <p:nvPr>
            <p:ph type="dt" sz="half" idx="2"/>
          </p:nvPr>
        </p:nvSpPr>
        <p:spPr bwMode="auto">
          <a:xfrm>
            <a:off x="76200" y="6432550"/>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000">
                <a:latin typeface="+mn-lt"/>
              </a:defRPr>
            </a:lvl1pPr>
          </a:lstStyle>
          <a:p>
            <a:pPr>
              <a:defRPr/>
            </a:pPr>
            <a:endParaRPr lang="en-US"/>
          </a:p>
        </p:txBody>
      </p:sp>
      <p:sp>
        <p:nvSpPr>
          <p:cNvPr id="22533" name="Rectangle 5"/>
          <p:cNvSpPr>
            <a:spLocks noGrp="1" noChangeArrowheads="1"/>
          </p:cNvSpPr>
          <p:nvPr>
            <p:ph type="ftr" sz="quarter" idx="3"/>
          </p:nvPr>
        </p:nvSpPr>
        <p:spPr bwMode="auto">
          <a:xfrm>
            <a:off x="2133600" y="6508750"/>
            <a:ext cx="48768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solidFill>
                  <a:srgbClr val="0000CC"/>
                </a:solidFill>
              </a:defRPr>
            </a:lvl1pPr>
          </a:lstStyle>
          <a:p>
            <a:pPr>
              <a:defRPr/>
            </a:pPr>
            <a:endParaRPr lang="en-GB"/>
          </a:p>
        </p:txBody>
      </p:sp>
      <p:sp>
        <p:nvSpPr>
          <p:cNvPr id="22534" name="Rectangle 6"/>
          <p:cNvSpPr>
            <a:spLocks noGrp="1" noChangeArrowheads="1"/>
          </p:cNvSpPr>
          <p:nvPr>
            <p:ph type="sldNum" sz="quarter" idx="4"/>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Century Schoolbook" pitchFamily="18" charset="0"/>
              </a:defRPr>
            </a:lvl1pPr>
          </a:lstStyle>
          <a:p>
            <a:fld id="{D0BABB12-E958-4899-B292-A73EFAA50F0C}" type="slidenum">
              <a:rPr lang="en-US" altLang="en-US"/>
              <a:pPr/>
              <a:t>‹#›</a:t>
            </a:fld>
            <a:r>
              <a:rPr lang="en-US" altLang="en-US"/>
              <a:t> </a:t>
            </a:r>
          </a:p>
        </p:txBody>
      </p:sp>
    </p:spTree>
  </p:cSld>
  <p:clrMap bg1="lt1" tx1="dk1" bg2="lt2" tx2="dk2" accent1="accent1" accent2="accent2" accent3="accent3" accent4="accent4" accent5="accent5" accent6="accent6" hlink="hlink" folHlink="folHlink"/>
  <p:sldLayoutIdLst>
    <p:sldLayoutId id="2147483844"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2pPr>
      <a:lvl3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3pPr>
      <a:lvl4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4pPr>
      <a:lvl5pPr algn="l" rtl="0" eaLnBrk="0" fontAlgn="base" hangingPunct="0">
        <a:spcBef>
          <a:spcPct val="0"/>
        </a:spcBef>
        <a:spcAft>
          <a:spcPct val="0"/>
        </a:spcAft>
        <a:defRPr sz="3200">
          <a:solidFill>
            <a:schemeClr val="tx1"/>
          </a:solidFill>
          <a:latin typeface="Century Schoolbook" pitchFamily="18" charset="0"/>
          <a:cs typeface="Times New Roman" pitchFamily="18" charset="0"/>
        </a:defRPr>
      </a:lvl5pPr>
      <a:lvl6pPr marL="457200" algn="l" rtl="0" fontAlgn="base">
        <a:spcBef>
          <a:spcPct val="0"/>
        </a:spcBef>
        <a:spcAft>
          <a:spcPct val="0"/>
        </a:spcAft>
        <a:defRPr sz="3200">
          <a:solidFill>
            <a:schemeClr val="tx1"/>
          </a:solidFill>
          <a:latin typeface="Century Schoolbook" pitchFamily="18" charset="0"/>
          <a:cs typeface="Times New Roman" pitchFamily="18" charset="0"/>
        </a:defRPr>
      </a:lvl6pPr>
      <a:lvl7pPr marL="914400" algn="l" rtl="0" fontAlgn="base">
        <a:spcBef>
          <a:spcPct val="0"/>
        </a:spcBef>
        <a:spcAft>
          <a:spcPct val="0"/>
        </a:spcAft>
        <a:defRPr sz="3200">
          <a:solidFill>
            <a:schemeClr val="tx1"/>
          </a:solidFill>
          <a:latin typeface="Century Schoolbook" pitchFamily="18" charset="0"/>
          <a:cs typeface="Times New Roman" pitchFamily="18" charset="0"/>
        </a:defRPr>
      </a:lvl7pPr>
      <a:lvl8pPr marL="1371600" algn="l" rtl="0" fontAlgn="base">
        <a:spcBef>
          <a:spcPct val="0"/>
        </a:spcBef>
        <a:spcAft>
          <a:spcPct val="0"/>
        </a:spcAft>
        <a:defRPr sz="3200">
          <a:solidFill>
            <a:schemeClr val="tx1"/>
          </a:solidFill>
          <a:latin typeface="Century Schoolbook" pitchFamily="18" charset="0"/>
          <a:cs typeface="Times New Roman" pitchFamily="18" charset="0"/>
        </a:defRPr>
      </a:lvl8pPr>
      <a:lvl9pPr marL="1828800" algn="l" rtl="0" fontAlgn="base">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1600">
          <a:solidFill>
            <a:schemeClr val="tx1"/>
          </a:solidFill>
          <a:latin typeface="+mn-lt"/>
          <a:cs typeface="+mn-cs"/>
        </a:defRPr>
      </a:lvl5pPr>
      <a:lvl6pPr marL="2514600" indent="-228600" algn="l" rtl="0" fontAlgn="base">
        <a:spcBef>
          <a:spcPct val="20000"/>
        </a:spcBef>
        <a:spcAft>
          <a:spcPct val="0"/>
        </a:spcAft>
        <a:buClr>
          <a:schemeClr val="tx1"/>
        </a:buClr>
        <a:buChar char="•"/>
        <a:defRPr sz="1600">
          <a:solidFill>
            <a:schemeClr val="tx1"/>
          </a:solidFill>
          <a:latin typeface="+mn-lt"/>
          <a:cs typeface="+mn-cs"/>
        </a:defRPr>
      </a:lvl6pPr>
      <a:lvl7pPr marL="2971800" indent="-228600" algn="l" rtl="0" fontAlgn="base">
        <a:spcBef>
          <a:spcPct val="20000"/>
        </a:spcBef>
        <a:spcAft>
          <a:spcPct val="0"/>
        </a:spcAft>
        <a:buClr>
          <a:schemeClr val="tx1"/>
        </a:buClr>
        <a:buChar char="•"/>
        <a:defRPr sz="1600">
          <a:solidFill>
            <a:schemeClr val="tx1"/>
          </a:solidFill>
          <a:latin typeface="+mn-lt"/>
          <a:cs typeface="+mn-cs"/>
        </a:defRPr>
      </a:lvl7pPr>
      <a:lvl8pPr marL="3429000" indent="-228600" algn="l" rtl="0" fontAlgn="base">
        <a:spcBef>
          <a:spcPct val="20000"/>
        </a:spcBef>
        <a:spcAft>
          <a:spcPct val="0"/>
        </a:spcAft>
        <a:buClr>
          <a:schemeClr val="tx1"/>
        </a:buClr>
        <a:buChar char="•"/>
        <a:defRPr sz="1600">
          <a:solidFill>
            <a:schemeClr val="tx1"/>
          </a:solidFill>
          <a:latin typeface="+mn-lt"/>
          <a:cs typeface="+mn-cs"/>
        </a:defRPr>
      </a:lvl8pPr>
      <a:lvl9pPr marL="3886200" indent="-228600" algn="l" rtl="0" fontAlgn="base">
        <a:spcBef>
          <a:spcPct val="20000"/>
        </a:spcBef>
        <a:spcAft>
          <a:spcPct val="0"/>
        </a:spcAft>
        <a:buClr>
          <a:schemeClr val="tx1"/>
        </a:buClr>
        <a:buChar char="•"/>
        <a:defRPr sz="16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959100" y="152400"/>
            <a:ext cx="6184900" cy="2438400"/>
          </a:xfrm>
        </p:spPr>
        <p:txBody>
          <a:bodyPr/>
          <a:lstStyle/>
          <a:p>
            <a:pPr algn="ctr" eaLnBrk="1" hangingPunct="1"/>
            <a:r>
              <a:rPr lang="en-US" altLang="en-US" sz="4800" b="1" smtClean="0">
                <a:solidFill>
                  <a:srgbClr val="3333FF"/>
                </a:solidFill>
                <a:latin typeface="Calibri" pitchFamily="34" charset="0"/>
              </a:rPr>
              <a:t>The Evolving Path </a:t>
            </a:r>
            <a:br>
              <a:rPr lang="en-US" altLang="en-US" sz="4800" b="1" smtClean="0">
                <a:solidFill>
                  <a:srgbClr val="3333FF"/>
                </a:solidFill>
                <a:latin typeface="Calibri" pitchFamily="34" charset="0"/>
              </a:rPr>
            </a:br>
            <a:r>
              <a:rPr lang="en-US" altLang="en-US" sz="4800" b="1" smtClean="0">
                <a:solidFill>
                  <a:srgbClr val="3333FF"/>
                </a:solidFill>
                <a:latin typeface="Calibri" pitchFamily="34" charset="0"/>
              </a:rPr>
              <a:t>of Scientometrics into </a:t>
            </a:r>
            <a:br>
              <a:rPr lang="en-US" altLang="en-US" sz="4800" b="1" smtClean="0">
                <a:solidFill>
                  <a:srgbClr val="3333FF"/>
                </a:solidFill>
                <a:latin typeface="Calibri" pitchFamily="34" charset="0"/>
              </a:rPr>
            </a:br>
            <a:r>
              <a:rPr lang="en-US" altLang="en-US" sz="4800" b="1" smtClean="0">
                <a:solidFill>
                  <a:srgbClr val="3333FF"/>
                </a:solidFill>
                <a:latin typeface="Calibri" pitchFamily="34" charset="0"/>
              </a:rPr>
              <a:t>the Science of Science</a:t>
            </a:r>
          </a:p>
        </p:txBody>
      </p:sp>
      <p:sp>
        <p:nvSpPr>
          <p:cNvPr id="5123" name="Rectangle 5"/>
          <p:cNvSpPr>
            <a:spLocks noGrp="1" noChangeArrowheads="1"/>
          </p:cNvSpPr>
          <p:nvPr>
            <p:ph type="subTitle" idx="1"/>
          </p:nvPr>
        </p:nvSpPr>
        <p:spPr>
          <a:xfrm>
            <a:off x="3352800" y="3238500"/>
            <a:ext cx="5791200" cy="1257300"/>
          </a:xfrm>
        </p:spPr>
        <p:txBody>
          <a:bodyPr/>
          <a:lstStyle/>
          <a:p>
            <a:pPr algn="ctr" eaLnBrk="1" hangingPunct="1">
              <a:spcBef>
                <a:spcPct val="0"/>
              </a:spcBef>
            </a:pPr>
            <a:r>
              <a:rPr lang="en-US" altLang="en-US" sz="3200" b="1" smtClean="0">
                <a:solidFill>
                  <a:srgbClr val="3333FF"/>
                </a:solidFill>
                <a:latin typeface="Calibri" pitchFamily="34" charset="0"/>
              </a:rPr>
              <a:t>Yannis Manolopoulos</a:t>
            </a:r>
          </a:p>
          <a:p>
            <a:pPr algn="ctr" eaLnBrk="1" hangingPunct="1">
              <a:spcBef>
                <a:spcPct val="0"/>
              </a:spcBef>
            </a:pPr>
            <a:r>
              <a:rPr lang="en-US" altLang="en-US" sz="3200" smtClean="0">
                <a:solidFill>
                  <a:srgbClr val="3333FF"/>
                </a:solidFill>
                <a:latin typeface="Calibri" pitchFamily="34" charset="0"/>
              </a:rPr>
              <a:t>Open University of Cyprus</a:t>
            </a:r>
          </a:p>
          <a:p>
            <a:pPr algn="ctr" eaLnBrk="1" hangingPunct="1"/>
            <a:endParaRPr lang="en-US" altLang="en-US" sz="3200" smtClean="0">
              <a:solidFill>
                <a:srgbClr val="3333FF"/>
              </a:solidFill>
              <a:latin typeface="Calibri" pitchFamily="34" charset="0"/>
            </a:endParaRPr>
          </a:p>
          <a:p>
            <a:pPr algn="ctr" eaLnBrk="1" hangingPunct="1"/>
            <a:r>
              <a:rPr lang="en-US" altLang="en-US" sz="2800" smtClean="0">
                <a:solidFill>
                  <a:srgbClr val="3333FF"/>
                </a:solidFill>
                <a:latin typeface="Calibri" pitchFamily="34" charset="0"/>
              </a:rPr>
              <a:t> Sideris G., Katsaros D., Sidiropoulos A.</a:t>
            </a:r>
            <a:endParaRPr lang="en-US" altLang="en-US" sz="4400" smtClean="0">
              <a:solidFill>
                <a:srgbClr val="3333FF"/>
              </a:solidFill>
              <a:latin typeface="Calibri" pitchFamily="34" charset="0"/>
            </a:endParaRPr>
          </a:p>
        </p:txBody>
      </p:sp>
      <p:sp>
        <p:nvSpPr>
          <p:cNvPr id="5124" name="Line 13"/>
          <p:cNvSpPr>
            <a:spLocks noChangeShapeType="1"/>
          </p:cNvSpPr>
          <p:nvPr/>
        </p:nvSpPr>
        <p:spPr bwMode="auto">
          <a:xfrm>
            <a:off x="3048000" y="2590800"/>
            <a:ext cx="5867400" cy="0"/>
          </a:xfrm>
          <a:prstGeom prst="line">
            <a:avLst/>
          </a:prstGeom>
          <a:noFill/>
          <a:ln w="38100">
            <a:solidFill>
              <a:schemeClr val="tx2"/>
            </a:solidFill>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wrap="none" anchor="ctr"/>
          <a:lstStyle/>
          <a:p>
            <a:endParaRPr lang="el-GR"/>
          </a:p>
        </p:txBody>
      </p:sp>
      <p:pic>
        <p:nvPicPr>
          <p:cNvPr id="5125" name="Picture 11" descr="Parler-en-public-300x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3690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1"/>
          <p:cNvSpPr txBox="1">
            <a:spLocks noChangeArrowheads="1"/>
          </p:cNvSpPr>
          <p:nvPr/>
        </p:nvSpPr>
        <p:spPr bwMode="auto">
          <a:xfrm>
            <a:off x="1524000" y="5961063"/>
            <a:ext cx="7473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r>
              <a:rPr lang="en-US" altLang="en-US" sz="2800">
                <a:solidFill>
                  <a:srgbClr val="3333FF"/>
                </a:solidFill>
                <a:latin typeface="Calibri" pitchFamily="34" charset="0"/>
              </a:rPr>
              <a:t>IDEAS’2018 Conference                        Calabria, Italy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0980CBAC-8105-49D1-B367-0C10A05BFB97}" type="slidenum">
              <a:rPr lang="en-US" altLang="en-US" sz="1200"/>
              <a:pPr/>
              <a:t>10</a:t>
            </a:fld>
            <a:r>
              <a:rPr lang="en-US" altLang="en-US" sz="1200"/>
              <a:t> </a:t>
            </a:r>
          </a:p>
        </p:txBody>
      </p:sp>
      <p:sp>
        <p:nvSpPr>
          <p:cNvPr id="15363"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SoS precursors: Network Science</a:t>
            </a:r>
            <a:endParaRPr lang="el-GR" altLang="en-US" smtClean="0">
              <a:latin typeface="Calibri" pitchFamily="34" charset="0"/>
            </a:endParaRPr>
          </a:p>
        </p:txBody>
      </p:sp>
      <p:sp>
        <p:nvSpPr>
          <p:cNvPr id="15364"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5365"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5366" name="Rectangle 9"/>
          <p:cNvSpPr>
            <a:spLocks noGrp="1" noChangeArrowheads="1"/>
          </p:cNvSpPr>
          <p:nvPr/>
        </p:nvSpPr>
        <p:spPr bwMode="auto">
          <a:xfrm>
            <a:off x="304800" y="1219200"/>
            <a:ext cx="8839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b="1">
                <a:latin typeface="Calibri" pitchFamily="34" charset="0"/>
              </a:rPr>
              <a:t>Network Science: </a:t>
            </a:r>
            <a:r>
              <a:rPr lang="en-US" altLang="en-US" sz="2800">
                <a:latin typeface="Calibri" pitchFamily="34" charset="0"/>
              </a:rPr>
              <a:t>studies modern networks and their properties</a:t>
            </a:r>
          </a:p>
          <a:p>
            <a:pPr marL="342900" indent="-342900" eaLnBrk="1" hangingPunct="1">
              <a:spcBef>
                <a:spcPct val="20000"/>
              </a:spcBef>
              <a:buClr>
                <a:schemeClr val="tx1"/>
              </a:buClr>
              <a:buFontTx/>
              <a:buChar char="•"/>
            </a:pPr>
            <a:r>
              <a:rPr lang="en-US" altLang="en-US" sz="2800">
                <a:latin typeface="Calibri" pitchFamily="34" charset="0"/>
              </a:rPr>
              <a:t>Network science offered to SoS:</a:t>
            </a:r>
            <a:endParaRPr lang="en-US" altLang="en-US" sz="2800" b="1">
              <a:latin typeface="Calibri" pitchFamily="34" charset="0"/>
            </a:endParaRPr>
          </a:p>
          <a:p>
            <a:pPr marL="800100" lvl="1" indent="-454025" eaLnBrk="1" hangingPunct="1">
              <a:spcBef>
                <a:spcPct val="20000"/>
              </a:spcBef>
              <a:buClr>
                <a:schemeClr val="tx1"/>
              </a:buClr>
              <a:buFontTx/>
              <a:buChar char="•"/>
            </a:pPr>
            <a:r>
              <a:rPr lang="en-US" altLang="en-US" sz="2400">
                <a:latin typeface="Calibri" pitchFamily="34" charset="0"/>
              </a:rPr>
              <a:t>network (growth) models: small world and scale-free</a:t>
            </a:r>
          </a:p>
          <a:p>
            <a:pPr marL="800100" lvl="1" indent="-454025" eaLnBrk="1" hangingPunct="1">
              <a:spcBef>
                <a:spcPct val="20000"/>
              </a:spcBef>
              <a:buClr>
                <a:schemeClr val="tx1"/>
              </a:buClr>
              <a:buFontTx/>
              <a:buChar char="•"/>
            </a:pPr>
            <a:r>
              <a:rPr lang="en-US" altLang="en-US" sz="2400">
                <a:latin typeface="Calibri" pitchFamily="34" charset="0"/>
              </a:rPr>
              <a:t>centrality measures</a:t>
            </a:r>
          </a:p>
          <a:p>
            <a:pPr marL="800100" lvl="1" indent="-454025" eaLnBrk="1" hangingPunct="1">
              <a:spcBef>
                <a:spcPct val="20000"/>
              </a:spcBef>
              <a:buClr>
                <a:schemeClr val="tx1"/>
              </a:buClr>
              <a:buFontTx/>
              <a:buChar char="•"/>
            </a:pPr>
            <a:r>
              <a:rPr lang="en-US" altLang="en-US" sz="2400">
                <a:latin typeface="Calibri" pitchFamily="34" charset="0"/>
              </a:rPr>
              <a:t>the study of diffusion processes such as </a:t>
            </a:r>
          </a:p>
          <a:p>
            <a:pPr marL="1146175" lvl="2" indent="-347663" eaLnBrk="1" hangingPunct="1">
              <a:spcBef>
                <a:spcPct val="20000"/>
              </a:spcBef>
              <a:buClr>
                <a:schemeClr val="tx1"/>
              </a:buClr>
              <a:buFontTx/>
              <a:buChar char="•"/>
            </a:pPr>
            <a:r>
              <a:rPr lang="en-US" altLang="en-US" sz="2400">
                <a:latin typeface="Calibri" pitchFamily="34" charset="0"/>
              </a:rPr>
              <a:t>influential spreaders, influence maximization</a:t>
            </a:r>
          </a:p>
          <a:p>
            <a:pPr marL="800100" lvl="1" indent="-454025" eaLnBrk="1" hangingPunct="1">
              <a:spcBef>
                <a:spcPct val="20000"/>
              </a:spcBef>
              <a:buClr>
                <a:schemeClr val="tx1"/>
              </a:buClr>
              <a:buFontTx/>
              <a:buChar char="•"/>
            </a:pPr>
            <a:r>
              <a:rPr lang="en-US" altLang="en-US" sz="2400">
                <a:latin typeface="Calibri" pitchFamily="34" charset="0"/>
              </a:rPr>
              <a:t>Introduced novel network types, where the interacting entities are assumed to belong to more than one network, called layer. </a:t>
            </a:r>
          </a:p>
          <a:p>
            <a:pPr marL="1146175" lvl="2" indent="-347663" eaLnBrk="1" hangingPunct="1">
              <a:spcBef>
                <a:spcPct val="20000"/>
              </a:spcBef>
              <a:buClr>
                <a:schemeClr val="tx1"/>
              </a:buClr>
              <a:buFontTx/>
              <a:buChar char="•"/>
            </a:pPr>
            <a:r>
              <a:rPr lang="en-US" altLang="en-US" sz="2400">
                <a:latin typeface="Calibri" pitchFamily="34" charset="0"/>
              </a:rPr>
              <a:t>These networks are called multiplex, multisliced, multilevel, interdependent, or in general multilayer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EE04ED12-3592-4EB3-9749-68866A122AA7}" type="slidenum">
              <a:rPr lang="en-US" altLang="en-US" sz="1200"/>
              <a:pPr/>
              <a:t>11</a:t>
            </a:fld>
            <a:r>
              <a:rPr lang="en-US" altLang="en-US" sz="1200"/>
              <a:t> </a:t>
            </a:r>
          </a:p>
        </p:txBody>
      </p:sp>
      <p:sp>
        <p:nvSpPr>
          <p:cNvPr id="16387" name="Rectangle 2"/>
          <p:cNvSpPr>
            <a:spLocks noGrp="1" noChangeArrowheads="1"/>
          </p:cNvSpPr>
          <p:nvPr>
            <p:ph type="title"/>
          </p:nvPr>
        </p:nvSpPr>
        <p:spPr/>
        <p:txBody>
          <a:bodyPr/>
          <a:lstStyle/>
          <a:p>
            <a:pPr eaLnBrk="1" hangingPunct="1"/>
            <a:r>
              <a:rPr lang="en-US" altLang="en-US" smtClean="0">
                <a:latin typeface="Calibri" pitchFamily="34" charset="0"/>
              </a:rPr>
              <a:t>SoS precursors: Scientometrics</a:t>
            </a:r>
            <a:endParaRPr lang="el-GR" altLang="en-US" smtClean="0">
              <a:latin typeface="Calibri" pitchFamily="34" charset="0"/>
            </a:endParaRPr>
          </a:p>
        </p:txBody>
      </p:sp>
      <p:sp>
        <p:nvSpPr>
          <p:cNvPr id="13316" name="Rectangle 3"/>
          <p:cNvSpPr>
            <a:spLocks noGrp="1" noChangeArrowheads="1"/>
          </p:cNvSpPr>
          <p:nvPr>
            <p:ph type="body" idx="1"/>
          </p:nvPr>
        </p:nvSpPr>
        <p:spPr>
          <a:xfrm>
            <a:off x="381000" y="1143000"/>
            <a:ext cx="8839200" cy="4597400"/>
          </a:xfrm>
        </p:spPr>
        <p:txBody>
          <a:bodyPr anchor="ctr"/>
          <a:lstStyle/>
          <a:p>
            <a:pPr marL="0" indent="0" eaLnBrk="1" hangingPunct="1">
              <a:lnSpc>
                <a:spcPct val="90000"/>
              </a:lnSpc>
              <a:buFontTx/>
              <a:buNone/>
              <a:defRPr/>
            </a:pPr>
            <a:r>
              <a:rPr lang="en-US" altLang="en-US" sz="2800" b="1" dirty="0" smtClean="0">
                <a:latin typeface="Calibri" panose="020F0502020204030204" pitchFamily="34" charset="0"/>
                <a:cs typeface="Calibri" panose="020F0502020204030204" pitchFamily="34" charset="0"/>
              </a:rPr>
              <a:t>Scientometrics</a:t>
            </a:r>
            <a:r>
              <a:rPr lang="en-US" altLang="en-US" sz="2800" baseline="30000" dirty="0" smtClean="0">
                <a:latin typeface="Calibri" panose="020F0502020204030204" pitchFamily="34" charset="0"/>
                <a:cs typeface="Calibri" panose="020F0502020204030204" pitchFamily="34" charset="0"/>
              </a:rPr>
              <a:t>1</a:t>
            </a:r>
            <a:r>
              <a:rPr lang="en-US" altLang="en-US" sz="2800" dirty="0" smtClean="0">
                <a:latin typeface="Calibri" panose="020F0502020204030204" pitchFamily="34" charset="0"/>
                <a:cs typeface="Calibri" panose="020F0502020204030204" pitchFamily="34" charset="0"/>
              </a:rPr>
              <a:t> : is the study of measuring and analyzing science, technology and innovation</a:t>
            </a:r>
          </a:p>
          <a:p>
            <a:pPr eaLnBrk="1" hangingPunct="1">
              <a:lnSpc>
                <a:spcPct val="90000"/>
              </a:lnSpc>
              <a:defRPr/>
            </a:pPr>
            <a:r>
              <a:rPr lang="en-US" altLang="en-US" sz="2800" dirty="0" smtClean="0">
                <a:latin typeface="Calibri" panose="020F0502020204030204" pitchFamily="34" charset="0"/>
                <a:cs typeface="Calibri" panose="020F0502020204030204" pitchFamily="34" charset="0"/>
              </a:rPr>
              <a:t>Major research issues include:</a:t>
            </a:r>
          </a:p>
          <a:p>
            <a:pPr marL="682625" lvl="2" indent="-346075" eaLnBrk="1" hangingPunct="1">
              <a:lnSpc>
                <a:spcPct val="90000"/>
              </a:lnSpc>
              <a:defRPr/>
            </a:pPr>
            <a:r>
              <a:rPr lang="en-US" altLang="en-US" sz="2400" dirty="0" smtClean="0">
                <a:latin typeface="Calibri" panose="020F0502020204030204" pitchFamily="34" charset="0"/>
                <a:cs typeface="Calibri" panose="020F0502020204030204" pitchFamily="34" charset="0"/>
              </a:rPr>
              <a:t>the measurement of </a:t>
            </a:r>
            <a:r>
              <a:rPr lang="en-US" altLang="en-US" sz="2400" dirty="0" smtClean="0">
                <a:solidFill>
                  <a:srgbClr val="009900"/>
                </a:solidFill>
                <a:latin typeface="Calibri" panose="020F0502020204030204" pitchFamily="34" charset="0"/>
                <a:cs typeface="Calibri" panose="020F0502020204030204" pitchFamily="34" charset="0"/>
              </a:rPr>
              <a:t>impact (individuals, journals, institutes)</a:t>
            </a:r>
          </a:p>
          <a:p>
            <a:pPr marL="682625" lvl="2" indent="-346075" eaLnBrk="1" hangingPunct="1">
              <a:lnSpc>
                <a:spcPct val="90000"/>
              </a:lnSpc>
              <a:defRPr/>
            </a:pPr>
            <a:r>
              <a:rPr lang="en-US" altLang="en-US" sz="2400" dirty="0" smtClean="0">
                <a:latin typeface="Calibri" panose="020F0502020204030204" pitchFamily="34" charset="0"/>
                <a:cs typeface="Calibri" panose="020F0502020204030204" pitchFamily="34" charset="0"/>
              </a:rPr>
              <a:t>understanding of scientific citations (e.g., laws: </a:t>
            </a:r>
            <a:r>
              <a:rPr lang="en-US" altLang="en-US" sz="2400" dirty="0" err="1" smtClean="0">
                <a:latin typeface="Calibri" panose="020F0502020204030204" pitchFamily="34" charset="0"/>
                <a:cs typeface="Calibri" panose="020F0502020204030204" pitchFamily="34" charset="0"/>
              </a:rPr>
              <a:t>Lotka</a:t>
            </a:r>
            <a:r>
              <a:rPr lang="en-US" altLang="en-US" sz="2400" dirty="0" smtClean="0">
                <a:latin typeface="Calibri" panose="020F0502020204030204" pitchFamily="34" charset="0"/>
                <a:cs typeface="Calibri" panose="020F0502020204030204" pitchFamily="34" charset="0"/>
              </a:rPr>
              <a:t>, Bradford)</a:t>
            </a:r>
          </a:p>
          <a:p>
            <a:pPr marL="682625" lvl="2" indent="-346075" eaLnBrk="1" hangingPunct="1">
              <a:lnSpc>
                <a:spcPct val="90000"/>
              </a:lnSpc>
              <a:defRPr/>
            </a:pPr>
            <a:r>
              <a:rPr lang="en-US" altLang="en-US" sz="2400" dirty="0" smtClean="0">
                <a:latin typeface="Calibri" panose="020F0502020204030204" pitchFamily="34" charset="0"/>
                <a:cs typeface="Calibri" panose="020F0502020204030204" pitchFamily="34" charset="0"/>
              </a:rPr>
              <a:t>mapping scientific fields and the </a:t>
            </a:r>
            <a:r>
              <a:rPr lang="en-US" altLang="en-US" sz="2400" dirty="0" smtClean="0">
                <a:solidFill>
                  <a:srgbClr val="3333FF"/>
                </a:solidFill>
                <a:latin typeface="Calibri" panose="020F0502020204030204" pitchFamily="34" charset="0"/>
                <a:cs typeface="Calibri" panose="020F0502020204030204" pitchFamily="34" charset="0"/>
              </a:rPr>
              <a:t>production of indicators</a:t>
            </a:r>
            <a:r>
              <a:rPr lang="en-US" altLang="en-US" sz="2400" dirty="0" smtClean="0">
                <a:latin typeface="Calibri" panose="020F0502020204030204" pitchFamily="34" charset="0"/>
                <a:cs typeface="Calibri" panose="020F0502020204030204" pitchFamily="34" charset="0"/>
              </a:rPr>
              <a:t> for use in policy and management contexts</a:t>
            </a:r>
          </a:p>
          <a:p>
            <a:pPr marL="682625" lvl="2" indent="-346075" eaLnBrk="1" hangingPunct="1">
              <a:lnSpc>
                <a:spcPct val="90000"/>
              </a:lnSpc>
              <a:defRPr/>
            </a:pPr>
            <a:r>
              <a:rPr lang="en-US" altLang="en-US" sz="2400" dirty="0" smtClean="0">
                <a:latin typeface="Calibri" panose="020F0502020204030204" pitchFamily="34" charset="0"/>
                <a:cs typeface="Calibri" panose="020F0502020204030204" pitchFamily="34" charset="0"/>
              </a:rPr>
              <a:t>reference sets of articles to investigate the impact of journals and institutes</a:t>
            </a:r>
            <a:endParaRPr lang="el-GR" altLang="en-US" sz="2400" dirty="0" smtClean="0">
              <a:latin typeface="Calibri" panose="020F0502020204030204" pitchFamily="34" charset="0"/>
              <a:cs typeface="Calibri" panose="020F0502020204030204" pitchFamily="34" charset="0"/>
            </a:endParaRPr>
          </a:p>
        </p:txBody>
      </p:sp>
      <p:sp>
        <p:nvSpPr>
          <p:cNvPr id="16389"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6390"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6391" name="AutoShape 2" descr="data:image/jpeg;base64,/9j/4AAQSkZJRgABAQAAAQABAAD/2wCEAAkGBxMTEhQUEhQWFRUWGRkaGBgYGBoYGBocHxsaHRYbHR8fHCggIBwlHB8XITEiJSkrLi4uHR8zODMsNygtLisBCgoKDA0NFA4NDisZFBksLDc3NysrKysrKys3LCsrKysrKysrKysrKyssLCwrKysrKysrKysrLCsrLCsrKysrK//AABEIAPkAywMBIgACEQEDEQH/xAAcAAABBQEBAQAAAAAAAAAAAAAAAwQFBgcCAQj/xABMEAACAQMCAwUEBgcECAMJAAABAgMABBESIQUxQQYTIlFhMnGBkQcUI0JSoTNicoKxwdGSorLwFSQ1Q1NzdLM0Y4MIFiWTwsPS4eP/xAAUAQEAAAAAAAAAAAAAAAAAAAAA/8QAFBEBAAAAAAAAAAAAAAAAAAAAAP/aAAwDAQACEQMRAD8A3GiiigKKKKAoopnc3uMKo1Mc4HLlzPoo2yfdjJIBBy8gHM/1qj/SV2xmsIRJH3KL07ws0kjfgRAMAY5uzbD7pOM1Dt329voxJDZqWkSRVlnWPUI2bSEgXJZTKTzxnGcDJBaoax+jzi3FLxZOK6o4wFLMxTOjmI40U4UnrkDG5OTsQ3nhd8s8MUyZ0yorrnY4YAjPrvTqkLG0SGNIolCRooVVHIADAFL0BRRRQcSSqvtED3kCiKVWGVYMPMEGqN2U4veTzXaXVv3aRSusU2NPegOQPCefhwdYwp8qnbbMLSuCumQh21fdIVVznPs4Ucx570E/XjMAMkgD1qDv+NmJC76QMquwJOWZUUDxcyzAUyu7pg+ZWzG33jgd23Lf/wAtvP7p35E4Cau+N28Yy8ijp1P8BTV+00J3jzIOunb8jj88VDcVgQowlOldt+RBz4SPXOMVXLzh7QKJEWS4wcaYtCNtzyWcddjgZ35eQaZYcQjmGY2zjmOTL7xzH8+lOqxXg3ae6muD/q6WpXVhHkZbjG26KyBWXlsduWTV8s+1Eit9uFZcjBRSGAwNzliGOcnbGxHluFuopK2uEkUOjBlPIjlStAUUUUBRRRQFFFFAUUUze5YnARseYx8fd/nryD2eU6sDcY5DmT7ycAD8/hulYoMF8EFjuWIJIGdIGNtI6AeZPMknqS2JB3AJIztqGByXGRt/n0ql/Sv2rfh9p4ZP9YlysQVQMficg5zpHwzigpX0vceaa8tOHWBCvHMrEp4QJ2Yd3y6qSWJxzPpW6oCAMnJxueWfWsa+g3sIRp4ndZMjhjArcwG2MrZ3LNvj0JO+RjZ6AooooEbrlg9f6Go9rdOqr7yB/OjtSlwbaQ2ePrCYeMMMqxUglDuNnXUnMY1ZyMZrGbmfjfG5O5WBrKFT9ozB0C+YyQCx/VAz5kA0G0Y5VQLe2W94abu9cyd5byP3fswReFvZQe0VxnVIWIIyMUr2E7P3vDLg2c031i0kjZ4n3BjkQrqTBJ0hlJOMkHTkYOqnHbWcMIOGQAB7ohXCjAitl/TNsMDKgoBtzPlQJ8S4bc3cVrGG7lFhSZpQQWM6qO4XT+FXxIc89KjzqW4FxP6zDqKhZFJjmj56JV2kT3dR5qVPWpgjy5UnpA5DnQMFslBXAOEOVUnKqRyKg7DHQDYUwubtBmWNhq32OQsoBOV359QGGSDy6gzLCo7ho0iS3POIl4/WJzkj9x8j3FaCB+kDhIuLNwql8aJkUjDEDDFccwxTUvvNL2scXdIYQoiKgoFAC6SMjAHpU04qNBjXwKUGCfCCNskk7e8mgkezXGFg+ykAWMnZsAaTyw36vLfp7uV0rMbmMllQEKWJGo76QFLNt1bAOB1NL23H5YFCIdSKfDrOSB5Ej7p/LbGw2DR6KZ8K4ik8YkT3EHmrDmp9R/Q08oCiiigKKK8Y0De8mCjc4/z/AJ/KkH4hGpI32DHYHHhKqwzyzlgOfn5HHk57wHutJbBwTyz0B25Fh8QPWkLfhLBhrYMoMZzjxPoXKhugxLqkyMkk+XMJOIkgEgqSAdJxkehwSMj0JFZ32/8Ao6k4lewStKq28agOpyWI1AsoxjGeWc7Vok8oRSzHAUEk+grHLb6ZZ5bt0gsxLApOMPpfGcaiT4d+g299Bc+O9rFsL6ztmwYrnEYUADu2zhCoA9jJRSDyBB6YN1r5wvnur7iguriNoUiIaMagcaTmMAg4LZwTjooHlVwbjNwc5nl3/Xb+tBofa3iZigbu5USXbAOCxGd8Dzx1x8uYz+y4tIsySPJI2lgT4iSQDuME43G1R5OTk7k8zRQXO97eMdoYgP1nOfyH9ad2/DzdW6PPJKWfJ8LaVAz4QFxp5Y6b1Qq0rs7KGtYsdF0n3jY0CPCOBR25LIWZiMZbGw6gYAo4hMBNEqohnkDqjtsFQaWk35nkp0jmQOWMiVNRnFWgK6ZcN1CjJfI5FQviBHmOVB61q33pGJ9AFHwxvj3k01iZluoYgxZWSRpA2+FUAKQdjnUR57ZpzwhZRDiYktqOjUQXCfdDkbF+e49Nzzry6skdlY5DLnSykqRnmMjmD5Hag7cVEcTkTKlXxMhJj0DW2+xUqOakbEHA9RjNPW4fH1XPvrpYwowoA91BHKnetpm8EmkN3CnCEfeOobvg80BwM76udEkK406VC/hCgD5UrxC11gYJV1OpHHNGHIj+Y6jIrmKfvYklwFZtSuo5CRDh8ehO499BFPOhiRZDmRNSONy/hc90225ymjDenpSMsR7tS4Icltj7WjbRr/W9r1xpzvmpKUVXuN2pmCNGVkCMwMZkKIzA48RUE6kYHwkEZzncDASPZ7jDWsgdgRG2kONjlTnSwweaEHPocdK1FGBAIOQdwRyI6ViUN53kLE6QVaQbHK6lJDqGwMqSMg4G5I5ttf8AsHxI4e0kOWizoPmoOGX904+DLQW+iiigKQn3IXz5+7r/ACHxNLE1HR3GlmD5Y9CBz64A896BbU2WESrsdydgT15b+W9d2cxdSSMYJG3I+opExP3b42ZyTjyzjb5UR3RUAd04x+EZHz2oKV9OHHDbcNZVOGnYRg+h3b+6G3rNuxXDBDbKxHjlAdj6H2B8F395Nax287NR8RjjjuO8jQPlShGrOlic5BwNOrbHUVK8P7JWsSgBNekAZc55bUGY17WgdtLq0tLV5JEQbHT4RnPLI+Yx5kgdaynsxfyzxGWVQup2KAfgzt8twD1AHvIT1lZSStpjUsfTp76sVl2MkODK4T0G5/pUZ2b4jJDKAg1ayAVHM+RHuyf87jS6CuxdkbcDfW3xx/Cm81ilnIrqW7iQhJQWYhCdo5BvgbnS3mNOfZFWg0x4zErQSq/slGz7sGg5fhyfe1N7yD/Kuo7dV9lQKS4JIzWtuz+00aE+fsjf+dLzKSCA2k+eAcfPagGphLxCMawG1Mgyyp42HlkLkjPr5Hyqk8Xv7rh1y0t+zXdhLhRIFA+r5P34lAVgcgasE7bbnSzbtH2dEaifhEmg3YMZgjIEE4KOSyfdjcIrEMMAY6EnIWW845I9rHPbxgCV4lj73OSsroiPpU8sNrxqB0jfBOA743dtDAzrgsNIBblkkLk49+ageE9o472S3hVHglgZpJ7d1IKBIyirnGCuuRCDsfDyFWTidoJonjbYMMZ8j0PwOKDi7s5Y2KiXVjG7KAc435bY+FJQxCOMRrk+J3JPNmY5J8q4h4tqQiba4iGHQDJkA2V0HNg3pyNIzxzqneN+kO/cbYCfhLc+8I+A5Y60HUtVTj3AXZZDBNIhc6jEH0RsSRrOoIXXIzkKcE+WSathdXRZIzlH5Z5qR7St5MDTOWggbLhwgi7pSCqltI0gYUkkLtzxn2jueZrqxvWgnSVckq2cefmP3gSvvIPSntwKjp4xpZyOpVAfMe2/uGwHqT+Gg2iCUOqspyrAEHzBGQflXdVf6PuI97bshO8TbfsN4k+WSn7lWigTmYAbnH+c/wAqYXnEFt4e8cMckAKg1OzyMAiKPMswG+B1JABNOruIOQDyG/5/0yPjUL23t+9te7MsMKu6hpZlDKmMspALKC+oKBuMZyNxQSPB+LLcBsLJG6HDxSrokTPLIyQVO+GUlTg4OxxIVU+yN1NLLqkuYp1W2gIKKgbW5cyFtPIeBcLy333GTMwxtKC+tlJPhwTgDptnH/7zz5UHXGP92OpY/wCB/wCoHxp/TOG1YtrkYMQMADkOvzzj5Dl1eUEH2q7LW9/GI7hSQOWCQRyP8qYwdiLdcDLFRgBdgMDkNulTfGeKRWsMk876I4xlj+QAHUkkADqSKiOEXd5dxrN4LSKQao0Kd7OVPsM5LBEJG+jS2MjxZyKCWsuGxQ/o0C+vU/GjiV2IYpJTuEUtjzwM4qmdtO0N7wru7h2S6tGcJICgjmQkEgqynQw2PNRvgdci28StxcW7oDtKhwfeMqf4UDe0s5GjVpJW71gGbBIRcjOkKCBgcs8zjnRccNaRSkshZDjKgFdQ8ick4PvrnhvFlMIaU6WXwyA81cbMMc9+Y8810k08viVREn3e8BMjfu5Gge/J8wKB+x+AHIUmaZcJ4h3ocHwvGxV1PNT094I3Bp4aBG4iV1ZXUMrAhlYAgg8wQdiKrPZ3sdFZzSPFI5iYHuoWJKQliDKV331aU6ZAB3OatDVGveu7tHAoYp+kdjiOPPIHG7N+qPiRQKm2TWZNC94VCl8DUVByFJ54BztQ1INYk+3LI5/VPdr8Au+PeTUfdQaZreOEnXJIMg+LwDeQnO/L1oJCRRkHAyOR6ikZKd3mNbaeWdqjbu7RPaYA9B94+4Dc/CgbWS6bkxD2LlWOPKVBqDD3rkHzwKa62kBMeNHIyN7GfJcbufdt605tYtd1D3ylQVm7uM+0fszqZx91SNgvM5OcVzcSE8+gwANgB0AHICgYRREsys2r7N3BwFwUwSMeRBPWmDLkOp5KrOvp4l1D3Etn0J9aeysytqXG6OhznYNpORjr4eXrUbe3SRro1gNIRuxALkeyoH4QTyHMkZ6UE59Gt+EumiJ/SKQPXTlx8h3nzrUKwzstdkXdrJy8a59M7OPhkitzoGdwv2infy9OTH+lRHavhk84iESWsioxZ47lWZHOMLjSDggF9yrcwcbVKyyfahfLf3jTj+Jx8vOkyru7ASMmnGAAvI8juD6/KgjuyvB44TOy2kdo0jIGSMJoOlBupUDK6mcAkKeeQKdWs7ovdhCzA9dlHLJJ5888h5cgc06tJ21Mj4JX7w28tiPPBHv8hTugZ2t0xco4GR1GR0B5ZPQ889D5U7JqNu/DOp81H91gv8JD8qkKCp/SnwY3fDpYVdEctGU1sFVn1jShJ2yxOB+sVr3sp2oD91Z3SNb3wiBaJl2YL4WdGXK6SQds55jfGasPErCKeMxTxrJGcZRxlTg5GR7wDTfh/BLWDeC3hiPnHEiH5gA0GbdtOJx8Vf6vmRbW2lPeqkUslxcSJkaI1RSFTdhrY+0eXhydK4VcGSCFzG0JaNGMTZDRkqCUOQDleXIcqeFq4oEjAurVpGrzwM/OvWNNp+KQqdJcFvwrl3/srk/lSLcQJ9mGVh5kKv5Mwb8qCO4v9hcQ3A2WQiGb1DH7NverVOSjFV/ixa5aK306CXV21EZ0IctgdTnAqUub2QsdMLc+rAfwzQLGoDiELW3ezwsNBOuWJzhWPVlP3X+YNSJa4PSKP1JaQ/LC/wAa4Th66g8pMzqcrqwI1PmqDbPq2SPOgcA6o43wR3ihgrDDDIzuPOo+6syZY5kco6BgNgQQ2xBFSErknJOTSD0DCSxU+0zt73YD5ZxRFEsf6NVTPMqACfjzo/0hEZDGrhnHtKviK88asZ05wcasZrpzQR91OI57aZvZSXDHyVwVJPzrzin2ZYEHIOABuSScKB5k7UpdxK6lWGQRgim8GU0ksXdBhHbmg5bdNWNtR3FA37ptUkb4Eirqwu6kD21B6svX41U+IuyyspCHvGTScktpUAqpGPCusOck9TgEna2W3/iIT5d6T+z3T6v5VBXdqhztgllckbEspBGT8APdtQRloSj+qvscYznDEj4sR8K+hgc18/TLknyAJPw/qcD41vtr7C/sj+FA0vEJcaTggEjqOmxHUf56V5bRvqLvpGRjC5Puyfn8/n3xCTQVYgkYI2BY7kY2H+d67jcEAjcEZFAzjkMRbUjEE51qNXwIHiznJ2B59KVPFYOsqD0LAH5HenWa8wPKgiZZjLIGRSVRcLkFNZLKWIyM6QFG+MeLbNOddwekSfFpP/wpLhhy0h/Wf/GV/goqQJoGRFwPvxH07th/9yjh973gOw2LDIO2VOGHoQff7654zJIsLmL29gDjOnJALY64GTj0pCynghRYwSAu2WDb75zqxgknJJ8zQK8bvWhheRF1Mo2BzjcgZON8DmfdTeKwRx9rI056gnTHv5IuAV8tWr30q/FozsgeU+SIxH9ogIPiaQ4XZOrOzqI0OO7izqZT94kjYA/hBI65oH8USoNKKqr5KAB8hQxr0muCaCFtjnibZ+5bbfGQZqXY1CcSJgukucExshilIGSozlX9wPOns/EVGNKvIzeysaltXrn2QPUkCgdMaRlbAJAJx0GMn0GSB8zTQ2UrAmeQox9mKJsKvlrcYZm9FIHv50hwO7LmSGQYmixnBJDKfZdckn3jNBCR9rHe/NiITC4TvC8pDZGAcKqNjOCd9W2DsaedqL8qghjRZZ58rFG+6frO4/4aDc+ew5mqZ9I9yLPithekEgq6MBgZ05B3OBnTL1PSrb2esj4rqUq88wGSp1JGg3SKM/hHMke02T5YCm9ibU2XFru01FlkjWQMQBqI0nIAGAPHJsOWK0KQ1B3fZkSXq3jSMjomhVjwAR4sliQckhuQAxgbnnUy1AjIaZJGJJXV90jiMhGSAzFgqA430jJOOuBTqQ01sG+0uh17hMe4Sb0DMYQMEAGoYOOePLPly2qOuTT5gWJC4wPaY+yvlnzJ6KNz7t6aKFDOwyQkbkluZ1DQu3IeJlOB5czQRlwPszjmzkN8ACg+JLf2R5VvyLgAeQxWG8GjV7iKHILGSMyL1XJAQHyIDFvj6VulA1v30rqwTgjlz32qCuOK9yQNURVmYAO5jY75JVsFSPEowdI5eLcCrHcR6lYeY/PpUR9WVgCvgO5BAB9oeIEHYqeo9ByIBAQNlxeWa6Ze9ng7xS1vE8EbxYQBZu8KgtqWTn9qgw6Ab5q1W7uV8YUNvnScjnsRkA7jfHTlvzqr8N4a1s9uulmWOa4j1kD9HOvfZ25L3wjjA9BVpzQR7kxOWwShJJwCSM7nYbnDZ2HRvQ0LfSyH7KHC/jmJjB/ZXSWP7wX409nnVFLOwVRuSTgD40hDxKJyAHGTyBypPuDAE/Cg5s73XswCsM8jkbc+YByPIjqOdI8R4xBDJDHK2l5ywj8LEEqAWyQCFwDnxEcj5UhE3+tTAcgIif2iHB+agfIVUfpT4fmJmW3t0EssEc9yyI0xRmVMqQuQBsupmzjIA5GgtXaPtEtosDFGl7+ZIU0FQNTg6CSSBpOOdRvaTj95bW8k/wBUi0RrqIa5OsjIzhVhIJ/e6VBdreE3CcFnEojEkDLLFHGcxRpE66VU6FbAjDHxZOSdxnAcydm/rML6bDh8ffRHTJraWUB18JB+rqQcHOdXlQXWCcOiuvJlDD3EZFek1WPo34iJOG2mTh1j7vSThsxEodufJc1ZCaDxjTae4jiXLMsa+pCgn+ZpcmoXs3iR7m5cBmWQxRE76FUb6fIkkZNA6/0nCf8AeLj1OP4007P+O5urkbxBFiVujtkFtJ64xipJ41znAz7qJJCdidhy8hQMnso9feFFMg5ORqYDqFJ3UcthgUnPeqG0DLv+BAXb3kDkPU4FNeMXRV4lYtHCxPeSLzHkufu5P3ulPlZVTEShIzuAnJvUtzY+pJoGUksx5RBf23APyXV/GubZ9cCTdHLADGPZOCfdnrSPGw5iYR+0dttjgnxY9cUpeSM2kJoijRQqKcuwAHUDAz8TQJSNUZIzAmdDhVVlZtsSDqi55nO+eS9d9i7eJfvZkP6+An9hcA/vZpteTZyWOwGPQDyA5AelB7xfA0hNoioaMejDOT5sepO5qq8VvyjaFcIWxqY4wozhSAdi5OQufU/dqwXxKxW6H2lhXPpqLMo+ClaqfHLMyadJwdS+WMBlbJ2ySAMAetBYfonsA3E2KDCRoS2xyzDbJYnc5cc98ityqhfRLwzRDJNjGshF/ZTmfixI/dq+0BUHxWFcsjhdDbgsAVBz1B29rB+OPKpym1/DqXbmPzH3h8v5UEKCqRmSM92FBLL7Ue3MY6ehXHQ4NP4ZdSgkYPUeR5GmsXdkFV04BAIXGxwCAQORxpOPLFAZ02x3i9CuA494JwfeDk/hoOeMDKxjp3sefg2R+YFL92roA4DAgc96ZX99EVw0ixnII7z7MgqQV2bBxkVxacUXSPDIw+6UjeQEe9FIyOXwzyNA/traOMEIoXUck7kk4xkk+m1NOO8Kiu4JLeYExyABsHB2IYYPnkClPrueUU//AMph/ECuH4gB7STD/wBJyPyBoPOK8NS4jMUpcowIYK7JqBBBDFSCQQTkUxtuy9rGoQI5RQAqvNNIoA2AAeQgAADYbVJQXaP7DA45+Y945j417LKFBZiAAMkk4AHrQMrHglrAcw28MR80iRT8wM08JplHftIA0MUjqeTnEaH1Bcgkeqg16Y5z7TxR+iK0p+Z0D8jQOSaheyT4gmjPtJPJqHvwVPxwafNZA+1LM37yxj+4oP50xuuHiNZHtx9qw31s76wOhy3PyPSglGNNLm6RN3dV/aIH8abWUcE0ayKhIOzK7yMVYe0p1Md/5UvFEkf6NET1VFB+eM0CDTPIPskyD9+TKRD4kZb3KD8KLSFIIe5jJbLF2YjAJPRV+6npSsshO5JPvqmXvbdRNLBDa3E7xnTlFwhYe1kn2QDjfG+/TGQtEjU2kaqw8PE7n9JJHZRn7sf2k2OoLZwD6r8qYcL4UtrxLSjOwktSzM7FmZxKBqPwwPnQWvd20KQMKXZjyVR1IG5JOAB1J6VHkgbv4x+E4Cny1Y3I9M04srgB7lD7UixlPUKclfiTn4Ux4lhUIyC/MkHKpjfC9CfNvgNslgRv7gszMxyxJJPrUfBC0kiooyzsFA9ScCpLj28znkPCT+0VBIHmck7VaPo34GGlM7DaLKr6yH2t+uldvLJyKC/8JsVghjiXkige89T8Tk/GndFFAUUUUFY7TWhi1TxoxOkhhGdLuuDlVP4xuyZ65GQGJqrdluP3Yh1Tg3Kxu0cpWPu7mMqdmaLOJFKFX8GGwwwrVpssYYEHkarNxbCGbJ8JK6c4wrKp8G/IFckD9o89sA9tL0OivG4ZGAKspypB5EU24mxGJNR8PMnkB0b3DJz6E+lVeyt9N9dKELQKElAIOhJZf0wXpk6FfbkZWO2asFzal42WOXCupHiBkwCMZB1Bvnq+FBIRy5GeXmPI9R86TupyiMwBYqCdI5nA5D1oRQowDn189sUO222xoIzhMqqg72VTM5MhBYDSGwdC5+6Nh780vxCSFo2WVkCMCDlgBj35qJl4jdRyukls91FpQo8aQjxeLvAQ842A0Y2/F6GvE4vKu8fDJlPn/qaH599mge8Omd3CxFpI1X9KQe7wNgpY4BOOqfEdakGNV++41flCVsGY/ha6jVufmurpvsaOEX7rCUmk13Cq7lSrIcZJUKGAZ1XIXXjfG+5oJ1mpMtUXwm2je3jkkVZZZRrZ3AfGSfCudlA5YFdy21ugy0cSjzIAH8hQJ9nV3vXH6IyKF8i4B1kflTp2rhb1WAVCulR4VUAKB6ADFJu9AO1ISPQ702DltWjGFOGYnCKfInBJb9VQT6Cg8keo2aBO9EuPtAhQHJ9nOSMZxzxTqfT1LP8A3F+AB1fNvgKa20wWNnQANKCv4QiA/NnYjmAcDA6mgRmkpsEyC7fo1GT+tuAFHvO2egDeWKJplH6x+S/LmfjgeYpETd4qoMs7Pkrj2jgLENvugathv4sD0D20tZr2dVX2pGO+PCo5u3uGcnqSR1NbbwuwSCJIoxhUGB5nzJ9Sck++onsh2eFrHqfeZwNR28I5hBjbGdzjr6AYsFAUUUUBRRRQFIXlqJFwdvIjmD50vRQVK7ikiIXGTkDbZSCcFgOmPIfI1yIUbfxAHfCyOgPr4T/CrVc26uulhkfmPUVWuIWDRHO5X8Q/+ocs+v50CDyFDzJQ7YJ1Ee4nc/EnPLnjLlZARkcjTJnJGPAwPPVlfhsGpDhrt3YyyMfFndhuGZeqc9hnlvk9aA47w95gmiVoyjaiup1RxgjS/durY6jBxnGQeVRlpY3ya1SSJFYggu810U2wQgfQQCd8M7AEnG21TZkb8OfcyfzIpOS60+0rL06N/gJoGL216uyXUTbDeW3Jb1OY5UH92kIeDyNPHPcz940Wru0jj7qNSy6WOCzMxxtu2PSpbvM03W7DFggLlThsYAB8tTELn0zmg8htAmoKzKrEnSMeEnmVyDjPluPSu4lRDqVcv/xHOtx+ycAJ+6BXDFv1F97Fj8lUr/epJ/Vyf2UC/wAWf+FAz4hcGGTv8koxAmUnORyDj9YU+vU0MVqPijWSco5Zo4k71gxXcgjQuyjbO5zXVzMGJZhknclmY/lq0/lQEkwzjqeQG5PuHM02toBE2piRHkkwk5LE+n+79fvbez1oFyTlU2BGSEXAI8/CMEetMpZqDqebnTCeavJpvLf3VzY8MnuJe6iQs3XyX1J5AUDaNGkYKoJz5DJ9wHUnkB51qXYzsiLf7aZR3xHhXmIh5Z6uerfAbc3fZTsnHZrk+OU+0/Qc9lHQbnfmfyqx0BRRRQFFFFAUUUUBRRRQFeEV7RQQnEOAg7xHSfwn2T/T/O1Vu6t3ibxKUJPllSffyOwHI9Kv9cyIGBDAEHmCMigoH1g5xmMe9m/khpvKytIhfmh1BTuhPRsdcHBGetW287LwsSyZiYjHh3BHkQenoMVDT9mJ0YMndyac6funcYOx25HzoGTykkkuMn/y/wD+lNpYlPNic4zpVUJx56i4Pyr24sZ09qJ/grMPmARUfJdYznbHPO1BIyzDOw0joMk/mabvNTA3eTikpboDmwHpvn+FAvJIEYyBtOV0v5MPX+or2aQpjKgNsRr8TDqPDyU+9QwpD6nM5XRDM+GDY7s4ODkZ9KlI+yl5NlmQIzMSTI/hwfRcsD6b/CgiPrgV+9JLS4IU74BYYLEndjjYDGBz3pmCWwArPKTgRgEn5Lv88c+tXzh/0eoN55mf9WMd2vuJ3Yj4irVw3hUNuumGNUHXA3PvPM/E0FB4B2Fnc67lu6X/AIa4Lnz5eFc+mTgkbVoPDuHRQIEhQIvpzPqTzJ9TTqigKKKKAooooCiiighu0kl8iarJYJCoJMcutWY9ArA4B94xnqKoXYf6ROIcSuWgSC2h7tdUhcyFgNWkgLsdWdt8Y69AdWrDe1w/0Px+K8Xa3uiWkxywxC3I9cEpL6k0Ft+kLtjxHhmJO4t5rd2Kq4Mish3Kq4yRkr94bEg7DbMzwTiXELixS5X6mJJUSSNftSgVlJ0u2rOrdRkDAw2xqW7UcFS9tJrdiMSphW56W5xsPcwU/CsU7DccujbycDAZJ3maMP8A8GIlvrnxUhtPmZPQUGh/R92o4jxGNbhobeC3LYyTIzyAHD6BkAAHI1HqORpG+7UcVTiK8PSC0kd4++EgMqqseSpZxuRhhjAJzlfPa92NpHbwpHGAkcSBVHQKowN/cOdVb6PkNw1zxJwc3b4hByCtvHlYdjy1HU589QoLZaB9C96VL48RQELn0BJOPeaWqice7XXttfW1mILeQ3We7k7x1Ax7WpdJ5DfY7+lWbis1zHAXjELyIrMysWVWwM4UjJHxBoJWiqj9Hnaa44jALl4ooomLKqhmdzpOCScAAZz50ovG7yS8lgt44JIYtnnLOAj5P2WAp1yAaScEAZ3wcAhaq8IqF7V8RuLa2kuIVifuY3kdXLLqCjU2kgHBwGwCPLcc6Zdge0Fxf2y3UkcUUcmsIqszv4XKEsSABurbDO2N+lBYzbJ+BfkK7SMDkAPcKod92wvY+JxcO7i3Z5k7xZe8kChMSE5XQTq+zcYBP3dxvh1xztlLYTQrfQp9XnbQLiJyQjeUiMowMZOoMdgdqC6UVSPpI7YXHDI0nEMU0TyCMAuyOGKMw+6QR4W326fCYnm4mI8rDaM+M6O+lAJ6gN3XyJA+FBP0VAW/FriWyS4ijjEugmSKRmADrkSR6gDgq4ZdweVRHYftRecSthcpFbxKWZQGd3J08ycKMb++gu1FVC/7YvZSxpxGFYopW0pcxOXh1b4WQFVaM4HPxDnvgEizX5l0Zg7sv07zVpO3mu43xvg+6gc0VSPo+7XXXERK7QwwxwyGJsOzuWABbHhAA3G+/WrvQV3t/wBo/qFjNcDBcALEDyMjHC5GRkDdiPJTT7svxhby0guVx9qgYgdG5Ov7rBh8Kq/afhq8UvJbRv0VrAxY9BczqVhOPOOPU49ZF9Kr/wD7P/F27q5sZdpIHLqp5gMdMq/uyAk/t0GuUUUUBVJ+l/s79c4dJpXMsH20fUnSDrX11JqGPPTV2ooM++h/tStxwwd64DWg0SMx+4q5jc+mjYk9Uas37SXFzb3dvx1U0x3MxZEAwe7ChUD+s0IZvTepGz7FTpxm54fEWSynVZZcZANvr1KgIOQdYeH9nXWt9sezqXtlLa4C6l+zONkdd4z7gQPhkUET2z4oLi1t7e2fLcSKxow5iErrnkx6RZHvYVbbS2SKNI41CoihVUcgqjCge4AVln0G8In0NPdah3Gu2t0b7g16rn5yYXPTQRyrWaDM+3P+3uDf+t/hrQuKfoZf2H/wmsw7acUjbjXDJU1vFB3glkSN2RNWQMsFI9+OVaBx3jMKWryFwVdH0aQWLnSdlABJPuoMe7D9rfq3DLK2kEtvDPLKsl4ANKDUx0oc5VzyLkeEZIBxldx4baRRRJHCqrGo8IXljnnPXPPPUnNZn9FFlBPwgWF2hDFpNUUisjYLFlZcgbjIIZeRFNOx/aGXhly9hKZbqyU/Y3CRu/dA76G0qcqORxnSeWxwoaJ27/2bf/8AS3H/AGnqE+hb/Y1p75/+/LT3txxeE8NuQr6zPbzpEEBdnYoyAAKCfaIB8utRn0M3SrwyC3bKTR98XjdWRgDM7A4YDIwy7jzoIXtTdLF2osXfOkWpzhWY7/WwNlBP5Uv9ItvJxg29laxS90soknuHjeONAFZcKXUa2wzHC530+uGXGeJxt2jtLldbW8cBjeURuYwxFxjxBcY8abjYZ9DjWopQyhlIKsAQRyIPIigy/wD9ogf/AA2D/qk/7M9WXtHxy7QQBbWSJXubWN5TJEQiNPGG2VmJ1A6P3qq30+ziW0it4Q0sy3CuyRozlVEUgycAgbuux86u952osu71SMWUaW09zIzZBDIdOjOoMARtkEDyoJm8H2b/ALLfwNUH6A/9kR/8yX/FU1Y9p+8tJbqdWhjkMggjZG74oo0jUoyS7MGYADkVG/M1n6GOJR23DViuC0MiySErIjocE5BGRuPdQWv6TLNJeFXquAQsLuPRkGtD/aUU2+iS9eXhNoznJCumfMRyPGv91RUX21vrjiUZseHxvolIE91IjRwpHnJVCwBkY4AOnIwfXItdhBb8OtIoi2mKJQgJ5sQNzgDdmOTgDzoKV9BP/h77/rZf8KVofFL9IIZJpDhIkZ2PooJPx25Vmn0IXaxx3UUoeKSW5eRFkRkLKyrjGoAE+E5A3Fc/Sl2rSdI7OBJ5Inlj+tSJDLhYlYF1U6RqY88jbAI60En2I4dxP6ubhZbVGvHNy6ywSyOveAaF1CdRhUCADSMVSbnveFdoYpZ2j03RzI0SNHGRKSj7MzEaZAsh8R/PFbdwriEU8YeE5TkPCy4x0wwBHTpWTfT13VykCQrJLcxSMrKkcjARsvjyQunOpY8b55+tBstFUnsB21W5hhiuFliugoVlkikUOQPbViunxAZwSCDkepu1AVHcbvpYkXuIhNK7qioW0L1Lsz6W0qqBjnByQANyKkaKContRc/X1sRawGUwd+zC5fSqatAB/wBWySWx86Q4n2uu4UCvaRrM92lqiiZnQ640dZQe6UsgDNkYXGk7+SXYk9/xLi13nKrJHax+ncr9qB6FyDSfHllu+MwQwnSlnC0skmx7uSbKJhSCpk0ByuoEDUWIONJC/AUVmXC+0NzFDJGZJJGn4jNb2sjDvJFhQ/ayAKp16dEunIPi05GnNXLspbTpHKZ2c65WaJZGDvHHhQqsw2JJDNjJxqxnagZ9rO0s1pNaxRW8cxuZO7XMxjKnGSxHdN4ANyQc+hqQhv7kTpHLbxrG6ue8SZnwy4wpUwpzBJBBPsn0zV+LI9zx6BEKgWVq8uplLgSTN3ekgMu+gZG9M+2dxfw2yIszC7urwxxiIBcjXhDk69EYgQEgZOXyTswIaXRVG4lcT2s8UJuZ5pb5icBFIgSJS0xhVV21ExourOM6iTgkox8Suofq9nIZWmmM8zBcSzR26sTFDr9nvCWjQyE4GHw3stQX+qtxXtNcR38NlFbRSGZGkDm4ZNCr7Rde5bGTsME5PlzqU7LW08drEt05eYaixLaiMsxVC2BqKqVXV10561U+ERyXPG+ITowUW0cNqjFdYOftZRjUMEPgfGgtvDb64aaWOeBIwixsjpKZFfUXDDeNCpXSPP2hUpWfdrb+5tOEyEzsbvOD3YHeGWVz3aIMnSBqGwydK4BzvSUPFLiK+zPcSGK0smmvEGgxqSPsU2Goy6Vdy2Tk8sA6aDRqKqXDbS6uYILr6zJDLKmoxqV7pElA0jSyHMkSnIb7zg58J0iE7OccnKCKWdybO8u1nlbGp7e3QnLYGCSZLcHzGaDSKr1tx+STiUtmsS93BEskkuvUdT/o49OkaSQGbmdh60z4JM80EXEZ7iSJSrz90CohWAqTGjgjchNLl851FsELgCtcIv50topI/DecZuS6swDdzCVyrAcm0W6qVB6tvkbUGpUjbXSSAmN1cBipKsGAZThlOORB2I6VQLvtLJarxjTITFZJD3bykyZmZCXTUT1YxDHJS3LHhpjwiOThcvD4e9cp9VuZ79WYuq6VVzIudwe9ZhnrQanTXil53MMspxiNGc6m0jCgk5ODgYHPFUnhXGZ3WPiUzyR2q28k0ynAjIYBoI40I1MyKCTIcai3hyDhGXaaSW5itbeaR1ueJOo7lHIWC29ucEDZ2EQILNnLE6dIGAFn4Vx+6ltbOf6pqa5ddaLIB3ML5KyEsBrITQSABzPlvZqpAv5P9JSfbmOzsISZlGBEGZcxodskpGDITnbKAAbksu0PFbm4FrBHNJbS3zgpFHhZIrYeKWWRipZZCg2ClQGYKNRUsQ0SivAK9oCkrqIspVXaMn7y6Sw92pWX03BpWighOzXZqOyDrFJKyOzOVkKt429t86Q2T6kj0riTsumqR0nnieWdZpGjZQzaUEaxHKH7IKBtzzvmp6iggOL9k4Zo7dEaS3NswaF4SFZPCVIGpWBBU75BqXtLNY4xGhYAZ3J1MScksSc5YkkknmacUUEBwvsqkFzLdLNO0s2nvdZjIk0jCZAjGnSOWjT65p7dcFikuYbp8mSBZFjG2le8062xjOrC6c55E7VJUUEH2g7Mx3UkExlmhlgL6HhYK2lwA6nKkEEAdMjGxFI8R7HwySQSpJPA8KNGGikwzxsQWR2YFjkjOoENkk5zvViooEDbAR93GTGAoVSunKgbDGoEbDzBqD4R2RW273uLi4TvpGlkOYmLSN7TeKI4J8hgelWOigrsPY6AGIs8spjuDc5kYMXlKaFZ/DvoXAUDGMDoMV5/7m25e7aQySfW9XeBmGFDR92dGAMeDYE5IBOCMnNjooK5w+K14akcc10xZl0xm4kXvGWMDCIAFB0gj2VycjOTTbst2YVYrtrhTqv5JZJIz92OTIWM+TaCNWPvE7kAVJcd/T2f/MP+E1NUFWg7ERLZyWZnuHR4hCHd1LpGNgiYUIBjmdOTtkkAYdnsrCFg0M6SQMzJKCrSamjMbltSlTlDjBGBpUAAKBU9RQZn2isLbvrLhMEmnvZ3ubltatKxQFwZC2SXklKnl9zlgYq6Ds5CRP3paZrhDHK7kajHggRrpACoNTbADcknJ3r28/SL/wAxf4ipegqkPYSAWb2jy3EqPGIQ0jgvHGMaVTChVxhTnTk4XOQAB6vYS3M8U7yTSSRoUYu4PeqcbSYUeHYeFdKncEEM2bVRQVU9hLcxXcReZvrbSs7Fl1J3hBcJhcAeFeYJwoBJAAHVr2Gt0uUuTJNJIsIiPeOGEgDB9T+EEtkLsCFwANNWiigKKKKD/9k="/>
          <p:cNvSpPr>
            <a:spLocks noChangeAspect="1" noChangeArrowheads="1"/>
          </p:cNvSpPr>
          <p:nvPr/>
        </p:nvSpPr>
        <p:spPr bwMode="auto">
          <a:xfrm>
            <a:off x="4846638" y="92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pic>
        <p:nvPicPr>
          <p:cNvPr id="163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562600"/>
            <a:ext cx="93186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3" name="TextBox 6"/>
          <p:cNvSpPr txBox="1">
            <a:spLocks noChangeArrowheads="1"/>
          </p:cNvSpPr>
          <p:nvPr/>
        </p:nvSpPr>
        <p:spPr bwMode="auto">
          <a:xfrm>
            <a:off x="685800" y="6048375"/>
            <a:ext cx="640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r>
              <a:rPr lang="en-US" altLang="en-US" sz="1600" baseline="30000">
                <a:latin typeface="Times New Roman" pitchFamily="18" charset="0"/>
              </a:rPr>
              <a:t>1</a:t>
            </a:r>
            <a:r>
              <a:rPr lang="en-US" altLang="en-US" sz="1600">
                <a:latin typeface="Times New Roman" pitchFamily="18" charset="0"/>
              </a:rPr>
              <a:t>Vassily V. Nalimov coined the term ‘scientometrics’ in the 1960s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6DA24B1D-F528-4763-A198-C5BE08F9A0E4}" type="slidenum">
              <a:rPr lang="en-US" altLang="en-US" sz="900">
                <a:latin typeface="Book Antiqua" pitchFamily="18" charset="0"/>
              </a:rPr>
              <a:pPr/>
              <a:t>12</a:t>
            </a:fld>
            <a:r>
              <a:rPr lang="en-US" altLang="en-US" sz="900">
                <a:latin typeface="Book Antiqua" pitchFamily="18" charset="0"/>
              </a:rPr>
              <a:t> </a:t>
            </a:r>
          </a:p>
        </p:txBody>
      </p:sp>
      <p:pic>
        <p:nvPicPr>
          <p:cNvPr id="17411" name="Picture 5" descr="https://images.springer.com/sgw/journals/medium/11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3086100"/>
            <a:ext cx="1022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http://www.asistdl.org/SpringboardWebApp/userfiles/asistdl/image/JASIST%20Cover.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249363"/>
            <a:ext cx="914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5"/>
          <p:cNvSpPr txBox="1">
            <a:spLocks noChangeArrowheads="1"/>
          </p:cNvSpPr>
          <p:nvPr/>
        </p:nvSpPr>
        <p:spPr bwMode="auto">
          <a:xfrm>
            <a:off x="1676400" y="1219200"/>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r>
              <a:rPr lang="en-US" altLang="el-GR" sz="2000" b="1">
                <a:latin typeface="Calibri" pitchFamily="34" charset="0"/>
              </a:rPr>
              <a:t>Journal of the Association for Information Science and Technology</a:t>
            </a:r>
          </a:p>
          <a:p>
            <a:pPr eaLnBrk="1" hangingPunct="1"/>
            <a:r>
              <a:rPr lang="en-US" altLang="el-GR" sz="2000">
                <a:latin typeface="Calibri" pitchFamily="34" charset="0"/>
              </a:rPr>
              <a:t>1950, Wiley</a:t>
            </a:r>
          </a:p>
        </p:txBody>
      </p:sp>
      <p:sp>
        <p:nvSpPr>
          <p:cNvPr id="17414" name="TextBox 22"/>
          <p:cNvSpPr txBox="1">
            <a:spLocks noChangeArrowheads="1"/>
          </p:cNvSpPr>
          <p:nvPr/>
        </p:nvSpPr>
        <p:spPr bwMode="auto">
          <a:xfrm>
            <a:off x="1752600" y="3084513"/>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r>
              <a:rPr lang="en-US" altLang="el-GR" sz="2000" b="1">
                <a:latin typeface="Calibri" pitchFamily="34" charset="0"/>
              </a:rPr>
              <a:t>Scientometrics</a:t>
            </a:r>
          </a:p>
          <a:p>
            <a:pPr eaLnBrk="1" hangingPunct="1"/>
            <a:r>
              <a:rPr lang="en-US" altLang="el-GR" sz="2000">
                <a:latin typeface="Calibri" pitchFamily="34" charset="0"/>
              </a:rPr>
              <a:t>1978, Springer</a:t>
            </a:r>
            <a:endParaRPr lang="en-US" altLang="el-GR" sz="1400">
              <a:latin typeface="Calibri" pitchFamily="34" charset="0"/>
            </a:endParaRPr>
          </a:p>
        </p:txBody>
      </p:sp>
      <p:sp>
        <p:nvSpPr>
          <p:cNvPr id="17415" name="TextBox 23"/>
          <p:cNvSpPr txBox="1">
            <a:spLocks noChangeArrowheads="1"/>
          </p:cNvSpPr>
          <p:nvPr/>
        </p:nvSpPr>
        <p:spPr bwMode="auto">
          <a:xfrm>
            <a:off x="6172200" y="1371600"/>
            <a:ext cx="175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r>
              <a:rPr lang="en-US" altLang="el-GR" sz="2000" b="1">
                <a:latin typeface="Calibri" pitchFamily="34" charset="0"/>
              </a:rPr>
              <a:t>Journal of Informetrics</a:t>
            </a:r>
          </a:p>
          <a:p>
            <a:pPr eaLnBrk="1" hangingPunct="1"/>
            <a:r>
              <a:rPr lang="en-US" altLang="el-GR" sz="2000">
                <a:latin typeface="Calibri" pitchFamily="34" charset="0"/>
              </a:rPr>
              <a:t>2007, Elsevier</a:t>
            </a:r>
          </a:p>
        </p:txBody>
      </p:sp>
      <p:pic>
        <p:nvPicPr>
          <p:cNvPr id="17416" name="Picture 9" descr="Cover image Journal of Informetr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75" y="1249363"/>
            <a:ext cx="896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25"/>
          <p:cNvSpPr txBox="1">
            <a:spLocks noChangeArrowheads="1"/>
          </p:cNvSpPr>
          <p:nvPr/>
        </p:nvSpPr>
        <p:spPr bwMode="auto">
          <a:xfrm>
            <a:off x="4648200" y="3124200"/>
            <a:ext cx="3276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r>
              <a:rPr lang="en-US" altLang="el-GR" sz="2000" b="1">
                <a:latin typeface="Calibri" pitchFamily="34" charset="0"/>
              </a:rPr>
              <a:t>Collnet Journal of Scientometrics and Information Management</a:t>
            </a:r>
          </a:p>
          <a:p>
            <a:pPr algn="r" eaLnBrk="1" hangingPunct="1"/>
            <a:r>
              <a:rPr lang="en-US" altLang="el-GR" sz="2000">
                <a:latin typeface="Calibri" pitchFamily="34" charset="0"/>
              </a:rPr>
              <a:t>2007, Taylor &amp; Francis</a:t>
            </a:r>
          </a:p>
        </p:txBody>
      </p:sp>
      <p:pic>
        <p:nvPicPr>
          <p:cNvPr id="17418"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75" y="3113088"/>
            <a:ext cx="914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363" y="5049838"/>
            <a:ext cx="10636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25"/>
          <p:cNvSpPr txBox="1">
            <a:spLocks noChangeArrowheads="1"/>
          </p:cNvSpPr>
          <p:nvPr/>
        </p:nvSpPr>
        <p:spPr bwMode="auto">
          <a:xfrm>
            <a:off x="1752600" y="5176838"/>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r>
              <a:rPr lang="en-US" altLang="el-GR" sz="2000" b="1">
                <a:latin typeface="Calibri" pitchFamily="34" charset="0"/>
              </a:rPr>
              <a:t>Research Evaluation</a:t>
            </a:r>
          </a:p>
          <a:p>
            <a:pPr eaLnBrk="1" hangingPunct="1"/>
            <a:r>
              <a:rPr lang="en-US" altLang="el-GR" sz="2000">
                <a:latin typeface="Calibri" pitchFamily="34" charset="0"/>
              </a:rPr>
              <a:t>1991, Oxford Journals</a:t>
            </a:r>
            <a:endParaRPr lang="en-US" altLang="el-GR" sz="1400">
              <a:latin typeface="Calibri" pitchFamily="34" charset="0"/>
            </a:endParaRPr>
          </a:p>
        </p:txBody>
      </p:sp>
      <p:sp>
        <p:nvSpPr>
          <p:cNvPr id="17421" name="Rectangle 2"/>
          <p:cNvSpPr>
            <a:spLocks noChangeArrowheads="1"/>
          </p:cNvSpPr>
          <p:nvPr/>
        </p:nvSpPr>
        <p:spPr bwMode="auto">
          <a:xfrm>
            <a:off x="5105400" y="4951413"/>
            <a:ext cx="2971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en-US" sz="2000" b="1">
                <a:latin typeface="Calibri" pitchFamily="34" charset="0"/>
              </a:rPr>
              <a:t>International Journal of Bibliometrics in Business and Management</a:t>
            </a:r>
            <a:r>
              <a:rPr lang="el-GR" altLang="en-US" sz="2000" b="1">
                <a:latin typeface="Calibri" pitchFamily="34" charset="0"/>
              </a:rPr>
              <a:t/>
            </a:r>
            <a:br>
              <a:rPr lang="el-GR" altLang="en-US" sz="2000" b="1">
                <a:latin typeface="Calibri" pitchFamily="34" charset="0"/>
              </a:rPr>
            </a:br>
            <a:r>
              <a:rPr lang="en-US" altLang="en-US" sz="2000">
                <a:latin typeface="Calibri" pitchFamily="34" charset="0"/>
              </a:rPr>
              <a:t>2017, Interscience</a:t>
            </a:r>
          </a:p>
        </p:txBody>
      </p:sp>
      <p:pic>
        <p:nvPicPr>
          <p:cNvPr id="1742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67675" y="5041900"/>
            <a:ext cx="952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3" name="Rectangle 2"/>
          <p:cNvSpPr>
            <a:spLocks noGrp="1" noChangeArrowheads="1"/>
          </p:cNvSpPr>
          <p:nvPr>
            <p:ph type="title"/>
          </p:nvPr>
        </p:nvSpPr>
        <p:spPr/>
        <p:txBody>
          <a:bodyPr/>
          <a:lstStyle/>
          <a:p>
            <a:pPr eaLnBrk="1" hangingPunct="1"/>
            <a:r>
              <a:rPr lang="en-US" altLang="en-US" smtClean="0">
                <a:latin typeface="Calibri" pitchFamily="34" charset="0"/>
              </a:rPr>
              <a:t>Scientometrics: Major journals</a:t>
            </a:r>
            <a:endParaRPr lang="el-GR" altLang="en-US" smtClean="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70260ED0-6BCE-4545-B0EA-72CD4921043C}" type="slidenum">
              <a:rPr lang="en-US" altLang="en-US" sz="900">
                <a:latin typeface="Book Antiqua" pitchFamily="18" charset="0"/>
              </a:rPr>
              <a:pPr/>
              <a:t>13</a:t>
            </a:fld>
            <a:r>
              <a:rPr lang="en-US" altLang="en-US" sz="900">
                <a:latin typeface="Book Antiqua" pitchFamily="18" charset="0"/>
              </a:rPr>
              <a:t> </a:t>
            </a:r>
          </a:p>
        </p:txBody>
      </p:sp>
      <p:sp>
        <p:nvSpPr>
          <p:cNvPr id="18435" name="TextBox 5"/>
          <p:cNvSpPr txBox="1">
            <a:spLocks noChangeArrowheads="1"/>
          </p:cNvSpPr>
          <p:nvPr/>
        </p:nvSpPr>
        <p:spPr bwMode="auto">
          <a:xfrm>
            <a:off x="457200" y="12192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r>
              <a:rPr lang="en-US" altLang="en-US" sz="2800">
                <a:latin typeface="Calibri" pitchFamily="34" charset="0"/>
              </a:rPr>
              <a:t>International Conference of the International Society for Scientometrics and Informetrics (ISSI)</a:t>
            </a:r>
          </a:p>
        </p:txBody>
      </p:sp>
      <p:sp>
        <p:nvSpPr>
          <p:cNvPr id="18436" name="TextBox 22"/>
          <p:cNvSpPr txBox="1">
            <a:spLocks noChangeArrowheads="1"/>
          </p:cNvSpPr>
          <p:nvPr/>
        </p:nvSpPr>
        <p:spPr bwMode="auto">
          <a:xfrm>
            <a:off x="457200" y="4017963"/>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r>
              <a:rPr lang="en-US" altLang="en-US" sz="2800">
                <a:latin typeface="Calibri" pitchFamily="34" charset="0"/>
              </a:rPr>
              <a:t>International Conference on Webometrics, Informetrics, and Scientometrics (WIS)</a:t>
            </a:r>
          </a:p>
        </p:txBody>
      </p:sp>
      <p:sp>
        <p:nvSpPr>
          <p:cNvPr id="18437" name="Rectangle 2"/>
          <p:cNvSpPr>
            <a:spLocks noGrp="1" noChangeArrowheads="1"/>
          </p:cNvSpPr>
          <p:nvPr>
            <p:ph type="title"/>
          </p:nvPr>
        </p:nvSpPr>
        <p:spPr/>
        <p:txBody>
          <a:bodyPr/>
          <a:lstStyle/>
          <a:p>
            <a:pPr eaLnBrk="1" hangingPunct="1"/>
            <a:r>
              <a:rPr lang="en-US" altLang="en-US" smtClean="0">
                <a:latin typeface="Calibri" pitchFamily="34" charset="0"/>
              </a:rPr>
              <a:t>Scientometrics: Major meetings</a:t>
            </a:r>
            <a:endParaRPr lang="el-GR" altLang="en-US" smtClean="0">
              <a:latin typeface="Calibri" pitchFamily="34" charset="0"/>
            </a:endParaRPr>
          </a:p>
        </p:txBody>
      </p:sp>
      <p:pic>
        <p:nvPicPr>
          <p:cNvPr id="18438" name="Picture 2" descr="http://socio.org.uk/collnet2018/wp-content/uploads/2018/04/Untitled-design-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4972050"/>
            <a:ext cx="79533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219325"/>
            <a:ext cx="79248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1152FF20-E19E-4565-BEBB-F89B6E766DB8}" type="slidenum">
              <a:rPr lang="en-US" altLang="en-US" sz="1200"/>
              <a:pPr/>
              <a:t>14</a:t>
            </a:fld>
            <a:r>
              <a:rPr lang="en-US" altLang="en-US" sz="1200"/>
              <a:t> </a:t>
            </a:r>
          </a:p>
        </p:txBody>
      </p:sp>
      <p:sp>
        <p:nvSpPr>
          <p:cNvPr id="19459"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What is SoS about, after all?</a:t>
            </a:r>
            <a:endParaRPr lang="el-GR" altLang="en-US" smtClean="0">
              <a:latin typeface="Calibri" pitchFamily="34" charset="0"/>
            </a:endParaRPr>
          </a:p>
        </p:txBody>
      </p:sp>
      <p:sp>
        <p:nvSpPr>
          <p:cNvPr id="19460"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9461"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9462" name="Rectangle 9"/>
          <p:cNvSpPr>
            <a:spLocks noGrp="1" noChangeArrowheads="1"/>
          </p:cNvSpPr>
          <p:nvPr/>
        </p:nvSpPr>
        <p:spPr bwMode="auto">
          <a:xfrm>
            <a:off x="179388" y="1295400"/>
            <a:ext cx="896461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ts val="300"/>
              </a:spcBef>
              <a:buClr>
                <a:schemeClr val="tx1"/>
              </a:buClr>
              <a:buFontTx/>
              <a:buChar char="•"/>
            </a:pPr>
            <a:r>
              <a:rPr lang="en-US" altLang="en-US" sz="2700">
                <a:latin typeface="Calibri" pitchFamily="34" charset="0"/>
              </a:rPr>
              <a:t>(Static) Data: scientific publication data, funding data, patent data, collaboration network data, citation network data</a:t>
            </a:r>
          </a:p>
          <a:p>
            <a:pPr marL="342900" indent="-342900" eaLnBrk="1" hangingPunct="1">
              <a:spcBef>
                <a:spcPts val="300"/>
              </a:spcBef>
              <a:buClr>
                <a:schemeClr val="tx1"/>
              </a:buClr>
              <a:buFontTx/>
              <a:buChar char="•"/>
            </a:pPr>
            <a:r>
              <a:rPr lang="en-US" altLang="en-US" sz="2700">
                <a:latin typeface="Calibri" pitchFamily="34" charset="0"/>
              </a:rPr>
              <a:t>(Dynamics of) publications/citations/collaborations: preferential attachment growth, aging effect, sleeping beauties, team formation/assembly</a:t>
            </a:r>
          </a:p>
          <a:p>
            <a:pPr marL="342900" indent="-342900" eaLnBrk="1" hangingPunct="1">
              <a:spcBef>
                <a:spcPts val="300"/>
              </a:spcBef>
              <a:buClr>
                <a:schemeClr val="tx1"/>
              </a:buClr>
              <a:buFontTx/>
              <a:buChar char="•"/>
            </a:pPr>
            <a:r>
              <a:rPr lang="en-US" altLang="en-US" sz="2700">
                <a:latin typeface="Calibri" pitchFamily="34" charset="0"/>
              </a:rPr>
              <a:t>Scientific significance: citation measures, centralities measures, scientist/journal/university/country ranking, credit allocation</a:t>
            </a:r>
          </a:p>
          <a:p>
            <a:pPr marL="342900" indent="-342900" eaLnBrk="1" hangingPunct="1">
              <a:spcBef>
                <a:spcPts val="300"/>
              </a:spcBef>
              <a:buClr>
                <a:schemeClr val="tx1"/>
              </a:buClr>
              <a:buFontTx/>
              <a:buChar char="•"/>
            </a:pPr>
            <a:r>
              <a:rPr lang="en-US" altLang="en-US" sz="2700">
                <a:latin typeface="Calibri" pitchFamily="34" charset="0"/>
              </a:rPr>
              <a:t>Prediction in science: link prediction, impact prediction</a:t>
            </a:r>
          </a:p>
          <a:p>
            <a:pPr marL="342900" indent="-342900" eaLnBrk="1" hangingPunct="1">
              <a:spcBef>
                <a:spcPts val="300"/>
              </a:spcBef>
              <a:buClr>
                <a:schemeClr val="tx1"/>
              </a:buClr>
              <a:buFontTx/>
              <a:buChar char="•"/>
            </a:pPr>
            <a:r>
              <a:rPr lang="en-US" altLang="en-US" sz="2700">
                <a:latin typeface="Calibri" pitchFamily="34" charset="0"/>
              </a:rPr>
              <a:t>Success in science: interdisciplinary research, funding, </a:t>
            </a:r>
          </a:p>
          <a:p>
            <a:pPr marL="342900" indent="-342900" eaLnBrk="1" hangingPunct="1">
              <a:spcBef>
                <a:spcPts val="300"/>
              </a:spcBef>
              <a:buClr>
                <a:schemeClr val="tx1"/>
              </a:buClr>
              <a:buFontTx/>
              <a:buChar char="•"/>
            </a:pPr>
            <a:r>
              <a:rPr lang="en-US" altLang="en-US" sz="2700">
                <a:latin typeface="Calibri" pitchFamily="34" charset="0"/>
              </a:rPr>
              <a:t>Innovation and knowledge diffusion: patents, coauthorships, researchers mobility.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C1EC0548-A850-43AB-A19D-8B06863D32DE}" type="slidenum">
              <a:rPr lang="en-US" altLang="en-US" sz="1200"/>
              <a:pPr/>
              <a:t>15</a:t>
            </a:fld>
            <a:r>
              <a:rPr lang="en-US" altLang="en-US" sz="1200"/>
              <a:t> </a:t>
            </a:r>
          </a:p>
        </p:txBody>
      </p:sp>
      <p:sp>
        <p:nvSpPr>
          <p:cNvPr id="20483" name="Rectangle 2"/>
          <p:cNvSpPr>
            <a:spLocks noGrp="1" noChangeArrowheads="1"/>
          </p:cNvSpPr>
          <p:nvPr>
            <p:ph type="title"/>
          </p:nvPr>
        </p:nvSpPr>
        <p:spPr/>
        <p:txBody>
          <a:bodyPr/>
          <a:lstStyle/>
          <a:p>
            <a:pPr eaLnBrk="1" hangingPunct="1"/>
            <a:r>
              <a:rPr lang="en-US" altLang="en-US" smtClean="0">
                <a:latin typeface="Calibri" pitchFamily="34" charset="0"/>
              </a:rPr>
              <a:t>Presentation outline</a:t>
            </a:r>
            <a:endParaRPr lang="el-GR" altLang="en-US" smtClean="0">
              <a:latin typeface="Calibri" pitchFamily="34" charset="0"/>
            </a:endParaRPr>
          </a:p>
        </p:txBody>
      </p:sp>
      <p:sp>
        <p:nvSpPr>
          <p:cNvPr id="20484"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20485"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20486" name="Rectangle 6"/>
          <p:cNvSpPr>
            <a:spLocks noGrp="1" noChangeArrowheads="1"/>
          </p:cNvSpPr>
          <p:nvPr/>
        </p:nvSpPr>
        <p:spPr bwMode="auto">
          <a:xfrm>
            <a:off x="1066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50000"/>
              </a:lnSpc>
              <a:spcBef>
                <a:spcPts val="600"/>
              </a:spcBef>
              <a:buClr>
                <a:schemeClr val="tx1"/>
              </a:buClr>
              <a:buFontTx/>
              <a:buChar char="•"/>
            </a:pPr>
            <a:r>
              <a:rPr lang="en-US" altLang="en-US" sz="2800">
                <a:latin typeface="Calibri" pitchFamily="34" charset="0"/>
              </a:rPr>
              <a:t>Introduction to Science of Science (SoS)</a:t>
            </a:r>
          </a:p>
          <a:p>
            <a:pPr marL="342900" indent="-342900" eaLnBrk="1" hangingPunct="1">
              <a:lnSpc>
                <a:spcPct val="150000"/>
              </a:lnSpc>
              <a:spcBef>
                <a:spcPts val="600"/>
              </a:spcBef>
              <a:buClr>
                <a:schemeClr val="tx1"/>
              </a:buClr>
              <a:buFontTx/>
              <a:buChar char="•"/>
            </a:pPr>
            <a:r>
              <a:rPr lang="en-US" altLang="en-US" sz="2800">
                <a:latin typeface="Calibri" pitchFamily="34" charset="0"/>
              </a:rPr>
              <a:t>Relation of SoS to its precursors</a:t>
            </a:r>
          </a:p>
          <a:p>
            <a:pPr marL="342900" indent="-342900" eaLnBrk="1" hangingPunct="1">
              <a:lnSpc>
                <a:spcPct val="150000"/>
              </a:lnSpc>
              <a:spcBef>
                <a:spcPts val="600"/>
              </a:spcBef>
              <a:buClr>
                <a:schemeClr val="tx1"/>
              </a:buClr>
              <a:buFontTx/>
              <a:buChar char="•"/>
            </a:pPr>
            <a:r>
              <a:rPr lang="en-US" altLang="en-US" sz="3200" b="1">
                <a:latin typeface="Calibri" pitchFamily="34" charset="0"/>
              </a:rPr>
              <a:t>Quantification of scientific significance</a:t>
            </a:r>
          </a:p>
          <a:p>
            <a:pPr marL="342900" indent="-342900" eaLnBrk="1" hangingPunct="1">
              <a:lnSpc>
                <a:spcPct val="150000"/>
              </a:lnSpc>
              <a:spcBef>
                <a:spcPts val="600"/>
              </a:spcBef>
              <a:buClr>
                <a:schemeClr val="tx1"/>
              </a:buClr>
              <a:buFontTx/>
              <a:buChar char="•"/>
            </a:pPr>
            <a:r>
              <a:rPr lang="en-US" altLang="en-US" sz="2800">
                <a:latin typeface="Calibri" pitchFamily="34" charset="0"/>
              </a:rPr>
              <a:t>Predictions in science</a:t>
            </a:r>
          </a:p>
          <a:p>
            <a:pPr marL="342900" indent="-342900" eaLnBrk="1" hangingPunct="1">
              <a:lnSpc>
                <a:spcPct val="150000"/>
              </a:lnSpc>
              <a:spcBef>
                <a:spcPts val="600"/>
              </a:spcBef>
              <a:buClr>
                <a:schemeClr val="tx1"/>
              </a:buClr>
              <a:buFontTx/>
              <a:buChar char="•"/>
            </a:pPr>
            <a:r>
              <a:rPr lang="en-US" altLang="en-US" sz="2800">
                <a:latin typeface="Calibri" pitchFamily="34" charset="0"/>
              </a:rPr>
              <a:t>Ranking based on multilayer networks</a:t>
            </a:r>
          </a:p>
          <a:p>
            <a:pPr marL="342900" indent="-342900" eaLnBrk="1" hangingPunct="1">
              <a:lnSpc>
                <a:spcPct val="150000"/>
              </a:lnSpc>
              <a:spcBef>
                <a:spcPts val="600"/>
              </a:spcBef>
              <a:buClr>
                <a:schemeClr val="tx1"/>
              </a:buClr>
              <a:buFontTx/>
              <a:buChar char="•"/>
            </a:pPr>
            <a:r>
              <a:rPr lang="en-US" altLang="en-US" sz="2800">
                <a:latin typeface="Calibri" pitchFamily="34" charset="0"/>
              </a:rPr>
              <a:t>Conclusions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90600" y="225425"/>
            <a:ext cx="7997825" cy="863600"/>
          </a:xfrm>
        </p:spPr>
        <p:txBody>
          <a:bodyPr/>
          <a:lstStyle/>
          <a:p>
            <a:r>
              <a:rPr lang="en-US" altLang="el-GR" smtClean="0">
                <a:latin typeface="Calibri" pitchFamily="34" charset="0"/>
              </a:rPr>
              <a:t>Milestones in scientific quantification</a:t>
            </a:r>
            <a:endParaRPr lang="el-GR" altLang="el-GR" baseline="-25000" smtClean="0">
              <a:latin typeface="Calibri" pitchFamily="34" charset="0"/>
            </a:endParaRPr>
          </a:p>
        </p:txBody>
      </p:sp>
      <p:sp>
        <p:nvSpPr>
          <p:cNvPr id="21507" name="AutoShape 5"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1508" name="AutoShape 7" descr="9k="/>
          <p:cNvSpPr>
            <a:spLocks noChangeAspect="1" noChangeArrowheads="1"/>
          </p:cNvSpPr>
          <p:nvPr/>
        </p:nvSpPr>
        <p:spPr bwMode="auto">
          <a:xfrm>
            <a:off x="3217863" y="2157413"/>
            <a:ext cx="25431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21509" name="Slide Number Placeholder 1"/>
          <p:cNvSpPr>
            <a:spLocks noGrp="1"/>
          </p:cNvSpPr>
          <p:nvPr>
            <p:ph type="sldNum" sz="quarter" idx="12"/>
          </p:nvPr>
        </p:nvSpPr>
        <p:spPr>
          <a:xfrm>
            <a:off x="7231063" y="6418263"/>
            <a:ext cx="1905000" cy="349250"/>
          </a:xfrm>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E5BD493B-D5AD-49C0-B1F2-A2D8203816B0}" type="slidenum">
              <a:rPr lang="en-US" altLang="en-US" sz="1200"/>
              <a:pPr/>
              <a:t>16</a:t>
            </a:fld>
            <a:r>
              <a:rPr lang="en-US" altLang="en-US" sz="1200"/>
              <a:t> </a:t>
            </a:r>
          </a:p>
        </p:txBody>
      </p:sp>
      <p:pic>
        <p:nvPicPr>
          <p:cNvPr id="21510"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3388" y="2328863"/>
            <a:ext cx="8710612" cy="336550"/>
          </a:xfrm>
          <a:extLst>
            <a:ext uri="{91240B29-F687-4F45-9708-019B960494DF}">
              <a14:hiddenLine xmlns:a14="http://schemas.microsoft.com/office/drawing/2010/main" w="9525" cap="flat" cmpd="sng">
                <a:solidFill>
                  <a:schemeClr val="tx1"/>
                </a:solidFill>
                <a:prstDash val="solid"/>
                <a:miter lim="800000"/>
                <a:headEnd/>
                <a:tailEnd/>
              </a14:hiddenLine>
            </a:ext>
          </a:extLst>
        </p:spPr>
      </p:pic>
      <p:grpSp>
        <p:nvGrpSpPr>
          <p:cNvPr id="16" name="Group 30"/>
          <p:cNvGrpSpPr>
            <a:grpSpLocks/>
          </p:cNvGrpSpPr>
          <p:nvPr/>
        </p:nvGrpSpPr>
        <p:grpSpPr bwMode="auto">
          <a:xfrm>
            <a:off x="1079500" y="1911350"/>
            <a:ext cx="736600" cy="1130300"/>
            <a:chOff x="216" y="1208"/>
            <a:chExt cx="464" cy="712"/>
          </a:xfrm>
        </p:grpSpPr>
        <p:sp>
          <p:nvSpPr>
            <p:cNvPr id="21541" name="Line 19"/>
            <p:cNvSpPr>
              <a:spLocks noChangeShapeType="1"/>
            </p:cNvSpPr>
            <p:nvPr/>
          </p:nvSpPr>
          <p:spPr bwMode="auto">
            <a:xfrm>
              <a:off x="432" y="1440"/>
              <a:ext cx="0" cy="480"/>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542" name="Text Box 25"/>
            <p:cNvSpPr txBox="1">
              <a:spLocks noChangeArrowheads="1"/>
            </p:cNvSpPr>
            <p:nvPr/>
          </p:nvSpPr>
          <p:spPr bwMode="auto">
            <a:xfrm>
              <a:off x="216" y="1208"/>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2000" b="1">
                  <a:solidFill>
                    <a:srgbClr val="3333FF"/>
                  </a:solidFill>
                  <a:latin typeface="Times New Roman" pitchFamily="18" charset="0"/>
                </a:rPr>
                <a:t>1955</a:t>
              </a:r>
              <a:endParaRPr lang="el-GR" altLang="en-US" sz="2000" b="1">
                <a:solidFill>
                  <a:srgbClr val="3333FF"/>
                </a:solidFill>
                <a:latin typeface="Times New Roman" pitchFamily="18" charset="0"/>
              </a:endParaRPr>
            </a:p>
          </p:txBody>
        </p:sp>
      </p:grpSp>
      <p:sp>
        <p:nvSpPr>
          <p:cNvPr id="19" name="Content Placeholder 2"/>
          <p:cNvSpPr txBox="1">
            <a:spLocks/>
          </p:cNvSpPr>
          <p:nvPr/>
        </p:nvSpPr>
        <p:spPr bwMode="auto">
          <a:xfrm>
            <a:off x="393700" y="3109913"/>
            <a:ext cx="14890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lstStyle>
            <a:lvl1pPr>
              <a:defRPr sz="2400">
                <a:solidFill>
                  <a:schemeClr val="tx1"/>
                </a:solidFill>
                <a:latin typeface="Century Schoolbook" pitchFamily="18" charset="0"/>
                <a:cs typeface="Times New Roman" pitchFamily="18" charset="0"/>
              </a:defRPr>
            </a:lvl1pPr>
            <a:lvl2pPr marL="180975" indent="-1588">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lvl="1" algn="ctr">
              <a:spcBef>
                <a:spcPct val="20000"/>
              </a:spcBef>
              <a:buClr>
                <a:schemeClr val="tx1"/>
              </a:buClr>
            </a:pPr>
            <a:r>
              <a:rPr lang="en-US" altLang="en-US" sz="1500">
                <a:solidFill>
                  <a:srgbClr val="FF3300"/>
                </a:solidFill>
                <a:latin typeface="Calibri" pitchFamily="34" charset="0"/>
              </a:rPr>
              <a:t>Eugene Garfield (1925-2017)</a:t>
            </a:r>
          </a:p>
          <a:p>
            <a:pPr lvl="1" algn="ctr">
              <a:spcBef>
                <a:spcPct val="20000"/>
              </a:spcBef>
              <a:buClr>
                <a:schemeClr val="tx1"/>
              </a:buClr>
            </a:pPr>
            <a:r>
              <a:rPr lang="en-US" altLang="en-US" sz="1500">
                <a:latin typeface="Calibri" pitchFamily="34" charset="0"/>
              </a:rPr>
              <a:t> Linguist</a:t>
            </a:r>
          </a:p>
          <a:p>
            <a:pPr lvl="1" algn="ctr">
              <a:spcBef>
                <a:spcPct val="20000"/>
              </a:spcBef>
              <a:buClr>
                <a:schemeClr val="tx1"/>
              </a:buClr>
            </a:pPr>
            <a:r>
              <a:rPr lang="en-US" altLang="en-US" sz="1500">
                <a:latin typeface="Calibri" pitchFamily="34" charset="0"/>
              </a:rPr>
              <a:t>Developed IF</a:t>
            </a:r>
          </a:p>
          <a:p>
            <a:pPr lvl="1" algn="ctr">
              <a:spcBef>
                <a:spcPct val="20000"/>
              </a:spcBef>
              <a:buClr>
                <a:schemeClr val="tx1"/>
              </a:buClr>
            </a:pPr>
            <a:r>
              <a:rPr lang="en-US" altLang="en-US" sz="1500">
                <a:latin typeface="Calibri" pitchFamily="34" charset="0"/>
              </a:rPr>
              <a:t>Founder of ISI</a:t>
            </a:r>
            <a:endParaRPr lang="he-IL" altLang="en-US" sz="1500">
              <a:latin typeface="Calibri" pitchFamily="34" charset="0"/>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4465638"/>
            <a:ext cx="70326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1"/>
          <p:cNvGrpSpPr>
            <a:grpSpLocks/>
          </p:cNvGrpSpPr>
          <p:nvPr/>
        </p:nvGrpSpPr>
        <p:grpSpPr bwMode="auto">
          <a:xfrm>
            <a:off x="2203450" y="1900238"/>
            <a:ext cx="736600" cy="3352800"/>
            <a:chOff x="1440" y="1200"/>
            <a:chExt cx="464" cy="2112"/>
          </a:xfrm>
        </p:grpSpPr>
        <p:sp>
          <p:nvSpPr>
            <p:cNvPr id="21539" name="Line 20"/>
            <p:cNvSpPr>
              <a:spLocks noChangeShapeType="1"/>
            </p:cNvSpPr>
            <p:nvPr/>
          </p:nvSpPr>
          <p:spPr bwMode="auto">
            <a:xfrm>
              <a:off x="1664" y="1440"/>
              <a:ext cx="0" cy="187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540" name="Text Box 26"/>
            <p:cNvSpPr txBox="1">
              <a:spLocks noChangeArrowheads="1"/>
            </p:cNvSpPr>
            <p:nvPr/>
          </p:nvSpPr>
          <p:spPr bwMode="auto">
            <a:xfrm>
              <a:off x="1440" y="1200"/>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2000" b="1">
                  <a:solidFill>
                    <a:srgbClr val="3333FF"/>
                  </a:solidFill>
                  <a:latin typeface="Times New Roman" pitchFamily="18" charset="0"/>
                </a:rPr>
                <a:t>1997</a:t>
              </a:r>
              <a:endParaRPr lang="el-GR" altLang="en-US" sz="2000" b="1">
                <a:solidFill>
                  <a:srgbClr val="3333FF"/>
                </a:solidFill>
                <a:latin typeface="Times New Roman" pitchFamily="18" charset="0"/>
              </a:endParaRPr>
            </a:p>
          </p:txBody>
        </p:sp>
      </p:gr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5" y="5256213"/>
            <a:ext cx="2174875"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ontent Placeholder 2"/>
          <p:cNvSpPr txBox="1">
            <a:spLocks/>
          </p:cNvSpPr>
          <p:nvPr/>
        </p:nvSpPr>
        <p:spPr bwMode="auto">
          <a:xfrm>
            <a:off x="781050" y="5700713"/>
            <a:ext cx="36385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algn="ctr">
              <a:spcBef>
                <a:spcPct val="20000"/>
              </a:spcBef>
              <a:buClr>
                <a:schemeClr val="tx1"/>
              </a:buClr>
            </a:pPr>
            <a:r>
              <a:rPr lang="en-US" altLang="en-US" sz="1500">
                <a:solidFill>
                  <a:srgbClr val="FF3300"/>
                </a:solidFill>
                <a:latin typeface="Calibri" pitchFamily="34" charset="0"/>
              </a:rPr>
              <a:t>Lee Giles; Kurt D. Bollacker; Steve Lawrence </a:t>
            </a:r>
          </a:p>
          <a:p>
            <a:pPr marL="342900" indent="-342900" algn="ctr">
              <a:spcBef>
                <a:spcPct val="20000"/>
              </a:spcBef>
              <a:buClr>
                <a:schemeClr val="tx1"/>
              </a:buClr>
            </a:pPr>
            <a:r>
              <a:rPr lang="en-US" altLang="en-US" sz="1500">
                <a:latin typeface="Calibri" pitchFamily="34" charset="0"/>
              </a:rPr>
              <a:t>Crawl and harvest papers on the Web</a:t>
            </a:r>
          </a:p>
          <a:p>
            <a:pPr marL="342900" indent="-342900" algn="ctr">
              <a:spcBef>
                <a:spcPct val="20000"/>
              </a:spcBef>
              <a:buClr>
                <a:schemeClr val="tx1"/>
              </a:buClr>
            </a:pPr>
            <a:r>
              <a:rPr lang="en-US" altLang="en-US" sz="1500">
                <a:latin typeface="Calibri" pitchFamily="34" charset="0"/>
              </a:rPr>
              <a:t>Focus mainly on CS</a:t>
            </a:r>
          </a:p>
        </p:txBody>
      </p:sp>
      <p:grpSp>
        <p:nvGrpSpPr>
          <p:cNvPr id="26" name="Group 32"/>
          <p:cNvGrpSpPr>
            <a:grpSpLocks/>
          </p:cNvGrpSpPr>
          <p:nvPr/>
        </p:nvGrpSpPr>
        <p:grpSpPr bwMode="auto">
          <a:xfrm>
            <a:off x="3652838" y="1890713"/>
            <a:ext cx="736600" cy="1219200"/>
            <a:chOff x="2496" y="1200"/>
            <a:chExt cx="464" cy="768"/>
          </a:xfrm>
        </p:grpSpPr>
        <p:sp>
          <p:nvSpPr>
            <p:cNvPr id="21537" name="Line 21"/>
            <p:cNvSpPr>
              <a:spLocks noChangeShapeType="1"/>
            </p:cNvSpPr>
            <p:nvPr/>
          </p:nvSpPr>
          <p:spPr bwMode="auto">
            <a:xfrm>
              <a:off x="2720" y="1440"/>
              <a:ext cx="0" cy="528"/>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538" name="Text Box 27"/>
            <p:cNvSpPr txBox="1">
              <a:spLocks noChangeArrowheads="1"/>
            </p:cNvSpPr>
            <p:nvPr/>
          </p:nvSpPr>
          <p:spPr bwMode="auto">
            <a:xfrm>
              <a:off x="2496" y="1200"/>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2000" b="1">
                  <a:solidFill>
                    <a:srgbClr val="3333FF"/>
                  </a:solidFill>
                  <a:latin typeface="Times New Roman" pitchFamily="18" charset="0"/>
                </a:rPr>
                <a:t>2004</a:t>
              </a:r>
              <a:endParaRPr lang="el-GR" altLang="en-US" sz="2000" b="1">
                <a:solidFill>
                  <a:srgbClr val="3333FF"/>
                </a:solidFill>
                <a:latin typeface="Times New Roman" pitchFamily="18" charset="0"/>
              </a:endParaRPr>
            </a:p>
          </p:txBody>
        </p:sp>
      </p:grpSp>
      <p:grpSp>
        <p:nvGrpSpPr>
          <p:cNvPr id="29" name="Group 33"/>
          <p:cNvGrpSpPr>
            <a:grpSpLocks/>
          </p:cNvGrpSpPr>
          <p:nvPr/>
        </p:nvGrpSpPr>
        <p:grpSpPr bwMode="auto">
          <a:xfrm>
            <a:off x="3165475" y="3146425"/>
            <a:ext cx="2149475" cy="685800"/>
            <a:chOff x="1984" y="2016"/>
            <a:chExt cx="1568" cy="497"/>
          </a:xfrm>
        </p:grpSpPr>
        <p:pic>
          <p:nvPicPr>
            <p:cNvPr id="21535" name="Picture 31" descr="Google Scho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 y="2016"/>
              <a:ext cx="124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33" descr="balo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 y="2016"/>
              <a:ext cx="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Content Placeholder 2"/>
          <p:cNvSpPr txBox="1">
            <a:spLocks/>
          </p:cNvSpPr>
          <p:nvPr/>
        </p:nvSpPr>
        <p:spPr bwMode="auto">
          <a:xfrm>
            <a:off x="2627313" y="3848100"/>
            <a:ext cx="288766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algn="ctr">
              <a:spcBef>
                <a:spcPct val="20000"/>
              </a:spcBef>
              <a:buClr>
                <a:schemeClr val="tx1"/>
              </a:buClr>
            </a:pPr>
            <a:r>
              <a:rPr lang="en-US" altLang="en-US" sz="1500">
                <a:latin typeface="Calibri" pitchFamily="34" charset="0"/>
              </a:rPr>
              <a:t>“Stand on the shoulders of giants”</a:t>
            </a:r>
          </a:p>
          <a:p>
            <a:pPr marL="342900" indent="-342900" algn="ctr">
              <a:spcBef>
                <a:spcPct val="20000"/>
              </a:spcBef>
              <a:buClr>
                <a:schemeClr val="tx1"/>
              </a:buClr>
            </a:pPr>
            <a:r>
              <a:rPr lang="en-US" altLang="en-US" sz="1500">
                <a:latin typeface="Calibri" pitchFamily="34" charset="0"/>
              </a:rPr>
              <a:t>Freely accessible Web search engine for scholarly literature </a:t>
            </a:r>
            <a:endParaRPr lang="he-IL" altLang="en-US" sz="1300">
              <a:latin typeface="Calibri" pitchFamily="34" charset="0"/>
            </a:endParaRPr>
          </a:p>
        </p:txBody>
      </p:sp>
      <p:grpSp>
        <p:nvGrpSpPr>
          <p:cNvPr id="33" name="Group 34"/>
          <p:cNvGrpSpPr>
            <a:grpSpLocks/>
          </p:cNvGrpSpPr>
          <p:nvPr/>
        </p:nvGrpSpPr>
        <p:grpSpPr bwMode="auto">
          <a:xfrm>
            <a:off x="5430838" y="1905000"/>
            <a:ext cx="736600" cy="2943225"/>
            <a:chOff x="3696" y="1200"/>
            <a:chExt cx="464" cy="2016"/>
          </a:xfrm>
        </p:grpSpPr>
        <p:sp>
          <p:nvSpPr>
            <p:cNvPr id="21533" name="Line 22"/>
            <p:cNvSpPr>
              <a:spLocks noChangeShapeType="1"/>
            </p:cNvSpPr>
            <p:nvPr/>
          </p:nvSpPr>
          <p:spPr bwMode="auto">
            <a:xfrm>
              <a:off x="3920" y="1440"/>
              <a:ext cx="0" cy="1776"/>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534" name="Text Box 28"/>
            <p:cNvSpPr txBox="1">
              <a:spLocks noChangeArrowheads="1"/>
            </p:cNvSpPr>
            <p:nvPr/>
          </p:nvSpPr>
          <p:spPr bwMode="auto">
            <a:xfrm>
              <a:off x="3696" y="1200"/>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2000" b="1">
                  <a:solidFill>
                    <a:srgbClr val="3333FF"/>
                  </a:solidFill>
                  <a:latin typeface="Times New Roman" pitchFamily="18" charset="0"/>
                </a:rPr>
                <a:t>2005</a:t>
              </a:r>
              <a:endParaRPr lang="el-GR" altLang="en-US" sz="2000" b="1">
                <a:solidFill>
                  <a:srgbClr val="3333FF"/>
                </a:solidFill>
                <a:latin typeface="Times New Roman" pitchFamily="18" charset="0"/>
              </a:endParaRPr>
            </a:p>
          </p:txBody>
        </p:sp>
      </p:grpSp>
      <p:sp>
        <p:nvSpPr>
          <p:cNvPr id="36" name="Content Placeholder 2"/>
          <p:cNvSpPr txBox="1">
            <a:spLocks/>
          </p:cNvSpPr>
          <p:nvPr/>
        </p:nvSpPr>
        <p:spPr bwMode="auto">
          <a:xfrm>
            <a:off x="4984750" y="4822825"/>
            <a:ext cx="160972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algn="ctr">
              <a:spcBef>
                <a:spcPct val="20000"/>
              </a:spcBef>
              <a:buClr>
                <a:schemeClr val="tx1"/>
              </a:buClr>
            </a:pPr>
            <a:r>
              <a:rPr lang="en-US" altLang="en-US" sz="1500">
                <a:solidFill>
                  <a:srgbClr val="FF3300"/>
                </a:solidFill>
                <a:latin typeface="Calibri" pitchFamily="34" charset="0"/>
              </a:rPr>
              <a:t>Jorge E. Hirsch</a:t>
            </a:r>
            <a:endParaRPr lang="en-US" altLang="en-US" sz="1500">
              <a:latin typeface="Calibri" pitchFamily="34" charset="0"/>
            </a:endParaRPr>
          </a:p>
          <a:p>
            <a:pPr marL="342900" indent="-342900" algn="ctr">
              <a:spcBef>
                <a:spcPct val="20000"/>
              </a:spcBef>
              <a:buClr>
                <a:schemeClr val="tx1"/>
              </a:buClr>
            </a:pPr>
            <a:r>
              <a:rPr lang="en-US" altLang="en-US" sz="1500">
                <a:latin typeface="Calibri" pitchFamily="34" charset="0"/>
              </a:rPr>
              <a:t>Physicist</a:t>
            </a:r>
          </a:p>
          <a:p>
            <a:pPr marL="342900" indent="-342900" algn="ctr">
              <a:spcBef>
                <a:spcPct val="20000"/>
              </a:spcBef>
              <a:buClr>
                <a:schemeClr val="tx1"/>
              </a:buClr>
            </a:pPr>
            <a:r>
              <a:rPr lang="en-US" altLang="en-US" sz="1500">
                <a:latin typeface="Calibri" pitchFamily="34" charset="0"/>
              </a:rPr>
              <a:t>Develop h-index</a:t>
            </a:r>
          </a:p>
        </p:txBody>
      </p:sp>
      <p:pic>
        <p:nvPicPr>
          <p:cNvPr id="3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6875" y="5700713"/>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oup 32"/>
          <p:cNvGrpSpPr>
            <a:grpSpLocks/>
          </p:cNvGrpSpPr>
          <p:nvPr/>
        </p:nvGrpSpPr>
        <p:grpSpPr bwMode="auto">
          <a:xfrm>
            <a:off x="6594475" y="1927225"/>
            <a:ext cx="736600" cy="1219200"/>
            <a:chOff x="2496" y="1200"/>
            <a:chExt cx="464" cy="768"/>
          </a:xfrm>
        </p:grpSpPr>
        <p:sp>
          <p:nvSpPr>
            <p:cNvPr id="21531" name="Line 21"/>
            <p:cNvSpPr>
              <a:spLocks noChangeShapeType="1"/>
            </p:cNvSpPr>
            <p:nvPr/>
          </p:nvSpPr>
          <p:spPr bwMode="auto">
            <a:xfrm>
              <a:off x="2720" y="1440"/>
              <a:ext cx="0" cy="528"/>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532" name="Text Box 27"/>
            <p:cNvSpPr txBox="1">
              <a:spLocks noChangeArrowheads="1"/>
            </p:cNvSpPr>
            <p:nvPr/>
          </p:nvSpPr>
          <p:spPr bwMode="auto">
            <a:xfrm>
              <a:off x="2496" y="1200"/>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2000" b="1">
                  <a:solidFill>
                    <a:srgbClr val="3333FF"/>
                  </a:solidFill>
                  <a:latin typeface="Times New Roman" pitchFamily="18" charset="0"/>
                </a:rPr>
                <a:t>2006</a:t>
              </a:r>
              <a:endParaRPr lang="el-GR" altLang="en-US" sz="2000" b="1">
                <a:solidFill>
                  <a:srgbClr val="3333FF"/>
                </a:solidFill>
                <a:latin typeface="Times New Roman" pitchFamily="18" charset="0"/>
              </a:endParaRPr>
            </a:p>
          </p:txBody>
        </p:sp>
      </p:grpSp>
      <p:pic>
        <p:nvPicPr>
          <p:cNvPr id="5140"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95975" y="3133725"/>
            <a:ext cx="21336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31075" y="5264150"/>
            <a:ext cx="1828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Group 31"/>
          <p:cNvGrpSpPr>
            <a:grpSpLocks/>
          </p:cNvGrpSpPr>
          <p:nvPr/>
        </p:nvGrpSpPr>
        <p:grpSpPr bwMode="auto">
          <a:xfrm>
            <a:off x="7877175" y="1911350"/>
            <a:ext cx="736600" cy="3352800"/>
            <a:chOff x="1440" y="1200"/>
            <a:chExt cx="464" cy="2112"/>
          </a:xfrm>
        </p:grpSpPr>
        <p:sp>
          <p:nvSpPr>
            <p:cNvPr id="21529" name="Line 20"/>
            <p:cNvSpPr>
              <a:spLocks noChangeShapeType="1"/>
            </p:cNvSpPr>
            <p:nvPr/>
          </p:nvSpPr>
          <p:spPr bwMode="auto">
            <a:xfrm>
              <a:off x="1664" y="1440"/>
              <a:ext cx="0" cy="187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1530" name="Text Box 26"/>
            <p:cNvSpPr txBox="1">
              <a:spLocks noChangeArrowheads="1"/>
            </p:cNvSpPr>
            <p:nvPr/>
          </p:nvSpPr>
          <p:spPr bwMode="auto">
            <a:xfrm>
              <a:off x="1440" y="1200"/>
              <a:ext cx="4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2000" b="1">
                  <a:solidFill>
                    <a:srgbClr val="3333FF"/>
                  </a:solidFill>
                  <a:latin typeface="Times New Roman" pitchFamily="18" charset="0"/>
                </a:rPr>
                <a:t>2014</a:t>
              </a:r>
              <a:endParaRPr lang="el-GR" altLang="en-US" sz="2000" b="1">
                <a:solidFill>
                  <a:srgbClr val="3333FF"/>
                </a:solidFill>
                <a:latin typeface="Times New Roman" pitchFamily="18" charset="0"/>
              </a:endParaRPr>
            </a:p>
          </p:txBody>
        </p:sp>
      </p:grpSp>
      <p:sp>
        <p:nvSpPr>
          <p:cNvPr id="50" name="Content Placeholder 2"/>
          <p:cNvSpPr txBox="1">
            <a:spLocks/>
          </p:cNvSpPr>
          <p:nvPr/>
        </p:nvSpPr>
        <p:spPr bwMode="auto">
          <a:xfrm>
            <a:off x="5895975" y="4114800"/>
            <a:ext cx="22193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lstStyle>
            <a:lvl1pPr>
              <a:defRPr sz="2400">
                <a:solidFill>
                  <a:schemeClr val="tx1"/>
                </a:solidFill>
                <a:latin typeface="Century Schoolbook" pitchFamily="18" charset="0"/>
                <a:cs typeface="Times New Roman" pitchFamily="18" charset="0"/>
              </a:defRPr>
            </a:lvl1pPr>
            <a:lvl2pPr marL="180975" indent="-1588">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lvl="1" algn="ctr">
              <a:spcBef>
                <a:spcPct val="20000"/>
              </a:spcBef>
              <a:buClr>
                <a:schemeClr val="tx1"/>
              </a:buClr>
            </a:pPr>
            <a:r>
              <a:rPr lang="en-US" altLang="en-US" sz="1500">
                <a:latin typeface="Calibri" pitchFamily="34" charset="0"/>
              </a:rPr>
              <a:t>Research Project- Structured API </a:t>
            </a:r>
          </a:p>
          <a:p>
            <a:pPr lvl="1" algn="ctr">
              <a:spcBef>
                <a:spcPct val="20000"/>
              </a:spcBef>
              <a:buClr>
                <a:schemeClr val="tx1"/>
              </a:buClr>
            </a:pPr>
            <a:r>
              <a:rPr lang="en-US" altLang="en-US" sz="1500">
                <a:latin typeface="Calibri" pitchFamily="34" charset="0"/>
              </a:rPr>
              <a:t>Compete with Scholar</a:t>
            </a:r>
          </a:p>
          <a:p>
            <a:pPr lvl="1" algn="ctr">
              <a:spcBef>
                <a:spcPct val="20000"/>
              </a:spcBef>
              <a:buClr>
                <a:schemeClr val="tx1"/>
              </a:buClr>
            </a:pPr>
            <a:endParaRPr lang="he-IL" altLang="en-US" sz="1500">
              <a:latin typeface="Calibri" pitchFamily="34" charset="0"/>
            </a:endParaRPr>
          </a:p>
        </p:txBody>
      </p:sp>
      <p:sp>
        <p:nvSpPr>
          <p:cNvPr id="51" name="Content Placeholder 2"/>
          <p:cNvSpPr txBox="1">
            <a:spLocks/>
          </p:cNvSpPr>
          <p:nvPr/>
        </p:nvSpPr>
        <p:spPr bwMode="auto">
          <a:xfrm>
            <a:off x="7239000" y="5935663"/>
            <a:ext cx="17494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lstStyle>
            <a:lvl1pPr>
              <a:defRPr sz="2400">
                <a:solidFill>
                  <a:schemeClr val="tx1"/>
                </a:solidFill>
                <a:latin typeface="Century Schoolbook" pitchFamily="18" charset="0"/>
                <a:cs typeface="Times New Roman" pitchFamily="18" charset="0"/>
              </a:defRPr>
            </a:lvl1pPr>
            <a:lvl2pPr marL="180975" indent="-1588">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lvl="1" algn="ctr">
              <a:spcBef>
                <a:spcPct val="20000"/>
              </a:spcBef>
              <a:buClr>
                <a:schemeClr val="tx1"/>
              </a:buClr>
            </a:pPr>
            <a:r>
              <a:rPr lang="en-US" altLang="en-US" sz="1500">
                <a:latin typeface="Calibri" pitchFamily="34" charset="0"/>
              </a:rPr>
              <a:t>Product level – customizable tool</a:t>
            </a:r>
          </a:p>
          <a:p>
            <a:pPr lvl="1" algn="ctr">
              <a:spcBef>
                <a:spcPct val="20000"/>
              </a:spcBef>
              <a:buClr>
                <a:schemeClr val="tx1"/>
              </a:buClr>
            </a:pPr>
            <a:r>
              <a:rPr lang="en-US" altLang="en-US" sz="1500">
                <a:latin typeface="Calibri" pitchFamily="34" charset="0"/>
              </a:rPr>
              <a:t>Bing + Cortana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Bottom)">
                                      <p:cBhvr>
                                        <p:cTn id="12" dur="500"/>
                                        <p:tgtEl>
                                          <p:spTgt spid="19"/>
                                        </p:tgtEl>
                                      </p:cBhvr>
                                    </p:animEffect>
                                  </p:childTnLst>
                                </p:cTn>
                              </p:par>
                              <p:par>
                                <p:cTn id="13" presetID="1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lide(fromBottom)">
                                      <p:cBhvr>
                                        <p:cTn id="15" dur="500"/>
                                        <p:tgtEl>
                                          <p:spTgt spid="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slide(fromBottom)">
                                      <p:cBhvr>
                                        <p:cTn id="25" dur="500"/>
                                        <p:tgtEl>
                                          <p:spTgt spid="2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slide(fromBottom)">
                                      <p:cBhvr>
                                        <p:cTn id="28" dur="500"/>
                                        <p:tgtEl>
                                          <p:spTgt spid="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lide(fromBottom)">
                                      <p:cBhvr>
                                        <p:cTn id="38" dur="500"/>
                                        <p:tgtEl>
                                          <p:spTgt spid="29"/>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lide(fromBottom)">
                                      <p:cBhvr>
                                        <p:cTn id="41" dur="500"/>
                                        <p:tgtEl>
                                          <p:spTgt spid="3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dissolve">
                                      <p:cBhvr>
                                        <p:cTn id="46" dur="500"/>
                                        <p:tgtEl>
                                          <p:spTgt spid="3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slide(fromBottom)">
                                      <p:cBhvr>
                                        <p:cTn id="51" dur="500"/>
                                        <p:tgtEl>
                                          <p:spTgt spid="36"/>
                                        </p:tgtEl>
                                      </p:cBhvr>
                                    </p:animEffect>
                                  </p:childTnLst>
                                </p:cTn>
                              </p:par>
                              <p:par>
                                <p:cTn id="52" presetID="12"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slide(fromBottom)">
                                      <p:cBhvr>
                                        <p:cTn id="54" dur="500"/>
                                        <p:tgtEl>
                                          <p:spTgt spid="3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ssolve">
                                      <p:cBhvr>
                                        <p:cTn id="59" dur="500"/>
                                        <p:tgtEl>
                                          <p:spTgt spid="3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5140"/>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slide(fromBottom)">
                                      <p:cBhvr>
                                        <p:cTn id="68" dur="500"/>
                                        <p:tgtEl>
                                          <p:spTgt spid="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dissolve">
                                      <p:cBhvr>
                                        <p:cTn id="73" dur="500"/>
                                        <p:tgtEl>
                                          <p:spTgt spid="44"/>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5141"/>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slide(fromBottom)">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32" grpId="0"/>
      <p:bldP spid="36" grpId="0"/>
      <p:bldP spid="50"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55E590C4-6F6F-4644-A810-3228CB520EB5}" type="slidenum">
              <a:rPr lang="en-US" altLang="en-US" sz="1200"/>
              <a:pPr/>
              <a:t>17</a:t>
            </a:fld>
            <a:r>
              <a:rPr lang="en-US" altLang="en-US" sz="1200"/>
              <a:t> </a:t>
            </a:r>
          </a:p>
        </p:txBody>
      </p:sp>
      <p:sp>
        <p:nvSpPr>
          <p:cNvPr id="22531" name="Rectangle 2"/>
          <p:cNvSpPr>
            <a:spLocks noGrp="1" noChangeArrowheads="1"/>
          </p:cNvSpPr>
          <p:nvPr>
            <p:ph type="title"/>
          </p:nvPr>
        </p:nvSpPr>
        <p:spPr/>
        <p:txBody>
          <a:bodyPr/>
          <a:lstStyle/>
          <a:p>
            <a:pPr eaLnBrk="1" hangingPunct="1"/>
            <a:r>
              <a:rPr lang="en-US" altLang="en-US" smtClean="0">
                <a:latin typeface="Calibri" pitchFamily="34" charset="0"/>
              </a:rPr>
              <a:t>They all began …</a:t>
            </a:r>
            <a:endParaRPr lang="el-GR" altLang="en-US" smtClean="0">
              <a:latin typeface="Calibri" pitchFamily="34" charset="0"/>
            </a:endParaRPr>
          </a:p>
        </p:txBody>
      </p:sp>
      <p:sp>
        <p:nvSpPr>
          <p:cNvPr id="22532" name="Rectangle 3"/>
          <p:cNvSpPr>
            <a:spLocks noGrp="1" noChangeArrowheads="1"/>
          </p:cNvSpPr>
          <p:nvPr>
            <p:ph type="body" idx="1"/>
          </p:nvPr>
        </p:nvSpPr>
        <p:spPr>
          <a:xfrm>
            <a:off x="609600" y="1295400"/>
            <a:ext cx="8458200" cy="1828800"/>
          </a:xfrm>
        </p:spPr>
        <p:txBody>
          <a:bodyPr anchor="ctr"/>
          <a:lstStyle/>
          <a:p>
            <a:pPr marL="568325" indent="-336550" algn="just" eaLnBrk="1" hangingPunct="1">
              <a:lnSpc>
                <a:spcPct val="90000"/>
              </a:lnSpc>
              <a:buFontTx/>
              <a:buNone/>
            </a:pPr>
            <a:r>
              <a:rPr lang="en-US" altLang="en-US" sz="2800" b="1" smtClean="0">
                <a:latin typeface="Calibri" pitchFamily="34" charset="0"/>
              </a:rPr>
              <a:t>on 1955 with the definition of the IF</a:t>
            </a:r>
            <a:endParaRPr lang="en-US" altLang="en-US" sz="2800" smtClean="0">
              <a:latin typeface="Calibri" pitchFamily="34" charset="0"/>
            </a:endParaRPr>
          </a:p>
          <a:p>
            <a:pPr marL="568325" lvl="1" indent="-336550" eaLnBrk="1" hangingPunct="1">
              <a:lnSpc>
                <a:spcPct val="90000"/>
              </a:lnSpc>
            </a:pPr>
            <a:r>
              <a:rPr lang="en-US" altLang="en-US" smtClean="0">
                <a:latin typeface="Calibri" pitchFamily="34" charset="0"/>
              </a:rPr>
              <a:t>with the seminal article of Dr. Eugene Garfield about </a:t>
            </a:r>
          </a:p>
          <a:p>
            <a:pPr marL="568325" lvl="1" indent="-336550" eaLnBrk="1" hangingPunct="1">
              <a:lnSpc>
                <a:spcPct val="90000"/>
              </a:lnSpc>
            </a:pPr>
            <a:r>
              <a:rPr lang="en-US" altLang="en-US" smtClean="0">
                <a:latin typeface="Calibri" pitchFamily="34" charset="0"/>
              </a:rPr>
              <a:t>“</a:t>
            </a:r>
            <a:r>
              <a:rPr lang="en-US" altLang="en-US" i="1" smtClean="0">
                <a:latin typeface="Calibri" pitchFamily="34" charset="0"/>
              </a:rPr>
              <a:t>Citation Indexes for Science: A New Dimension in Documentation through Association of Ideas</a:t>
            </a:r>
            <a:r>
              <a:rPr lang="en-US" altLang="en-US" smtClean="0">
                <a:latin typeface="Calibri" pitchFamily="34" charset="0"/>
              </a:rPr>
              <a:t>” </a:t>
            </a:r>
          </a:p>
          <a:p>
            <a:pPr marL="568325" lvl="1" indent="-336550" eaLnBrk="1" hangingPunct="1">
              <a:lnSpc>
                <a:spcPct val="90000"/>
              </a:lnSpc>
            </a:pPr>
            <a:r>
              <a:rPr lang="en-US" altLang="en-US" smtClean="0">
                <a:latin typeface="Calibri" pitchFamily="34" charset="0"/>
              </a:rPr>
              <a:t>published by </a:t>
            </a:r>
            <a:r>
              <a:rPr lang="en-US" altLang="en-US" i="1" smtClean="0">
                <a:latin typeface="Calibri" pitchFamily="34" charset="0"/>
              </a:rPr>
              <a:t>Science, 122, 108-111, </a:t>
            </a:r>
            <a:r>
              <a:rPr lang="en-US" altLang="en-US" smtClean="0">
                <a:latin typeface="Calibri" pitchFamily="34" charset="0"/>
              </a:rPr>
              <a:t>1955</a:t>
            </a:r>
            <a:endParaRPr lang="el-GR" altLang="en-US" sz="1000" smtClean="0">
              <a:latin typeface="Calibri" pitchFamily="34" charset="0"/>
            </a:endParaRPr>
          </a:p>
        </p:txBody>
      </p:sp>
      <p:sp>
        <p:nvSpPr>
          <p:cNvPr id="22533"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22534"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22535" name="AutoShape 2" descr="data:image/jpeg;base64,/9j/4AAQSkZJRgABAQAAAQABAAD/2wCEAAkGBxMTEhQUEhQWFRUWGRkaGBgYGBoYGBocHxsaHRYbHR8fHCggIBwlHB8XITEiJSkrLi4uHR8zODMsNygtLisBCgoKDA0NFA4NDisZFBksLDc3NysrKysrKys3LCsrKysrKysrKysrKyssLCwrKysrKysrKysrLCsrLCsrKysrK//AABEIAPkAywMBIgACEQEDEQH/xAAcAAABBQEBAQAAAAAAAAAAAAAAAwQFBgcCAQj/xABMEAACAQMCAwUEBgcECAMJAAABAgMABBESIQUxQQYTIlFhMnGBkQcUI0JSoTNicoKxwdGSorLwFSQ1Q1NzdLM0Y4MIFiWTwsPS4eP/xAAUAQEAAAAAAAAAAAAAAAAAAAAA/8QAFBEBAAAAAAAAAAAAAAAAAAAAAP/aAAwDAQACEQMRAD8A3GiiigKKKKAoopnc3uMKo1Mc4HLlzPoo2yfdjJIBBy8gHM/1qj/SV2xmsIRJH3KL07ws0kjfgRAMAY5uzbD7pOM1Dt329voxJDZqWkSRVlnWPUI2bSEgXJZTKTzxnGcDJBaoax+jzi3FLxZOK6o4wFLMxTOjmI40U4UnrkDG5OTsQ3nhd8s8MUyZ0yorrnY4YAjPrvTqkLG0SGNIolCRooVVHIADAFL0BRRRQcSSqvtED3kCiKVWGVYMPMEGqN2U4veTzXaXVv3aRSusU2NPegOQPCefhwdYwp8qnbbMLSuCumQh21fdIVVznPs4Ucx570E/XjMAMkgD1qDv+NmJC76QMquwJOWZUUDxcyzAUyu7pg+ZWzG33jgd23Lf/wAtvP7p35E4Cau+N28Yy8ijp1P8BTV+00J3jzIOunb8jj88VDcVgQowlOldt+RBz4SPXOMVXLzh7QKJEWS4wcaYtCNtzyWcddjgZ35eQaZYcQjmGY2zjmOTL7xzH8+lOqxXg3ae6muD/q6WpXVhHkZbjG26KyBWXlsduWTV8s+1Eit9uFZcjBRSGAwNzliGOcnbGxHluFuopK2uEkUOjBlPIjlStAUUUUBRRRQFFFFAUUUze5YnARseYx8fd/nryD2eU6sDcY5DmT7ycAD8/hulYoMF8EFjuWIJIGdIGNtI6AeZPMknqS2JB3AJIztqGByXGRt/n0ql/Sv2rfh9p4ZP9YlysQVQMficg5zpHwzigpX0vceaa8tOHWBCvHMrEp4QJ2Yd3y6qSWJxzPpW6oCAMnJxueWfWsa+g3sIRp4ndZMjhjArcwG2MrZ3LNvj0JO+RjZ6AooooEbrlg9f6Go9rdOqr7yB/OjtSlwbaQ2ePrCYeMMMqxUglDuNnXUnMY1ZyMZrGbmfjfG5O5WBrKFT9ozB0C+YyQCx/VAz5kA0G0Y5VQLe2W94abu9cyd5byP3fswReFvZQe0VxnVIWIIyMUr2E7P3vDLg2c031i0kjZ4n3BjkQrqTBJ0hlJOMkHTkYOqnHbWcMIOGQAB7ohXCjAitl/TNsMDKgoBtzPlQJ8S4bc3cVrGG7lFhSZpQQWM6qO4XT+FXxIc89KjzqW4FxP6zDqKhZFJjmj56JV2kT3dR5qVPWpgjy5UnpA5DnQMFslBXAOEOVUnKqRyKg7DHQDYUwubtBmWNhq32OQsoBOV359QGGSDy6gzLCo7ho0iS3POIl4/WJzkj9x8j3FaCB+kDhIuLNwql8aJkUjDEDDFccwxTUvvNL2scXdIYQoiKgoFAC6SMjAHpU04qNBjXwKUGCfCCNskk7e8mgkezXGFg+ykAWMnZsAaTyw36vLfp7uV0rMbmMllQEKWJGo76QFLNt1bAOB1NL23H5YFCIdSKfDrOSB5Ej7p/LbGw2DR6KZ8K4ik8YkT3EHmrDmp9R/Q08oCiiigKKK8Y0De8mCjc4/z/AJ/KkH4hGpI32DHYHHhKqwzyzlgOfn5HHk57wHutJbBwTyz0B25Fh8QPWkLfhLBhrYMoMZzjxPoXKhugxLqkyMkk+XMJOIkgEgqSAdJxkehwSMj0JFZ32/8Ao6k4lewStKq28agOpyWI1AsoxjGeWc7Vok8oRSzHAUEk+grHLb6ZZ5bt0gsxLApOMPpfGcaiT4d+g299Bc+O9rFsL6ztmwYrnEYUADu2zhCoA9jJRSDyBB6YN1r5wvnur7iguriNoUiIaMagcaTmMAg4LZwTjooHlVwbjNwc5nl3/Xb+tBofa3iZigbu5USXbAOCxGd8Dzx1x8uYz+y4tIsySPJI2lgT4iSQDuME43G1R5OTk7k8zRQXO97eMdoYgP1nOfyH9ad2/DzdW6PPJKWfJ8LaVAz4QFxp5Y6b1Qq0rs7KGtYsdF0n3jY0CPCOBR25LIWZiMZbGw6gYAo4hMBNEqohnkDqjtsFQaWk35nkp0jmQOWMiVNRnFWgK6ZcN1CjJfI5FQviBHmOVB61q33pGJ9AFHwxvj3k01iZluoYgxZWSRpA2+FUAKQdjnUR57ZpzwhZRDiYktqOjUQXCfdDkbF+e49Nzzry6skdlY5DLnSykqRnmMjmD5Hag7cVEcTkTKlXxMhJj0DW2+xUqOakbEHA9RjNPW4fH1XPvrpYwowoA91BHKnetpm8EmkN3CnCEfeOobvg80BwM76udEkK406VC/hCgD5UrxC11gYJV1OpHHNGHIj+Y6jIrmKfvYklwFZtSuo5CRDh8ehO499BFPOhiRZDmRNSONy/hc90225ymjDenpSMsR7tS4Icltj7WjbRr/W9r1xpzvmpKUVXuN2pmCNGVkCMwMZkKIzA48RUE6kYHwkEZzncDASPZ7jDWsgdgRG2kONjlTnSwweaEHPocdK1FGBAIOQdwRyI6ViUN53kLE6QVaQbHK6lJDqGwMqSMg4G5I5ttf8AsHxI4e0kOWizoPmoOGX904+DLQW+iiigKQn3IXz5+7r/ACHxNLE1HR3GlmD5Y9CBz64A896BbU2WESrsdydgT15b+W9d2cxdSSMYJG3I+opExP3b42ZyTjyzjb5UR3RUAd04x+EZHz2oKV9OHHDbcNZVOGnYRg+h3b+6G3rNuxXDBDbKxHjlAdj6H2B8F395Nax287NR8RjjjuO8jQPlShGrOlic5BwNOrbHUVK8P7JWsSgBNekAZc55bUGY17WgdtLq0tLV5JEQbHT4RnPLI+Yx5kgdaynsxfyzxGWVQup2KAfgzt8twD1AHvIT1lZSStpjUsfTp76sVl2MkODK4T0G5/pUZ2b4jJDKAg1ayAVHM+RHuyf87jS6CuxdkbcDfW3xx/Cm81ilnIrqW7iQhJQWYhCdo5BvgbnS3mNOfZFWg0x4zErQSq/slGz7sGg5fhyfe1N7yD/Kuo7dV9lQKS4JIzWtuz+00aE+fsjf+dLzKSCA2k+eAcfPagGphLxCMawG1Mgyyp42HlkLkjPr5Hyqk8Xv7rh1y0t+zXdhLhRIFA+r5P34lAVgcgasE7bbnSzbtH2dEaifhEmg3YMZgjIEE4KOSyfdjcIrEMMAY6EnIWW845I9rHPbxgCV4lj73OSsroiPpU8sNrxqB0jfBOA743dtDAzrgsNIBblkkLk49+ageE9o472S3hVHglgZpJ7d1IKBIyirnGCuuRCDsfDyFWTidoJonjbYMMZ8j0PwOKDi7s5Y2KiXVjG7KAc435bY+FJQxCOMRrk+J3JPNmY5J8q4h4tqQiba4iGHQDJkA2V0HNg3pyNIzxzqneN+kO/cbYCfhLc+8I+A5Y60HUtVTj3AXZZDBNIhc6jEH0RsSRrOoIXXIzkKcE+WSathdXRZIzlH5Z5qR7St5MDTOWggbLhwgi7pSCqltI0gYUkkLtzxn2jueZrqxvWgnSVckq2cefmP3gSvvIPSntwKjp4xpZyOpVAfMe2/uGwHqT+Gg2iCUOqspyrAEHzBGQflXdVf6PuI97bshO8TbfsN4k+WSn7lWigTmYAbnH+c/wAqYXnEFt4e8cMckAKg1OzyMAiKPMswG+B1JABNOruIOQDyG/5/0yPjUL23t+9te7MsMKu6hpZlDKmMspALKC+oKBuMZyNxQSPB+LLcBsLJG6HDxSrokTPLIyQVO+GUlTg4OxxIVU+yN1NLLqkuYp1W2gIKKgbW5cyFtPIeBcLy333GTMwxtKC+tlJPhwTgDptnH/7zz5UHXGP92OpY/wCB/wCoHxp/TOG1YtrkYMQMADkOvzzj5Dl1eUEH2q7LW9/GI7hSQOWCQRyP8qYwdiLdcDLFRgBdgMDkNulTfGeKRWsMk876I4xlj+QAHUkkADqSKiOEXd5dxrN4LSKQao0Kd7OVPsM5LBEJG+jS2MjxZyKCWsuGxQ/o0C+vU/GjiV2IYpJTuEUtjzwM4qmdtO0N7wru7h2S6tGcJICgjmQkEgqynQw2PNRvgdci28StxcW7oDtKhwfeMqf4UDe0s5GjVpJW71gGbBIRcjOkKCBgcs8zjnRccNaRSkshZDjKgFdQ8ick4PvrnhvFlMIaU6WXwyA81cbMMc9+Y8810k08viVREn3e8BMjfu5Gge/J8wKB+x+AHIUmaZcJ4h3ocHwvGxV1PNT094I3Bp4aBG4iV1ZXUMrAhlYAgg8wQdiKrPZ3sdFZzSPFI5iYHuoWJKQliDKV331aU6ZAB3OatDVGveu7tHAoYp+kdjiOPPIHG7N+qPiRQKm2TWZNC94VCl8DUVByFJ54BztQ1INYk+3LI5/VPdr8Au+PeTUfdQaZreOEnXJIMg+LwDeQnO/L1oJCRRkHAyOR6ikZKd3mNbaeWdqjbu7RPaYA9B94+4Dc/CgbWS6bkxD2LlWOPKVBqDD3rkHzwKa62kBMeNHIyN7GfJcbufdt605tYtd1D3ylQVm7uM+0fszqZx91SNgvM5OcVzcSE8+gwANgB0AHICgYRREsys2r7N3BwFwUwSMeRBPWmDLkOp5KrOvp4l1D3Etn0J9aeysytqXG6OhznYNpORjr4eXrUbe3SRro1gNIRuxALkeyoH4QTyHMkZ6UE59Gt+EumiJ/SKQPXTlx8h3nzrUKwzstdkXdrJy8a59M7OPhkitzoGdwv2infy9OTH+lRHavhk84iESWsioxZ47lWZHOMLjSDggF9yrcwcbVKyyfahfLf3jTj+Jx8vOkyru7ASMmnGAAvI8juD6/KgjuyvB44TOy2kdo0jIGSMJoOlBupUDK6mcAkKeeQKdWs7ovdhCzA9dlHLJJ5888h5cgc06tJ21Mj4JX7w28tiPPBHv8hTugZ2t0xco4GR1GR0B5ZPQ889D5U7JqNu/DOp81H91gv8JD8qkKCp/SnwY3fDpYVdEctGU1sFVn1jShJ2yxOB+sVr3sp2oD91Z3SNb3wiBaJl2YL4WdGXK6SQds55jfGasPErCKeMxTxrJGcZRxlTg5GR7wDTfh/BLWDeC3hiPnHEiH5gA0GbdtOJx8Vf6vmRbW2lPeqkUslxcSJkaI1RSFTdhrY+0eXhydK4VcGSCFzG0JaNGMTZDRkqCUOQDleXIcqeFq4oEjAurVpGrzwM/OvWNNp+KQqdJcFvwrl3/srk/lSLcQJ9mGVh5kKv5Mwb8qCO4v9hcQ3A2WQiGb1DH7NverVOSjFV/ixa5aK306CXV21EZ0IctgdTnAqUub2QsdMLc+rAfwzQLGoDiELW3ezwsNBOuWJzhWPVlP3X+YNSJa4PSKP1JaQ/LC/wAa4Th66g8pMzqcrqwI1PmqDbPq2SPOgcA6o43wR3ihgrDDDIzuPOo+6syZY5kco6BgNgQQ2xBFSErknJOTSD0DCSxU+0zt73YD5ZxRFEsf6NVTPMqACfjzo/0hEZDGrhnHtKviK88asZ05wcasZrpzQR91OI57aZvZSXDHyVwVJPzrzin2ZYEHIOABuSScKB5k7UpdxK6lWGQRgim8GU0ksXdBhHbmg5bdNWNtR3FA37ptUkb4Eirqwu6kD21B6svX41U+IuyyspCHvGTScktpUAqpGPCusOck9TgEna2W3/iIT5d6T+z3T6v5VBXdqhztgllckbEspBGT8APdtQRloSj+qvscYznDEj4sR8K+hgc18/TLknyAJPw/qcD41vtr7C/sj+FA0vEJcaTggEjqOmxHUf56V5bRvqLvpGRjC5Puyfn8/n3xCTQVYgkYI2BY7kY2H+d67jcEAjcEZFAzjkMRbUjEE51qNXwIHiznJ2B59KVPFYOsqD0LAH5HenWa8wPKgiZZjLIGRSVRcLkFNZLKWIyM6QFG+MeLbNOddwekSfFpP/wpLhhy0h/Wf/GV/goqQJoGRFwPvxH07th/9yjh973gOw2LDIO2VOGHoQff7654zJIsLmL29gDjOnJALY64GTj0pCynghRYwSAu2WDb75zqxgknJJ8zQK8bvWhheRF1Mo2BzjcgZON8DmfdTeKwRx9rI056gnTHv5IuAV8tWr30q/FozsgeU+SIxH9ogIPiaQ4XZOrOzqI0OO7izqZT94kjYA/hBI65oH8USoNKKqr5KAB8hQxr0muCaCFtjnibZ+5bbfGQZqXY1CcSJgukucExshilIGSozlX9wPOns/EVGNKvIzeysaltXrn2QPUkCgdMaRlbAJAJx0GMn0GSB8zTQ2UrAmeQox9mKJsKvlrcYZm9FIHv50hwO7LmSGQYmixnBJDKfZdckn3jNBCR9rHe/NiITC4TvC8pDZGAcKqNjOCd9W2DsaedqL8qghjRZZ58rFG+6frO4/4aDc+ew5mqZ9I9yLPithekEgq6MBgZ05B3OBnTL1PSrb2esj4rqUq88wGSp1JGg3SKM/hHMke02T5YCm9ibU2XFru01FlkjWQMQBqI0nIAGAPHJsOWK0KQ1B3fZkSXq3jSMjomhVjwAR4sliQckhuQAxgbnnUy1AjIaZJGJJXV90jiMhGSAzFgqA430jJOOuBTqQ01sG+0uh17hMe4Sb0DMYQMEAGoYOOePLPly2qOuTT5gWJC4wPaY+yvlnzJ6KNz7t6aKFDOwyQkbkluZ1DQu3IeJlOB5czQRlwPszjmzkN8ACg+JLf2R5VvyLgAeQxWG8GjV7iKHILGSMyL1XJAQHyIDFvj6VulA1v30rqwTgjlz32qCuOK9yQNURVmYAO5jY75JVsFSPEowdI5eLcCrHcR6lYeY/PpUR9WVgCvgO5BAB9oeIEHYqeo9ByIBAQNlxeWa6Ze9ng7xS1vE8EbxYQBZu8KgtqWTn9qgw6Ab5q1W7uV8YUNvnScjnsRkA7jfHTlvzqr8N4a1s9uulmWOa4j1kD9HOvfZ25L3wjjA9BVpzQR7kxOWwShJJwCSM7nYbnDZ2HRvQ0LfSyH7KHC/jmJjB/ZXSWP7wX409nnVFLOwVRuSTgD40hDxKJyAHGTyBypPuDAE/Cg5s73XswCsM8jkbc+YByPIjqOdI8R4xBDJDHK2l5ywj8LEEqAWyQCFwDnxEcj5UhE3+tTAcgIif2iHB+agfIVUfpT4fmJmW3t0EssEc9yyI0xRmVMqQuQBsupmzjIA5GgtXaPtEtosDFGl7+ZIU0FQNTg6CSSBpOOdRvaTj95bW8k/wBUi0RrqIa5OsjIzhVhIJ/e6VBdreE3CcFnEojEkDLLFHGcxRpE66VU6FbAjDHxZOSdxnAcydm/rML6bDh8ffRHTJraWUB18JB+rqQcHOdXlQXWCcOiuvJlDD3EZFek1WPo34iJOG2mTh1j7vSThsxEodufJc1ZCaDxjTae4jiXLMsa+pCgn+ZpcmoXs3iR7m5cBmWQxRE76FUb6fIkkZNA6/0nCf8AeLj1OP4007P+O5urkbxBFiVujtkFtJ64xipJ41znAz7qJJCdidhy8hQMnso9feFFMg5ORqYDqFJ3UcthgUnPeqG0DLv+BAXb3kDkPU4FNeMXRV4lYtHCxPeSLzHkufu5P3ulPlZVTEShIzuAnJvUtzY+pJoGUksx5RBf23APyXV/GubZ9cCTdHLADGPZOCfdnrSPGw5iYR+0dttjgnxY9cUpeSM2kJoijRQqKcuwAHUDAz8TQJSNUZIzAmdDhVVlZtsSDqi55nO+eS9d9i7eJfvZkP6+An9hcA/vZpteTZyWOwGPQDyA5AelB7xfA0hNoioaMejDOT5sepO5qq8VvyjaFcIWxqY4wozhSAdi5OQufU/dqwXxKxW6H2lhXPpqLMo+ClaqfHLMyadJwdS+WMBlbJ2ySAMAetBYfonsA3E2KDCRoS2xyzDbJYnc5cc98ityqhfRLwzRDJNjGshF/ZTmfixI/dq+0BUHxWFcsjhdDbgsAVBz1B29rB+OPKpym1/DqXbmPzH3h8v5UEKCqRmSM92FBLL7Ue3MY6ehXHQ4NP4ZdSgkYPUeR5GmsXdkFV04BAIXGxwCAQORxpOPLFAZ02x3i9CuA494JwfeDk/hoOeMDKxjp3sefg2R+YFL92roA4DAgc96ZX99EVw0ixnII7z7MgqQV2bBxkVxacUXSPDIw+6UjeQEe9FIyOXwzyNA/traOMEIoXUck7kk4xkk+m1NOO8Kiu4JLeYExyABsHB2IYYPnkClPrueUU//AMph/ECuH4gB7STD/wBJyPyBoPOK8NS4jMUpcowIYK7JqBBBDFSCQQTkUxtuy9rGoQI5RQAqvNNIoA2AAeQgAADYbVJQXaP7DA45+Y945j417LKFBZiAAMkk4AHrQMrHglrAcw28MR80iRT8wM08JplHftIA0MUjqeTnEaH1Bcgkeqg16Y5z7TxR+iK0p+Z0D8jQOSaheyT4gmjPtJPJqHvwVPxwafNZA+1LM37yxj+4oP50xuuHiNZHtx9qw31s76wOhy3PyPSglGNNLm6RN3dV/aIH8abWUcE0ayKhIOzK7yMVYe0p1Md/5UvFEkf6NET1VFB+eM0CDTPIPskyD9+TKRD4kZb3KD8KLSFIIe5jJbLF2YjAJPRV+6npSsshO5JPvqmXvbdRNLBDa3E7xnTlFwhYe1kn2QDjfG+/TGQtEjU2kaqw8PE7n9JJHZRn7sf2k2OoLZwD6r8qYcL4UtrxLSjOwktSzM7FmZxKBqPwwPnQWvd20KQMKXZjyVR1IG5JOAB1J6VHkgbv4x+E4Cny1Y3I9M04srgB7lD7UixlPUKclfiTn4Ux4lhUIyC/MkHKpjfC9CfNvgNslgRv7gszMxyxJJPrUfBC0kiooyzsFA9ScCpLj28znkPCT+0VBIHmck7VaPo34GGlM7DaLKr6yH2t+uldvLJyKC/8JsVghjiXkige89T8Tk/GndFFAUUUUFY7TWhi1TxoxOkhhGdLuuDlVP4xuyZ65GQGJqrdluP3Yh1Tg3Kxu0cpWPu7mMqdmaLOJFKFX8GGwwwrVpssYYEHkarNxbCGbJ8JK6c4wrKp8G/IFckD9o89sA9tL0OivG4ZGAKspypB5EU24mxGJNR8PMnkB0b3DJz6E+lVeyt9N9dKELQKElAIOhJZf0wXpk6FfbkZWO2asFzal42WOXCupHiBkwCMZB1Bvnq+FBIRy5GeXmPI9R86TupyiMwBYqCdI5nA5D1oRQowDn189sUO222xoIzhMqqg72VTM5MhBYDSGwdC5+6Nh780vxCSFo2WVkCMCDlgBj35qJl4jdRyukls91FpQo8aQjxeLvAQ842A0Y2/F6GvE4vKu8fDJlPn/qaH599mge8Omd3CxFpI1X9KQe7wNgpY4BOOqfEdakGNV++41flCVsGY/ha6jVufmurpvsaOEX7rCUmk13Cq7lSrIcZJUKGAZ1XIXXjfG+5oJ1mpMtUXwm2je3jkkVZZZRrZ3AfGSfCudlA5YFdy21ugy0cSjzIAH8hQJ9nV3vXH6IyKF8i4B1kflTp2rhb1WAVCulR4VUAKB6ADFJu9AO1ISPQ702DltWjGFOGYnCKfInBJb9VQT6Cg8keo2aBO9EuPtAhQHJ9nOSMZxzxTqfT1LP8A3F+AB1fNvgKa20wWNnQANKCv4QiA/NnYjmAcDA6mgRmkpsEyC7fo1GT+tuAFHvO2egDeWKJplH6x+S/LmfjgeYpETd4qoMs7Pkrj2jgLENvugathv4sD0D20tZr2dVX2pGO+PCo5u3uGcnqSR1NbbwuwSCJIoxhUGB5nzJ9Sck++onsh2eFrHqfeZwNR28I5hBjbGdzjr6AYsFAUUUUBRRRQFIXlqJFwdvIjmD50vRQVK7ikiIXGTkDbZSCcFgOmPIfI1yIUbfxAHfCyOgPr4T/CrVc26uulhkfmPUVWuIWDRHO5X8Q/+ocs+v50CDyFDzJQ7YJ1Ee4nc/EnPLnjLlZARkcjTJnJGPAwPPVlfhsGpDhrt3YyyMfFndhuGZeqc9hnlvk9aA47w95gmiVoyjaiup1RxgjS/durY6jBxnGQeVRlpY3ya1SSJFYggu810U2wQgfQQCd8M7AEnG21TZkb8OfcyfzIpOS60+0rL06N/gJoGL216uyXUTbDeW3Jb1OY5UH92kIeDyNPHPcz940Wru0jj7qNSy6WOCzMxxtu2PSpbvM03W7DFggLlThsYAB8tTELn0zmg8htAmoKzKrEnSMeEnmVyDjPluPSu4lRDqVcv/xHOtx+ycAJ+6BXDFv1F97Fj8lUr/epJ/Vyf2UC/wAWf+FAz4hcGGTv8koxAmUnORyDj9YU+vU0MVqPijWSco5Zo4k71gxXcgjQuyjbO5zXVzMGJZhknclmY/lq0/lQEkwzjqeQG5PuHM02toBE2piRHkkwk5LE+n+79fvbez1oFyTlU2BGSEXAI8/CMEetMpZqDqebnTCeavJpvLf3VzY8MnuJe6iQs3XyX1J5AUDaNGkYKoJz5DJ9wHUnkB51qXYzsiLf7aZR3xHhXmIh5Z6uerfAbc3fZTsnHZrk+OU+0/Qc9lHQbnfmfyqx0BRRRQFFFFAUUUUBRRRQFeEV7RQQnEOAg7xHSfwn2T/T/O1Vu6t3ibxKUJPllSffyOwHI9Kv9cyIGBDAEHmCMigoH1g5xmMe9m/khpvKytIhfmh1BTuhPRsdcHBGetW287LwsSyZiYjHh3BHkQenoMVDT9mJ0YMndyac6funcYOx25HzoGTykkkuMn/y/wD+lNpYlPNic4zpVUJx56i4Pyr24sZ09qJ/grMPmARUfJdYznbHPO1BIyzDOw0joMk/mabvNTA3eTikpboDmwHpvn+FAvJIEYyBtOV0v5MPX+or2aQpjKgNsRr8TDqPDyU+9QwpD6nM5XRDM+GDY7s4ODkZ9KlI+yl5NlmQIzMSTI/hwfRcsD6b/CgiPrgV+9JLS4IU74BYYLEndjjYDGBz3pmCWwArPKTgRgEn5Lv88c+tXzh/0eoN55mf9WMd2vuJ3Yj4irVw3hUNuumGNUHXA3PvPM/E0FB4B2Fnc67lu6X/AIa4Lnz5eFc+mTgkbVoPDuHRQIEhQIvpzPqTzJ9TTqigKKKKAooooCiiighu0kl8iarJYJCoJMcutWY9ArA4B94xnqKoXYf6ROIcSuWgSC2h7tdUhcyFgNWkgLsdWdt8Y69AdWrDe1w/0Px+K8Xa3uiWkxywxC3I9cEpL6k0Ft+kLtjxHhmJO4t5rd2Kq4Mish3Kq4yRkr94bEg7DbMzwTiXELixS5X6mJJUSSNftSgVlJ0u2rOrdRkDAw2xqW7UcFS9tJrdiMSphW56W5xsPcwU/CsU7DccujbycDAZJ3maMP8A8GIlvrnxUhtPmZPQUGh/R92o4jxGNbhobeC3LYyTIzyAHD6BkAAHI1HqORpG+7UcVTiK8PSC0kd4++EgMqqseSpZxuRhhjAJzlfPa92NpHbwpHGAkcSBVHQKowN/cOdVb6PkNw1zxJwc3b4hByCtvHlYdjy1HU589QoLZaB9C96VL48RQELn0BJOPeaWqice7XXttfW1mILeQ3We7k7x1Ax7WpdJ5DfY7+lWbis1zHAXjELyIrMysWVWwM4UjJHxBoJWiqj9Hnaa44jALl4ooomLKqhmdzpOCScAAZz50ovG7yS8lgt44JIYtnnLOAj5P2WAp1yAaScEAZ3wcAhaq8IqF7V8RuLa2kuIVifuY3kdXLLqCjU2kgHBwGwCPLcc6Zdge0Fxf2y3UkcUUcmsIqszv4XKEsSABurbDO2N+lBYzbJ+BfkK7SMDkAPcKod92wvY+JxcO7i3Z5k7xZe8kChMSE5XQTq+zcYBP3dxvh1xztlLYTQrfQp9XnbQLiJyQjeUiMowMZOoMdgdqC6UVSPpI7YXHDI0nEMU0TyCMAuyOGKMw+6QR4W326fCYnm4mI8rDaM+M6O+lAJ6gN3XyJA+FBP0VAW/FriWyS4ijjEugmSKRmADrkSR6gDgq4ZdweVRHYftRecSthcpFbxKWZQGd3J08ycKMb++gu1FVC/7YvZSxpxGFYopW0pcxOXh1b4WQFVaM4HPxDnvgEizX5l0Zg7sv07zVpO3mu43xvg+6gc0VSPo+7XXXERK7QwwxwyGJsOzuWABbHhAA3G+/WrvQV3t/wBo/qFjNcDBcALEDyMjHC5GRkDdiPJTT7svxhby0guVx9qgYgdG5Ov7rBh8Kq/afhq8UvJbRv0VrAxY9BczqVhOPOOPU49ZF9Kr/wD7P/F27q5sZdpIHLqp5gMdMq/uyAk/t0GuUUUUBVJ+l/s79c4dJpXMsH20fUnSDrX11JqGPPTV2ooM++h/tStxwwd64DWg0SMx+4q5jc+mjYk9Uas37SXFzb3dvx1U0x3MxZEAwe7ChUD+s0IZvTepGz7FTpxm54fEWSynVZZcZANvr1KgIOQdYeH9nXWt9sezqXtlLa4C6l+zONkdd4z7gQPhkUET2z4oLi1t7e2fLcSKxow5iErrnkx6RZHvYVbbS2SKNI41CoihVUcgqjCge4AVln0G8In0NPdah3Gu2t0b7g16rn5yYXPTQRyrWaDM+3P+3uDf+t/hrQuKfoZf2H/wmsw7acUjbjXDJU1vFB3glkSN2RNWQMsFI9+OVaBx3jMKWryFwVdH0aQWLnSdlABJPuoMe7D9rfq3DLK2kEtvDPLKsl4ANKDUx0oc5VzyLkeEZIBxldx4baRRRJHCqrGo8IXljnnPXPPPUnNZn9FFlBPwgWF2hDFpNUUisjYLFlZcgbjIIZeRFNOx/aGXhly9hKZbqyU/Y3CRu/dA76G0qcqORxnSeWxwoaJ27/2bf/8AS3H/AGnqE+hb/Y1p75/+/LT3txxeE8NuQr6zPbzpEEBdnYoyAAKCfaIB8utRn0M3SrwyC3bKTR98XjdWRgDM7A4YDIwy7jzoIXtTdLF2osXfOkWpzhWY7/WwNlBP5Uv9ItvJxg29laxS90soknuHjeONAFZcKXUa2wzHC530+uGXGeJxt2jtLldbW8cBjeURuYwxFxjxBcY8abjYZ9DjWopQyhlIKsAQRyIPIigy/wD9ogf/AA2D/qk/7M9WXtHxy7QQBbWSJXubWN5TJEQiNPGG2VmJ1A6P3qq30+ziW0it4Q0sy3CuyRozlVEUgycAgbuux86u952osu71SMWUaW09zIzZBDIdOjOoMARtkEDyoJm8H2b/ALLfwNUH6A/9kR/8yX/FU1Y9p+8tJbqdWhjkMggjZG74oo0jUoyS7MGYADkVG/M1n6GOJR23DViuC0MiySErIjocE5BGRuPdQWv6TLNJeFXquAQsLuPRkGtD/aUU2+iS9eXhNoznJCumfMRyPGv91RUX21vrjiUZseHxvolIE91IjRwpHnJVCwBkY4AOnIwfXItdhBb8OtIoi2mKJQgJ5sQNzgDdmOTgDzoKV9BP/h77/rZf8KVofFL9IIZJpDhIkZ2PooJPx25Vmn0IXaxx3UUoeKSW5eRFkRkLKyrjGoAE+E5A3Fc/Sl2rSdI7OBJ5Inlj+tSJDLhYlYF1U6RqY88jbAI60En2I4dxP6ubhZbVGvHNy6ywSyOveAaF1CdRhUCADSMVSbnveFdoYpZ2j03RzI0SNHGRKSj7MzEaZAsh8R/PFbdwriEU8YeE5TkPCy4x0wwBHTpWTfT13VykCQrJLcxSMrKkcjARsvjyQunOpY8b55+tBstFUnsB21W5hhiuFliugoVlkikUOQPbViunxAZwSCDkepu1AVHcbvpYkXuIhNK7qioW0L1Lsz6W0qqBjnByQANyKkaKContRc/X1sRawGUwd+zC5fSqatAB/wBWySWx86Q4n2uu4UCvaRrM92lqiiZnQ640dZQe6UsgDNkYXGk7+SXYk9/xLi13nKrJHax+ncr9qB6FyDSfHllu+MwQwnSlnC0skmx7uSbKJhSCpk0ByuoEDUWIONJC/AUVmXC+0NzFDJGZJJGn4jNb2sjDvJFhQ/ayAKp16dEunIPi05GnNXLspbTpHKZ2c65WaJZGDvHHhQqsw2JJDNjJxqxnagZ9rO0s1pNaxRW8cxuZO7XMxjKnGSxHdN4ANyQc+hqQhv7kTpHLbxrG6ue8SZnwy4wpUwpzBJBBPsn0zV+LI9zx6BEKgWVq8uplLgSTN3ekgMu+gZG9M+2dxfw2yIszC7urwxxiIBcjXhDk69EYgQEgZOXyTswIaXRVG4lcT2s8UJuZ5pb5icBFIgSJS0xhVV21ExourOM6iTgkox8Suofq9nIZWmmM8zBcSzR26sTFDr9nvCWjQyE4GHw3stQX+qtxXtNcR38NlFbRSGZGkDm4ZNCr7Rde5bGTsME5PlzqU7LW08drEt05eYaixLaiMsxVC2BqKqVXV10561U+ERyXPG+ITowUW0cNqjFdYOftZRjUMEPgfGgtvDb64aaWOeBIwixsjpKZFfUXDDeNCpXSPP2hUpWfdrb+5tOEyEzsbvOD3YHeGWVz3aIMnSBqGwydK4BzvSUPFLiK+zPcSGK0smmvEGgxqSPsU2Goy6Vdy2Tk8sA6aDRqKqXDbS6uYILr6zJDLKmoxqV7pElA0jSyHMkSnIb7zg58J0iE7OccnKCKWdybO8u1nlbGp7e3QnLYGCSZLcHzGaDSKr1tx+STiUtmsS93BEskkuvUdT/o49OkaSQGbmdh60z4JM80EXEZ7iSJSrz90CohWAqTGjgjchNLl851FsELgCtcIv50topI/DecZuS6swDdzCVyrAcm0W6qVB6tvkbUGpUjbXSSAmN1cBipKsGAZThlOORB2I6VQLvtLJarxjTITFZJD3bykyZmZCXTUT1YxDHJS3LHhpjwiOThcvD4e9cp9VuZ79WYuq6VVzIudwe9ZhnrQanTXil53MMspxiNGc6m0jCgk5ODgYHPFUnhXGZ3WPiUzyR2q28k0ynAjIYBoI40I1MyKCTIcai3hyDhGXaaSW5itbeaR1ueJOo7lHIWC29ucEDZ2EQILNnLE6dIGAFn4Vx+6ltbOf6pqa5ddaLIB3ML5KyEsBrITQSABzPlvZqpAv5P9JSfbmOzsISZlGBEGZcxodskpGDITnbKAAbksu0PFbm4FrBHNJbS3zgpFHhZIrYeKWWRipZZCg2ClQGYKNRUsQ0SivAK9oCkrqIspVXaMn7y6Sw92pWX03BpWighOzXZqOyDrFJKyOzOVkKt429t86Q2T6kj0riTsumqR0nnieWdZpGjZQzaUEaxHKH7IKBtzzvmp6iggOL9k4Zo7dEaS3NswaF4SFZPCVIGpWBBU75BqXtLNY4xGhYAZ3J1MScksSc5YkkknmacUUEBwvsqkFzLdLNO0s2nvdZjIk0jCZAjGnSOWjT65p7dcFikuYbp8mSBZFjG2le8062xjOrC6c55E7VJUUEH2g7Mx3UkExlmhlgL6HhYK2lwA6nKkEEAdMjGxFI8R7HwySQSpJPA8KNGGikwzxsQWR2YFjkjOoENkk5zvViooEDbAR93GTGAoVSunKgbDGoEbDzBqD4R2RW273uLi4TvpGlkOYmLSN7TeKI4J8hgelWOigrsPY6AGIs8spjuDc5kYMXlKaFZ/DvoXAUDGMDoMV5/7m25e7aQySfW9XeBmGFDR92dGAMeDYE5IBOCMnNjooK5w+K14akcc10xZl0xm4kXvGWMDCIAFB0gj2VycjOTTbst2YVYrtrhTqv5JZJIz92OTIWM+TaCNWPvE7kAVJcd/T2f/MP+E1NUFWg7ERLZyWZnuHR4hCHd1LpGNgiYUIBjmdOTtkkAYdnsrCFg0M6SQMzJKCrSamjMbltSlTlDjBGBpUAAKBU9RQZn2isLbvrLhMEmnvZ3ubltatKxQFwZC2SXklKnl9zlgYq6Ds5CRP3paZrhDHK7kajHggRrpACoNTbADcknJ3r28/SL/wAxf4ipegqkPYSAWb2jy3EqPGIQ0jgvHGMaVTChVxhTnTk4XOQAB6vYS3M8U7yTSSRoUYu4PeqcbSYUeHYeFdKncEEM2bVRQVU9hLcxXcReZvrbSs7Fl1J3hBcJhcAeFeYJwoBJAAHVr2Gt0uUuTJNJIsIiPeOGEgDB9T+EEtkLsCFwANNWiigKKKKD/9k="/>
          <p:cNvSpPr>
            <a:spLocks noChangeAspect="1" noChangeArrowheads="1"/>
          </p:cNvSpPr>
          <p:nvPr/>
        </p:nvSpPr>
        <p:spPr bwMode="auto">
          <a:xfrm>
            <a:off x="4846638" y="92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pic>
        <p:nvPicPr>
          <p:cNvPr id="22536" name="Picture 2" descr="http://www2.hawaii.edu/~jacso/extra/cj-03/gene/gen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90863"/>
            <a:ext cx="56388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6"/>
          <p:cNvSpPr txBox="1">
            <a:spLocks noChangeArrowheads="1"/>
          </p:cNvSpPr>
          <p:nvPr/>
        </p:nvSpPr>
        <p:spPr bwMode="auto">
          <a:xfrm>
            <a:off x="301625" y="3140075"/>
            <a:ext cx="25939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r>
              <a:rPr lang="en-US" altLang="en-US" sz="2000">
                <a:latin typeface="Calibri" pitchFamily="34" charset="0"/>
              </a:rPr>
              <a:t>Garfield founded the </a:t>
            </a:r>
            <a:r>
              <a:rPr lang="en-US" altLang="en-US" sz="2000" b="1">
                <a:solidFill>
                  <a:srgbClr val="009900"/>
                </a:solidFill>
                <a:latin typeface="Calibri" pitchFamily="34" charset="0"/>
              </a:rPr>
              <a:t>Institute for Scientific Information (ISI)</a:t>
            </a:r>
            <a:r>
              <a:rPr lang="en-US" altLang="en-US" sz="2000">
                <a:latin typeface="Calibri" pitchFamily="34" charset="0"/>
              </a:rPr>
              <a:t>.</a:t>
            </a:r>
          </a:p>
          <a:p>
            <a:pPr eaLnBrk="1" hangingPunct="1"/>
            <a:r>
              <a:rPr lang="en-US" altLang="en-US" sz="2000">
                <a:latin typeface="Calibri" pitchFamily="34" charset="0"/>
              </a:rPr>
              <a:t>ISI formed a major part of the science division of </a:t>
            </a:r>
            <a:r>
              <a:rPr lang="en-US" altLang="en-US" sz="2000" i="1">
                <a:latin typeface="Calibri" pitchFamily="34" charset="0"/>
              </a:rPr>
              <a:t>Thomson Reuters</a:t>
            </a:r>
            <a:r>
              <a:rPr lang="en-US" altLang="en-US" sz="2000">
                <a:latin typeface="Calibri" pitchFamily="34" charset="0"/>
              </a:rPr>
              <a:t> company (now acquired by Clarivate Analytics) publishing every year the </a:t>
            </a:r>
            <a:r>
              <a:rPr lang="en-US" altLang="en-US" sz="2000" b="1">
                <a:solidFill>
                  <a:srgbClr val="009900"/>
                </a:solidFill>
                <a:latin typeface="Calibri" pitchFamily="34" charset="0"/>
              </a:rPr>
              <a:t>Journal Citation Reports (JCR)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13F2AFBA-E15B-4940-B5D0-B3DF5F565EA9}" type="slidenum">
              <a:rPr lang="en-US" altLang="en-US" sz="1200"/>
              <a:pPr/>
              <a:t>18</a:t>
            </a:fld>
            <a:r>
              <a:rPr lang="en-US" altLang="en-US" sz="1200"/>
              <a:t> </a:t>
            </a:r>
          </a:p>
        </p:txBody>
      </p:sp>
      <p:sp>
        <p:nvSpPr>
          <p:cNvPr id="23555" name="Rectangle 2"/>
          <p:cNvSpPr>
            <a:spLocks noGrp="1" noChangeArrowheads="1"/>
          </p:cNvSpPr>
          <p:nvPr>
            <p:ph type="title"/>
          </p:nvPr>
        </p:nvSpPr>
        <p:spPr>
          <a:xfrm>
            <a:off x="1042988" y="225425"/>
            <a:ext cx="7948612" cy="863600"/>
          </a:xfrm>
        </p:spPr>
        <p:txBody>
          <a:bodyPr/>
          <a:lstStyle/>
          <a:p>
            <a:pPr eaLnBrk="1" hangingPunct="1"/>
            <a:r>
              <a:rPr lang="en-US" altLang="en-US" smtClean="0">
                <a:latin typeface="Calibri" pitchFamily="34" charset="0"/>
              </a:rPr>
              <a:t>The Impact Factor (IF)</a:t>
            </a:r>
            <a:endParaRPr lang="el-GR" altLang="en-US" smtClean="0">
              <a:latin typeface="Calibri" pitchFamily="34" charset="0"/>
            </a:endParaRPr>
          </a:p>
        </p:txBody>
      </p:sp>
      <p:sp>
        <p:nvSpPr>
          <p:cNvPr id="23556" name="Rectangle 39"/>
          <p:cNvSpPr>
            <a:spLocks noGrp="1" noChangeArrowheads="1"/>
          </p:cNvSpPr>
          <p:nvPr>
            <p:ph type="body" idx="1"/>
          </p:nvPr>
        </p:nvSpPr>
        <p:spPr>
          <a:xfrm>
            <a:off x="228600" y="1685925"/>
            <a:ext cx="8763000" cy="2441575"/>
          </a:xfrm>
        </p:spPr>
        <p:txBody>
          <a:bodyPr/>
          <a:lstStyle/>
          <a:p>
            <a:pPr eaLnBrk="1" hangingPunct="1">
              <a:buFontTx/>
              <a:buNone/>
            </a:pPr>
            <a:r>
              <a:rPr lang="en-US" altLang="en-US" sz="2800" b="1" smtClean="0"/>
              <a:t>IF definition</a:t>
            </a:r>
            <a:endParaRPr lang="en-US" altLang="en-US" sz="2800" smtClean="0"/>
          </a:p>
          <a:p>
            <a:pPr lvl="1" eaLnBrk="1" hangingPunct="1"/>
            <a:r>
              <a:rPr lang="en-US" altLang="en-US" sz="2800" smtClean="0"/>
              <a:t>The Impact Factor for each journal  is the average number of citations acquired during the past two years for papers published over the same period</a:t>
            </a:r>
          </a:p>
        </p:txBody>
      </p:sp>
      <p:sp>
        <p:nvSpPr>
          <p:cNvPr id="23557" name="TextBox 1"/>
          <p:cNvSpPr txBox="1">
            <a:spLocks noChangeArrowheads="1"/>
          </p:cNvSpPr>
          <p:nvPr/>
        </p:nvSpPr>
        <p:spPr bwMode="auto">
          <a:xfrm>
            <a:off x="336550" y="4997450"/>
            <a:ext cx="3238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r>
              <a:rPr lang="en-US" altLang="en-US" sz="2800" b="1">
                <a:latin typeface="Times New Roman" pitchFamily="18" charset="0"/>
              </a:rPr>
              <a:t>IF</a:t>
            </a:r>
            <a:r>
              <a:rPr lang="en-US" altLang="en-US" sz="2800" b="1" baseline="-25000">
                <a:latin typeface="Times New Roman" pitchFamily="18" charset="0"/>
              </a:rPr>
              <a:t>2018</a:t>
            </a:r>
            <a:r>
              <a:rPr lang="en-US" altLang="en-US" sz="2000">
                <a:latin typeface="Times New Roman" pitchFamily="18" charset="0"/>
              </a:rPr>
              <a:t>(of journal JNL) =</a:t>
            </a:r>
            <a:endParaRPr lang="en-US" altLang="en-US" sz="1200">
              <a:latin typeface="Times New Roman" pitchFamily="18" charset="0"/>
            </a:endParaRPr>
          </a:p>
        </p:txBody>
      </p:sp>
      <p:cxnSp>
        <p:nvCxnSpPr>
          <p:cNvPr id="23558" name="Straight Connector 3"/>
          <p:cNvCxnSpPr>
            <a:cxnSpLocks noChangeShapeType="1"/>
          </p:cNvCxnSpPr>
          <p:nvPr/>
        </p:nvCxnSpPr>
        <p:spPr bwMode="auto">
          <a:xfrm>
            <a:off x="3575050" y="5292725"/>
            <a:ext cx="5264150" cy="3016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59" name="TextBox 5"/>
          <p:cNvSpPr txBox="1">
            <a:spLocks noChangeArrowheads="1"/>
          </p:cNvSpPr>
          <p:nvPr/>
        </p:nvSpPr>
        <p:spPr bwMode="auto">
          <a:xfrm>
            <a:off x="3575050" y="4616450"/>
            <a:ext cx="518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r>
              <a:rPr lang="en-US" altLang="en-US" sz="1800">
                <a:latin typeface="Times New Roman" pitchFamily="18" charset="0"/>
              </a:rPr>
              <a:t>number of times articles published in JNL during </a:t>
            </a:r>
            <a:br>
              <a:rPr lang="en-US" altLang="en-US" sz="1800">
                <a:latin typeface="Times New Roman" pitchFamily="18" charset="0"/>
              </a:rPr>
            </a:br>
            <a:r>
              <a:rPr lang="en-US" altLang="en-US" sz="1800">
                <a:latin typeface="Times New Roman" pitchFamily="18" charset="0"/>
              </a:rPr>
              <a:t>2016-2017 were cited in indexed journals during 2018</a:t>
            </a:r>
          </a:p>
        </p:txBody>
      </p:sp>
      <p:sp>
        <p:nvSpPr>
          <p:cNvPr id="23560" name="TextBox 10"/>
          <p:cNvSpPr txBox="1">
            <a:spLocks noChangeArrowheads="1"/>
          </p:cNvSpPr>
          <p:nvPr/>
        </p:nvSpPr>
        <p:spPr bwMode="auto">
          <a:xfrm>
            <a:off x="3573463" y="5302250"/>
            <a:ext cx="5222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r>
              <a:rPr lang="en-US" altLang="en-US" sz="1800">
                <a:latin typeface="Times New Roman" pitchFamily="18" charset="0"/>
              </a:rPr>
              <a:t>number of “citable” articles published by JNL in 2016 and 2017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91705D52-74A5-4D49-8F62-64EDD0A90438}" type="slidenum">
              <a:rPr lang="en-US" altLang="en-US" sz="1200"/>
              <a:pPr/>
              <a:t>19</a:t>
            </a:fld>
            <a:r>
              <a:rPr lang="en-US" altLang="en-US" sz="1200"/>
              <a:t> </a:t>
            </a:r>
          </a:p>
        </p:txBody>
      </p:sp>
      <p:sp>
        <p:nvSpPr>
          <p:cNvPr id="24579" name="Rectangle 2"/>
          <p:cNvSpPr>
            <a:spLocks noGrp="1" noChangeArrowheads="1"/>
          </p:cNvSpPr>
          <p:nvPr>
            <p:ph type="title"/>
          </p:nvPr>
        </p:nvSpPr>
        <p:spPr/>
        <p:txBody>
          <a:bodyPr/>
          <a:lstStyle/>
          <a:p>
            <a:r>
              <a:rPr lang="en-US" altLang="en-US" smtClean="0">
                <a:latin typeface="Calibri" pitchFamily="34" charset="0"/>
              </a:rPr>
              <a:t>Use and misuse of IF</a:t>
            </a:r>
            <a:endParaRPr lang="el-GR" altLang="en-US" smtClean="0">
              <a:latin typeface="Calibri" pitchFamily="34" charset="0"/>
            </a:endParaRPr>
          </a:p>
        </p:txBody>
      </p:sp>
      <p:pic>
        <p:nvPicPr>
          <p:cNvPr id="24580" name="Picture 2" descr="http://editage.com/images/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773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editage.com/images/u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88" y="3581400"/>
            <a:ext cx="773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editage.com/images/misu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029200"/>
            <a:ext cx="773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295400" y="1828800"/>
            <a:ext cx="7772400" cy="1371600"/>
          </a:xfrm>
          <a:prstGeom prst="roundRect">
            <a:avLst/>
          </a:prstGeom>
          <a:solidFill>
            <a:schemeClr val="accent5">
              <a:lumMod val="20000"/>
              <a:lumOff val="80000"/>
            </a:schemeClr>
          </a:solidFill>
          <a:ln w="635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hangingPunct="1">
              <a:defRPr/>
            </a:pPr>
            <a:r>
              <a:rPr lang="en-IN" sz="2000" dirty="0">
                <a:solidFill>
                  <a:schemeClr val="tx1"/>
                </a:solidFill>
                <a:latin typeface="Calibri" panose="020F0502020204030204" pitchFamily="34" charset="0"/>
                <a:cs typeface="Calibri" panose="020F0502020204030204" pitchFamily="34" charset="0"/>
              </a:rPr>
              <a:t>1. </a:t>
            </a:r>
            <a:r>
              <a:rPr lang="en-IN" sz="2000" b="1" dirty="0">
                <a:solidFill>
                  <a:schemeClr val="tx1"/>
                </a:solidFill>
                <a:latin typeface="Calibri" panose="020F0502020204030204" pitchFamily="34" charset="0"/>
                <a:cs typeface="Calibri" panose="020F0502020204030204" pitchFamily="34" charset="0"/>
              </a:rPr>
              <a:t>As an objective measure of journal prestige</a:t>
            </a:r>
            <a:r>
              <a:rPr lang="en-IN" sz="2000" dirty="0">
                <a:solidFill>
                  <a:schemeClr val="tx1"/>
                </a:solidFill>
                <a:latin typeface="Calibri" panose="020F0502020204030204" pitchFamily="34" charset="0"/>
                <a:cs typeface="Calibri" panose="020F0502020204030204" pitchFamily="34" charset="0"/>
              </a:rPr>
              <a:t>. There are a vast number of journals to choose from, and the journals’ IF provides an objective measure of the overall quality of work published in that journal. As a general rule, the higher the IF value of a journal, the more prestigious it is considered to be.</a:t>
            </a:r>
          </a:p>
        </p:txBody>
      </p:sp>
      <p:sp>
        <p:nvSpPr>
          <p:cNvPr id="11" name="Rounded Rectangle 10"/>
          <p:cNvSpPr/>
          <p:nvPr/>
        </p:nvSpPr>
        <p:spPr>
          <a:xfrm>
            <a:off x="1295400" y="3276600"/>
            <a:ext cx="7772400" cy="1371600"/>
          </a:xfrm>
          <a:prstGeom prst="roundRect">
            <a:avLst/>
          </a:prstGeom>
          <a:solidFill>
            <a:schemeClr val="accent5">
              <a:lumMod val="20000"/>
              <a:lumOff val="80000"/>
            </a:schemeClr>
          </a:solidFill>
          <a:ln w="635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hangingPunct="1">
              <a:defRPr/>
            </a:pPr>
            <a:r>
              <a:rPr lang="en-IN" sz="2000" dirty="0">
                <a:solidFill>
                  <a:schemeClr val="tx1"/>
                </a:solidFill>
                <a:latin typeface="Calibri" panose="020F0502020204030204" pitchFamily="34" charset="0"/>
                <a:cs typeface="Calibri" panose="020F0502020204030204" pitchFamily="34" charset="0"/>
              </a:rPr>
              <a:t>2. </a:t>
            </a:r>
            <a:r>
              <a:rPr lang="en-IN" sz="2000" b="1" dirty="0">
                <a:solidFill>
                  <a:schemeClr val="tx1"/>
                </a:solidFill>
                <a:latin typeface="Calibri" panose="020F0502020204030204" pitchFamily="34" charset="0"/>
                <a:cs typeface="Calibri" panose="020F0502020204030204" pitchFamily="34" charset="0"/>
              </a:rPr>
              <a:t>To select journals for libraries</a:t>
            </a:r>
            <a:r>
              <a:rPr lang="en-IN" sz="2000" dirty="0">
                <a:solidFill>
                  <a:schemeClr val="tx1"/>
                </a:solidFill>
                <a:latin typeface="Calibri" panose="020F0502020204030204" pitchFamily="34" charset="0"/>
                <a:cs typeface="Calibri" panose="020F0502020204030204" pitchFamily="34" charset="0"/>
              </a:rPr>
              <a:t>. There are tens of thousands of journal publications in existence. The IF provides library administrators with a tool to decide which journals to retain in their collections and which new ones to acquire for their libraries.</a:t>
            </a:r>
          </a:p>
        </p:txBody>
      </p:sp>
      <p:sp>
        <p:nvSpPr>
          <p:cNvPr id="12" name="Rounded Rectangle 11"/>
          <p:cNvSpPr/>
          <p:nvPr/>
        </p:nvSpPr>
        <p:spPr>
          <a:xfrm>
            <a:off x="1295400" y="4724400"/>
            <a:ext cx="7620000" cy="1371600"/>
          </a:xfrm>
          <a:prstGeom prst="roundRect">
            <a:avLst/>
          </a:prstGeom>
          <a:solidFill>
            <a:schemeClr val="accent5">
              <a:lumMod val="20000"/>
              <a:lumOff val="80000"/>
            </a:schemeClr>
          </a:solidFill>
          <a:ln w="635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defRPr/>
            </a:pPr>
            <a:r>
              <a:rPr lang="en-IN" altLang="en-US" sz="2000" dirty="0" smtClean="0">
                <a:latin typeface="Calibri" panose="020F0502020204030204" pitchFamily="34" charset="0"/>
                <a:cs typeface="Calibri" panose="020F0502020204030204" pitchFamily="34" charset="0"/>
              </a:rPr>
              <a:t>3. </a:t>
            </a:r>
            <a:r>
              <a:rPr lang="en-IN" altLang="en-US" sz="2000" b="1" dirty="0" smtClean="0">
                <a:latin typeface="Calibri" panose="020F0502020204030204" pitchFamily="34" charset="0"/>
                <a:cs typeface="Calibri" panose="020F0502020204030204" pitchFamily="34" charset="0"/>
              </a:rPr>
              <a:t>Academic evaluation</a:t>
            </a:r>
            <a:r>
              <a:rPr lang="en-IN" altLang="en-US" sz="2000" dirty="0" smtClean="0">
                <a:latin typeface="Calibri" panose="020F0502020204030204" pitchFamily="34" charset="0"/>
                <a:cs typeface="Calibri" panose="020F0502020204030204" pitchFamily="34" charset="0"/>
              </a:rPr>
              <a:t>. The IF is often used in the process of academic evaluations of researchers for tenure, grants, funding, etc. However, this use is incorrect because the IF is only meant to indicate the quality of an entire journal, not the quality of individual articles published in the journal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791F0E06-8640-4626-B0D0-4793060D8CF9}" type="slidenum">
              <a:rPr lang="en-US" altLang="en-US" sz="1200"/>
              <a:pPr/>
              <a:t>2</a:t>
            </a:fld>
            <a:r>
              <a:rPr lang="en-US" altLang="en-US" sz="1200"/>
              <a:t> </a:t>
            </a:r>
          </a:p>
        </p:txBody>
      </p:sp>
      <p:sp>
        <p:nvSpPr>
          <p:cNvPr id="7171" name="Rectangle 2"/>
          <p:cNvSpPr>
            <a:spLocks noGrp="1" noChangeArrowheads="1"/>
          </p:cNvSpPr>
          <p:nvPr>
            <p:ph type="title"/>
          </p:nvPr>
        </p:nvSpPr>
        <p:spPr/>
        <p:txBody>
          <a:bodyPr/>
          <a:lstStyle/>
          <a:p>
            <a:pPr eaLnBrk="1" hangingPunct="1"/>
            <a:r>
              <a:rPr lang="en-US" altLang="en-US" smtClean="0">
                <a:latin typeface="Calibri" pitchFamily="34" charset="0"/>
              </a:rPr>
              <a:t>Presentation outline</a:t>
            </a:r>
            <a:endParaRPr lang="el-GR" altLang="en-US" smtClean="0">
              <a:latin typeface="Calibri" pitchFamily="34" charset="0"/>
            </a:endParaRPr>
          </a:p>
        </p:txBody>
      </p:sp>
      <p:sp>
        <p:nvSpPr>
          <p:cNvPr id="7172"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7173"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7174" name="Rectangle 6"/>
          <p:cNvSpPr>
            <a:spLocks noGrp="1" noChangeArrowheads="1"/>
          </p:cNvSpPr>
          <p:nvPr/>
        </p:nvSpPr>
        <p:spPr bwMode="auto">
          <a:xfrm>
            <a:off x="1066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50000"/>
              </a:lnSpc>
              <a:spcBef>
                <a:spcPts val="600"/>
              </a:spcBef>
              <a:buClr>
                <a:schemeClr val="tx1"/>
              </a:buClr>
              <a:buFontTx/>
              <a:buChar char="•"/>
            </a:pPr>
            <a:r>
              <a:rPr lang="en-US" altLang="en-US" sz="3200" b="1">
                <a:latin typeface="Calibri" pitchFamily="34" charset="0"/>
              </a:rPr>
              <a:t>Introduction to Science of Science (SoS)</a:t>
            </a:r>
          </a:p>
          <a:p>
            <a:pPr marL="342900" indent="-342900" eaLnBrk="1" hangingPunct="1">
              <a:lnSpc>
                <a:spcPct val="150000"/>
              </a:lnSpc>
              <a:spcBef>
                <a:spcPts val="600"/>
              </a:spcBef>
              <a:buClr>
                <a:schemeClr val="tx1"/>
              </a:buClr>
              <a:buFontTx/>
              <a:buChar char="•"/>
            </a:pPr>
            <a:r>
              <a:rPr lang="en-US" altLang="en-US" sz="2800">
                <a:latin typeface="Calibri" pitchFamily="34" charset="0"/>
              </a:rPr>
              <a:t>Relation of SoS to its precursors</a:t>
            </a:r>
          </a:p>
          <a:p>
            <a:pPr marL="342900" indent="-342900" eaLnBrk="1" hangingPunct="1">
              <a:lnSpc>
                <a:spcPct val="150000"/>
              </a:lnSpc>
              <a:spcBef>
                <a:spcPts val="600"/>
              </a:spcBef>
              <a:buClr>
                <a:schemeClr val="tx1"/>
              </a:buClr>
              <a:buFontTx/>
              <a:buChar char="•"/>
            </a:pPr>
            <a:r>
              <a:rPr lang="en-US" altLang="en-US" sz="2800">
                <a:latin typeface="Calibri" pitchFamily="34" charset="0"/>
              </a:rPr>
              <a:t>Quantification of scientific significance</a:t>
            </a:r>
          </a:p>
          <a:p>
            <a:pPr marL="342900" indent="-342900" eaLnBrk="1" hangingPunct="1">
              <a:lnSpc>
                <a:spcPct val="150000"/>
              </a:lnSpc>
              <a:spcBef>
                <a:spcPts val="600"/>
              </a:spcBef>
              <a:buClr>
                <a:schemeClr val="tx1"/>
              </a:buClr>
              <a:buFontTx/>
              <a:buChar char="•"/>
            </a:pPr>
            <a:r>
              <a:rPr lang="en-US" altLang="en-US" sz="2800">
                <a:latin typeface="Calibri" pitchFamily="34" charset="0"/>
              </a:rPr>
              <a:t>Predictions in science</a:t>
            </a:r>
          </a:p>
          <a:p>
            <a:pPr marL="342900" indent="-342900" eaLnBrk="1" hangingPunct="1">
              <a:lnSpc>
                <a:spcPct val="150000"/>
              </a:lnSpc>
              <a:spcBef>
                <a:spcPts val="600"/>
              </a:spcBef>
              <a:buClr>
                <a:schemeClr val="tx1"/>
              </a:buClr>
              <a:buFontTx/>
              <a:buChar char="•"/>
            </a:pPr>
            <a:r>
              <a:rPr lang="en-US" altLang="en-US" sz="2800">
                <a:latin typeface="Calibri" pitchFamily="34" charset="0"/>
              </a:rPr>
              <a:t>Ranking based on multilayer networks</a:t>
            </a:r>
          </a:p>
          <a:p>
            <a:pPr marL="342900" indent="-342900" eaLnBrk="1" hangingPunct="1">
              <a:lnSpc>
                <a:spcPct val="150000"/>
              </a:lnSpc>
              <a:spcBef>
                <a:spcPts val="600"/>
              </a:spcBef>
              <a:buClr>
                <a:schemeClr val="tx1"/>
              </a:buClr>
              <a:buFontTx/>
              <a:buChar char="•"/>
            </a:pPr>
            <a:r>
              <a:rPr lang="en-US" altLang="en-US" sz="2800">
                <a:latin typeface="Calibri" pitchFamily="34" charset="0"/>
              </a:rPr>
              <a:t>Conclusions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16E216B0-2BB0-45A1-8E1B-503263EAB954}" type="slidenum">
              <a:rPr lang="en-US" altLang="en-US" sz="1200"/>
              <a:pPr/>
              <a:t>20</a:t>
            </a:fld>
            <a:r>
              <a:rPr lang="en-US" altLang="en-US" sz="1200"/>
              <a:t> </a:t>
            </a:r>
          </a:p>
        </p:txBody>
      </p:sp>
      <p:sp>
        <p:nvSpPr>
          <p:cNvPr id="25603" name="Rectangle 4"/>
          <p:cNvSpPr>
            <a:spLocks noChangeArrowheads="1"/>
          </p:cNvSpPr>
          <p:nvPr/>
        </p:nvSpPr>
        <p:spPr bwMode="auto">
          <a:xfrm>
            <a:off x="1042988" y="3200400"/>
            <a:ext cx="8024812" cy="27432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l-GR" altLang="en-US" sz="2800"/>
          </a:p>
        </p:txBody>
      </p:sp>
      <p:sp>
        <p:nvSpPr>
          <p:cNvPr id="25604" name="Rectangle 2"/>
          <p:cNvSpPr>
            <a:spLocks noGrp="1" noChangeArrowheads="1"/>
          </p:cNvSpPr>
          <p:nvPr>
            <p:ph type="title"/>
          </p:nvPr>
        </p:nvSpPr>
        <p:spPr/>
        <p:txBody>
          <a:bodyPr/>
          <a:lstStyle/>
          <a:p>
            <a:r>
              <a:rPr lang="en-US" altLang="en-US" smtClean="0">
                <a:latin typeface="Calibri" pitchFamily="34" charset="0"/>
              </a:rPr>
              <a:t>Beware while using the IF</a:t>
            </a:r>
            <a:endParaRPr lang="el-GR" altLang="en-US" smtClean="0">
              <a:latin typeface="Calibri" pitchFamily="34" charset="0"/>
            </a:endParaRPr>
          </a:p>
        </p:txBody>
      </p:sp>
      <p:sp>
        <p:nvSpPr>
          <p:cNvPr id="25605" name="Rectangle 3"/>
          <p:cNvSpPr>
            <a:spLocks noGrp="1" noChangeArrowheads="1"/>
          </p:cNvSpPr>
          <p:nvPr>
            <p:ph type="body" idx="1"/>
          </p:nvPr>
        </p:nvSpPr>
        <p:spPr>
          <a:xfrm>
            <a:off x="228600" y="1676400"/>
            <a:ext cx="8915400" cy="4114800"/>
          </a:xfrm>
        </p:spPr>
        <p:txBody>
          <a:bodyPr/>
          <a:lstStyle/>
          <a:p>
            <a:r>
              <a:rPr lang="en-US" altLang="en-US" sz="2800" smtClean="0">
                <a:latin typeface="Calibri" pitchFamily="34" charset="0"/>
              </a:rPr>
              <a:t>Few articles make the difference:</a:t>
            </a:r>
          </a:p>
          <a:p>
            <a:pPr lvl="1"/>
            <a:r>
              <a:rPr lang="el-GR" altLang="en-US" sz="2800" smtClean="0">
                <a:latin typeface="Calibri" pitchFamily="34" charset="0"/>
              </a:rPr>
              <a:t>Philip Campbell</a:t>
            </a:r>
            <a:r>
              <a:rPr lang="en-US" altLang="en-US" sz="2800" smtClean="0">
                <a:latin typeface="Calibri" pitchFamily="34" charset="0"/>
              </a:rPr>
              <a:t> – Editor-in-Chief of the journal Nature – concerned about IF’s </a:t>
            </a:r>
            <a:r>
              <a:rPr lang="en-US" altLang="en-US" sz="2800" b="1" u="sng" smtClean="0">
                <a:latin typeface="Calibri" pitchFamily="34" charset="0"/>
              </a:rPr>
              <a:t>crudeness</a:t>
            </a:r>
            <a:r>
              <a:rPr lang="en-US" altLang="en-US" sz="2800" smtClean="0">
                <a:latin typeface="Calibri" pitchFamily="34" charset="0"/>
              </a:rPr>
              <a:t> (ESEP, 2008):</a:t>
            </a:r>
          </a:p>
          <a:p>
            <a:pPr marL="989013" lvl="2" indent="-74613">
              <a:buFontTx/>
              <a:buNone/>
            </a:pPr>
            <a:r>
              <a:rPr lang="en-US" altLang="en-US" sz="2800" smtClean="0">
                <a:latin typeface="Calibri" pitchFamily="34" charset="0"/>
              </a:rPr>
              <a:t>The value of Nature’s impact factor for 2004 was 32. When he analyzed the citations of individual Nature papers over the relevant period (i.e., citations in 2004 of papers published in 2002 to 2003), he found that 89% of the impact factor was generated by just 25% of the papers!</a:t>
            </a:r>
            <a:endParaRPr lang="el-GR" altLang="en-US" sz="280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txBox="1">
            <a:spLocks noGrp="1"/>
          </p:cNvSpPr>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fld id="{5B30A4F8-558A-4ABD-9138-DE390150D8CC}" type="slidenum">
              <a:rPr lang="en-US" altLang="en-US" sz="1200"/>
              <a:pPr algn="r" eaLnBrk="1" hangingPunct="1"/>
              <a:t>21</a:t>
            </a:fld>
            <a:r>
              <a:rPr lang="en-US" altLang="en-US" sz="1200"/>
              <a:t> </a:t>
            </a:r>
          </a:p>
        </p:txBody>
      </p:sp>
      <p:sp>
        <p:nvSpPr>
          <p:cNvPr id="26627" name="Rectangle 2"/>
          <p:cNvSpPr>
            <a:spLocks noGrp="1" noChangeArrowheads="1"/>
          </p:cNvSpPr>
          <p:nvPr>
            <p:ph type="title" idx="4294967295"/>
          </p:nvPr>
        </p:nvSpPr>
        <p:spPr/>
        <p:txBody>
          <a:bodyPr/>
          <a:lstStyle/>
          <a:p>
            <a:r>
              <a:rPr lang="en-US" altLang="en-US" smtClean="0">
                <a:latin typeface="Calibri" pitchFamily="34" charset="0"/>
              </a:rPr>
              <a:t>Beware while using the IF</a:t>
            </a:r>
            <a:endParaRPr lang="el-GR" altLang="en-US" smtClean="0">
              <a:latin typeface="Calibri" pitchFamily="34" charset="0"/>
            </a:endParaRPr>
          </a:p>
        </p:txBody>
      </p:sp>
      <p:sp>
        <p:nvSpPr>
          <p:cNvPr id="22532" name="TextBox 9"/>
          <p:cNvSpPr txBox="1">
            <a:spLocks noChangeArrowheads="1"/>
          </p:cNvSpPr>
          <p:nvPr/>
        </p:nvSpPr>
        <p:spPr bwMode="auto">
          <a:xfrm>
            <a:off x="304800" y="1492250"/>
            <a:ext cx="86868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panose="02020603050405020304" pitchFamily="18" charset="0"/>
                <a:cs typeface="Times New Roman" panose="02020603050405020304" pitchFamily="18" charset="0"/>
              </a:defRPr>
            </a:lvl1pPr>
            <a:lvl2pPr marL="742950" indent="-285750">
              <a:defRPr sz="3600">
                <a:solidFill>
                  <a:schemeClr val="tx1"/>
                </a:solidFill>
                <a:latin typeface="Times New Roman" panose="02020603050405020304" pitchFamily="18" charset="0"/>
                <a:cs typeface="Times New Roman" panose="02020603050405020304" pitchFamily="18" charset="0"/>
              </a:defRPr>
            </a:lvl2pPr>
            <a:lvl3pPr marL="1143000" indent="-228600">
              <a:defRPr sz="3600">
                <a:solidFill>
                  <a:schemeClr val="tx1"/>
                </a:solidFill>
                <a:latin typeface="Times New Roman" panose="02020603050405020304" pitchFamily="18" charset="0"/>
                <a:cs typeface="Times New Roman" panose="02020603050405020304" pitchFamily="18" charset="0"/>
              </a:defRPr>
            </a:lvl3pPr>
            <a:lvl4pPr marL="1600200" indent="-228600">
              <a:defRPr sz="3600">
                <a:solidFill>
                  <a:schemeClr val="tx1"/>
                </a:solidFill>
                <a:latin typeface="Times New Roman" panose="02020603050405020304" pitchFamily="18" charset="0"/>
                <a:cs typeface="Times New Roman" panose="02020603050405020304" pitchFamily="18" charset="0"/>
              </a:defRPr>
            </a:lvl4pPr>
            <a:lvl5pPr marL="2057400" indent="-228600">
              <a:defRPr sz="3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cs typeface="Times New Roman" panose="02020603050405020304" pitchFamily="18" charset="0"/>
              </a:defRPr>
            </a:lvl9pPr>
          </a:lstStyle>
          <a:p>
            <a:pPr eaLnBrk="1" hangingPunct="1">
              <a:defRPr/>
            </a:pPr>
            <a:r>
              <a:rPr lang="en-IN" altLang="en-US" sz="2200" dirty="0" smtClean="0">
                <a:latin typeface="Calibri" panose="020F0502020204030204" pitchFamily="34" charset="0"/>
                <a:cs typeface="Arial" panose="020B0604020202020204" pitchFamily="34" charset="0"/>
              </a:rPr>
              <a:t>When using the IF to compare or assess journals, beware for the following:</a:t>
            </a:r>
            <a:endParaRPr lang="en-IN" altLang="en-US" sz="2200" baseline="30000" dirty="0" smtClean="0">
              <a:latin typeface="Calibri" panose="020F0502020204030204" pitchFamily="34" charset="0"/>
              <a:cs typeface="Arial" panose="020B0604020202020204" pitchFamily="34" charset="0"/>
            </a:endParaRPr>
          </a:p>
          <a:p>
            <a:pPr eaLnBrk="1" hangingPunct="1">
              <a:defRPr/>
            </a:pPr>
            <a:endParaRPr lang="en-IN" altLang="en-US" sz="2200" baseline="30000" dirty="0" smtClean="0">
              <a:latin typeface="Calibri" panose="020F0502020204030204" pitchFamily="34" charset="0"/>
              <a:cs typeface="Arial" panose="020B0604020202020204" pitchFamily="34" charset="0"/>
            </a:endParaRPr>
          </a:p>
          <a:p>
            <a:pPr eaLnBrk="1" hangingPunct="1">
              <a:buFont typeface="Wingdings" panose="05000000000000000000" pitchFamily="2" charset="2"/>
              <a:buChar char="Ø"/>
              <a:defRPr/>
            </a:pPr>
            <a:r>
              <a:rPr lang="en-IN" altLang="en-US" sz="2200" dirty="0" smtClean="0">
                <a:solidFill>
                  <a:srgbClr val="C00000"/>
                </a:solidFill>
                <a:latin typeface="Calibri" panose="020F0502020204030204" pitchFamily="34" charset="0"/>
                <a:cs typeface="Arial" panose="020B0604020202020204" pitchFamily="34" charset="0"/>
              </a:rPr>
              <a:t>The absolute value of a journal’s IF is meaningless</a:t>
            </a:r>
          </a:p>
          <a:p>
            <a:pPr marL="284163" eaLnBrk="1" hangingPunct="1">
              <a:buFont typeface="Calibri" panose="020F0502020204030204" pitchFamily="34" charset="0"/>
              <a:buNone/>
              <a:defRPr/>
            </a:pPr>
            <a:r>
              <a:rPr lang="en-IN" altLang="en-US" sz="2200" dirty="0" smtClean="0">
                <a:latin typeface="Calibri" panose="020F0502020204030204" pitchFamily="34" charset="0"/>
                <a:cs typeface="Arial" panose="020B0604020202020204" pitchFamily="34" charset="0"/>
              </a:rPr>
              <a:t>For example, a journal with an IF of 2 would not be very impressive in </a:t>
            </a:r>
            <a:br>
              <a:rPr lang="en-IN" altLang="en-US" sz="2200" dirty="0" smtClean="0">
                <a:latin typeface="Calibri" panose="020F0502020204030204" pitchFamily="34" charset="0"/>
                <a:cs typeface="Arial" panose="020B0604020202020204" pitchFamily="34" charset="0"/>
              </a:rPr>
            </a:br>
            <a:r>
              <a:rPr lang="en-IN" altLang="en-US" sz="2200" dirty="0" smtClean="0">
                <a:latin typeface="Calibri" panose="020F0502020204030204" pitchFamily="34" charset="0"/>
                <a:cs typeface="Arial" panose="020B0604020202020204" pitchFamily="34" charset="0"/>
              </a:rPr>
              <a:t>a subject like microbiology, but it would be in oceanography. Specialty journals - like disease-specific journals or journals focusing on disaster management - tend to have a low  IF value because the journal articles are mostly read and cited by a small specialized audience</a:t>
            </a:r>
            <a:endParaRPr lang="en-IN" altLang="en-US" sz="2200" baseline="30000" dirty="0" smtClean="0">
              <a:latin typeface="Calibri" panose="020F0502020204030204" pitchFamily="34" charset="0"/>
              <a:cs typeface="Arial" panose="020B0604020202020204" pitchFamily="34" charset="0"/>
            </a:endParaRPr>
          </a:p>
          <a:p>
            <a:pPr eaLnBrk="1" hangingPunct="1">
              <a:buFont typeface="Calibri" panose="020F0502020204030204" pitchFamily="34" charset="0"/>
              <a:buChar char="•"/>
              <a:defRPr/>
            </a:pPr>
            <a:endParaRPr lang="en-US" altLang="en-US" sz="2200" baseline="30000" dirty="0" smtClean="0">
              <a:latin typeface="Calibri" panose="020F0502020204030204" pitchFamily="34" charset="0"/>
              <a:cs typeface="Arial" panose="020B0604020202020204" pitchFamily="34" charset="0"/>
            </a:endParaRPr>
          </a:p>
          <a:p>
            <a:pPr eaLnBrk="1" hangingPunct="1">
              <a:buFont typeface="Wingdings" panose="05000000000000000000" pitchFamily="2" charset="2"/>
              <a:buChar char="Ø"/>
              <a:defRPr/>
            </a:pPr>
            <a:r>
              <a:rPr lang="en-IN" altLang="en-US" sz="2200" dirty="0" smtClean="0">
                <a:solidFill>
                  <a:srgbClr val="C00000"/>
                </a:solidFill>
                <a:latin typeface="Calibri" panose="020F0502020204030204" pitchFamily="34" charset="0"/>
                <a:cs typeface="Arial" panose="020B0604020202020204" pitchFamily="34" charset="0"/>
              </a:rPr>
              <a:t>Disciplinary trends are different</a:t>
            </a:r>
            <a:endParaRPr lang="en-IN" altLang="en-US" sz="2200" dirty="0" smtClean="0">
              <a:latin typeface="Calibri" panose="020F0502020204030204" pitchFamily="34" charset="0"/>
              <a:cs typeface="Arial" panose="020B0604020202020204" pitchFamily="34" charset="0"/>
            </a:endParaRPr>
          </a:p>
          <a:p>
            <a:pPr marL="284163" eaLnBrk="1" hangingPunct="1">
              <a:buFont typeface="Calibri" panose="020F0502020204030204" pitchFamily="34" charset="0"/>
              <a:buNone/>
              <a:defRPr/>
            </a:pPr>
            <a:r>
              <a:rPr lang="en-IN" altLang="en-US" sz="2200" dirty="0" smtClean="0">
                <a:latin typeface="Calibri" panose="020F0502020204030204" pitchFamily="34" charset="0"/>
                <a:cs typeface="Arial" panose="020B0604020202020204" pitchFamily="34" charset="0"/>
              </a:rPr>
              <a:t>Citation habits vary across different research areas. Therefore,  IFs should not be used to compare journals across disciplines. For example, citation frequency is much higher in medicine than in mathematics </a:t>
            </a:r>
            <a:br>
              <a:rPr lang="en-IN" altLang="en-US" sz="2200" dirty="0" smtClean="0">
                <a:latin typeface="Calibri" panose="020F0502020204030204" pitchFamily="34" charset="0"/>
                <a:cs typeface="Arial" panose="020B0604020202020204" pitchFamily="34" charset="0"/>
              </a:rPr>
            </a:br>
            <a:r>
              <a:rPr lang="en-IN" altLang="en-US" sz="2200" dirty="0" smtClean="0">
                <a:latin typeface="Calibri" panose="020F0502020204030204" pitchFamily="34" charset="0"/>
                <a:cs typeface="Arial" panose="020B0604020202020204" pitchFamily="34" charset="0"/>
              </a:rPr>
              <a:t>or engineering; therefore, medical journals have higher IFs than mathematical and engineering journals</a:t>
            </a:r>
          </a:p>
        </p:txBody>
      </p:sp>
      <p:sp>
        <p:nvSpPr>
          <p:cNvPr id="26629"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18A64981-878E-4CD0-9680-AF25C967CD8A}" type="slidenum">
              <a:rPr lang="en-US" altLang="en-US" sz="1200"/>
              <a:pPr/>
              <a:t>21</a:t>
            </a:fld>
            <a:r>
              <a:rPr lang="en-US" altLang="en-US" sz="12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txBox="1">
            <a:spLocks noGrp="1"/>
          </p:cNvSpPr>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fld id="{D9A98B4E-4840-47C0-B117-9CC006DA8C91}" type="slidenum">
              <a:rPr lang="en-US" altLang="en-US" sz="1200"/>
              <a:pPr algn="r" eaLnBrk="1" hangingPunct="1"/>
              <a:t>22</a:t>
            </a:fld>
            <a:r>
              <a:rPr lang="en-US" altLang="en-US" sz="1200"/>
              <a:t> </a:t>
            </a:r>
          </a:p>
        </p:txBody>
      </p:sp>
      <p:sp>
        <p:nvSpPr>
          <p:cNvPr id="28675" name="Rectangle 2"/>
          <p:cNvSpPr>
            <a:spLocks noGrp="1" noChangeArrowheads="1"/>
          </p:cNvSpPr>
          <p:nvPr>
            <p:ph type="title" idx="4294967295"/>
          </p:nvPr>
        </p:nvSpPr>
        <p:spPr/>
        <p:txBody>
          <a:bodyPr/>
          <a:lstStyle/>
          <a:p>
            <a:r>
              <a:rPr lang="en-US" altLang="en-US" smtClean="0">
                <a:latin typeface="Calibri" pitchFamily="34" charset="0"/>
              </a:rPr>
              <a:t>Beware while using the IF</a:t>
            </a:r>
            <a:endParaRPr lang="el-GR" altLang="en-US" smtClean="0">
              <a:latin typeface="Calibri" pitchFamily="34" charset="0"/>
            </a:endParaRPr>
          </a:p>
        </p:txBody>
      </p:sp>
      <p:sp>
        <p:nvSpPr>
          <p:cNvPr id="28676" name="TextBox 9"/>
          <p:cNvSpPr txBox="1">
            <a:spLocks noChangeArrowheads="1"/>
          </p:cNvSpPr>
          <p:nvPr/>
        </p:nvSpPr>
        <p:spPr bwMode="auto">
          <a:xfrm>
            <a:off x="304800" y="1524000"/>
            <a:ext cx="82296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eaLnBrk="1" hangingPunct="1">
              <a:buFont typeface="Wingdings" pitchFamily="2" charset="2"/>
              <a:buChar char="Ø"/>
            </a:pPr>
            <a:r>
              <a:rPr lang="en-IN" altLang="en-US" sz="2200">
                <a:solidFill>
                  <a:srgbClr val="C00000"/>
                </a:solidFill>
                <a:latin typeface="Calibri" pitchFamily="34" charset="0"/>
                <a:cs typeface="Arial" charset="0"/>
              </a:rPr>
              <a:t>IFs are not very relevant in certain fields</a:t>
            </a:r>
          </a:p>
          <a:p>
            <a:pPr marL="342900" indent="-342900" eaLnBrk="1" hangingPunct="1">
              <a:buClr>
                <a:schemeClr val="tx1"/>
              </a:buClr>
              <a:buFont typeface="Calibri" pitchFamily="34" charset="0"/>
              <a:buNone/>
            </a:pPr>
            <a:r>
              <a:rPr lang="en-IN" altLang="en-US" sz="2200">
                <a:latin typeface="Calibri" pitchFamily="34" charset="0"/>
                <a:cs typeface="Arial" charset="0"/>
              </a:rPr>
              <a:t>	For example, in computer science, conference proceedings are considered the principal form of scientific publication</a:t>
            </a:r>
            <a:br>
              <a:rPr lang="en-IN" altLang="en-US" sz="2200">
                <a:latin typeface="Calibri" pitchFamily="34" charset="0"/>
                <a:cs typeface="Arial" charset="0"/>
              </a:rPr>
            </a:br>
            <a:endParaRPr lang="en-IN" altLang="en-US" sz="2200">
              <a:latin typeface="Calibri" pitchFamily="34" charset="0"/>
              <a:cs typeface="Arial" charset="0"/>
            </a:endParaRPr>
          </a:p>
          <a:p>
            <a:pPr marL="342900" indent="-342900" eaLnBrk="1" hangingPunct="1">
              <a:buFont typeface="Wingdings" pitchFamily="2" charset="2"/>
              <a:buChar char="Ø"/>
            </a:pPr>
            <a:r>
              <a:rPr lang="en-IN" altLang="en-US" sz="2200">
                <a:solidFill>
                  <a:srgbClr val="C00000"/>
                </a:solidFill>
                <a:latin typeface="Calibri" pitchFamily="34" charset="0"/>
                <a:cs typeface="Arial" charset="0"/>
              </a:rPr>
              <a:t>Not having an IF doesn’t make a journal unworthy</a:t>
            </a:r>
            <a:r>
              <a:rPr lang="en-IN" altLang="en-US" sz="2200">
                <a:latin typeface="Calibri" pitchFamily="34" charset="0"/>
                <a:cs typeface="Arial" charset="0"/>
              </a:rPr>
              <a:t> </a:t>
            </a:r>
          </a:p>
          <a:p>
            <a:pPr marL="342900" indent="-342900" eaLnBrk="1" hangingPunct="1">
              <a:buClr>
                <a:schemeClr val="tx1"/>
              </a:buClr>
              <a:buFont typeface="Calibri" pitchFamily="34" charset="0"/>
              <a:buNone/>
            </a:pPr>
            <a:r>
              <a:rPr lang="en-IN" altLang="en-US" sz="2200">
                <a:latin typeface="Calibri" pitchFamily="34" charset="0"/>
                <a:cs typeface="Arial" charset="0"/>
              </a:rPr>
              <a:t>	Thomson Reuters calculates IFs based on their citation database. The database indexes roughly half of the approximately 25,000 peer-reviewed journals believed to be published. The coverage of their database is unevenly distributed as well, with some subject areas better indexed than others. In addition, although it indexes journals from 60 countries, there are not many publications from under-developed countries and only a small number of journals that publish in languages other than English</a:t>
            </a:r>
          </a:p>
        </p:txBody>
      </p:sp>
      <p:sp>
        <p:nvSpPr>
          <p:cNvPr id="28677"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D4E9CEC2-8F02-40AE-ABB3-898EBC6EBE0D}" type="slidenum">
              <a:rPr lang="en-US" altLang="en-US" sz="1200"/>
              <a:pPr/>
              <a:t>22</a:t>
            </a:fld>
            <a:r>
              <a:rPr lang="en-US" altLang="en-US" sz="120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Calibri" pitchFamily="34" charset="0"/>
              </a:rPr>
              <a:t>SNIP and CiteScore index by Scopus</a:t>
            </a:r>
            <a:endParaRPr lang="el-GR" altLang="en-US" smtClean="0">
              <a:latin typeface="Calibri" pitchFamily="34" charset="0"/>
            </a:endParaRPr>
          </a:p>
        </p:txBody>
      </p:sp>
      <p:sp>
        <p:nvSpPr>
          <p:cNvPr id="29699" name="TextBox 5"/>
          <p:cNvSpPr txBox="1">
            <a:spLocks noChangeArrowheads="1"/>
          </p:cNvSpPr>
          <p:nvPr/>
        </p:nvSpPr>
        <p:spPr bwMode="auto">
          <a:xfrm>
            <a:off x="103188" y="1492250"/>
            <a:ext cx="881221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marL="746125" indent="-400050">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eaLnBrk="1" hangingPunct="1">
              <a:buClr>
                <a:schemeClr val="tx1"/>
              </a:buClr>
              <a:buSzPct val="117000"/>
              <a:buFontTx/>
              <a:buChar char="•"/>
            </a:pPr>
            <a:r>
              <a:rPr lang="en-IN" altLang="en-US" b="1">
                <a:latin typeface="Calibri" pitchFamily="34" charset="0"/>
              </a:rPr>
              <a:t>Source Normalized Impact per Paper (SNIP)</a:t>
            </a:r>
            <a:endParaRPr lang="en-IN" altLang="en-US" baseline="30000">
              <a:latin typeface="Calibri" pitchFamily="34" charset="0"/>
            </a:endParaRPr>
          </a:p>
          <a:p>
            <a:pPr lvl="1" eaLnBrk="1" hangingPunct="1">
              <a:buClr>
                <a:schemeClr val="tx1"/>
              </a:buClr>
              <a:buFontTx/>
              <a:buChar char="•"/>
            </a:pPr>
            <a:r>
              <a:rPr lang="en-IN" altLang="en-US" sz="2400" b="1">
                <a:latin typeface="Calibri" pitchFamily="34" charset="0"/>
              </a:rPr>
              <a:t>How its calculated: </a:t>
            </a:r>
            <a:r>
              <a:rPr lang="en-IN" altLang="en-US" sz="2400">
                <a:latin typeface="Calibri" pitchFamily="34" charset="0"/>
              </a:rPr>
              <a:t>SNIP is computed so that citations are normalized by field. Thus, it eliminates variations found in IF wherein the IFs are high in certain fields and low in others</a:t>
            </a:r>
          </a:p>
          <a:p>
            <a:pPr lvl="1" eaLnBrk="1" hangingPunct="1">
              <a:buClr>
                <a:schemeClr val="tx1"/>
              </a:buClr>
              <a:buFontTx/>
              <a:buChar char="•"/>
            </a:pPr>
            <a:r>
              <a:rPr lang="en-IN" altLang="en-US" sz="2400" b="1">
                <a:latin typeface="Calibri" pitchFamily="34" charset="0"/>
              </a:rPr>
              <a:t>Why it’s useful:</a:t>
            </a:r>
            <a:r>
              <a:rPr lang="en-IN" altLang="en-US" sz="2400">
                <a:latin typeface="Calibri" pitchFamily="34" charset="0"/>
              </a:rPr>
              <a:t> SNIP is a much more reliable indicator than the IF for comparing journals among disciplines. It is also less open to manipulation by journals</a:t>
            </a:r>
            <a:endParaRPr lang="en-IN" altLang="en-US" b="1">
              <a:latin typeface="Calibri" pitchFamily="34" charset="0"/>
            </a:endParaRPr>
          </a:p>
          <a:p>
            <a:pPr marL="342900" indent="-342900" eaLnBrk="1" hangingPunct="1">
              <a:buClr>
                <a:schemeClr val="tx1"/>
              </a:buClr>
              <a:buFontTx/>
              <a:buChar char="•"/>
            </a:pPr>
            <a:r>
              <a:rPr lang="en-IN" altLang="en-US" b="1">
                <a:latin typeface="Calibri" pitchFamily="34" charset="0"/>
              </a:rPr>
              <a:t>CiteScore index</a:t>
            </a:r>
          </a:p>
          <a:p>
            <a:pPr lvl="1" eaLnBrk="1" hangingPunct="1">
              <a:buClr>
                <a:schemeClr val="tx1"/>
              </a:buClr>
              <a:buFontTx/>
              <a:buChar char="•"/>
            </a:pPr>
            <a:r>
              <a:rPr lang="en-US" altLang="en-US" sz="2400">
                <a:latin typeface="Calibri" pitchFamily="34" charset="0"/>
              </a:rPr>
              <a:t>Similar to IF, however has two differences:</a:t>
            </a:r>
          </a:p>
          <a:p>
            <a:pPr lvl="1" eaLnBrk="1" hangingPunct="1">
              <a:buClr>
                <a:schemeClr val="tx1"/>
              </a:buClr>
              <a:buFontTx/>
              <a:buChar char="•"/>
            </a:pPr>
            <a:r>
              <a:rPr lang="en-US" altLang="en-US" sz="2400">
                <a:latin typeface="Calibri" pitchFamily="34" charset="0"/>
              </a:rPr>
              <a:t>Considers the “items” published during the last three years (instead  of  the  last  two  years  considered  by  IF), </a:t>
            </a:r>
          </a:p>
          <a:p>
            <a:pPr lvl="1" eaLnBrk="1" hangingPunct="1">
              <a:buClr>
                <a:schemeClr val="tx1"/>
              </a:buClr>
              <a:buFontTx/>
              <a:buChar char="•"/>
            </a:pPr>
            <a:r>
              <a:rPr lang="en-US" altLang="en-US" sz="2400">
                <a:latin typeface="Calibri" pitchFamily="34" charset="0"/>
              </a:rPr>
              <a:t>Counts  all documents as potentially citable, including editorials, letters to the editor, corrections and news items</a:t>
            </a:r>
            <a:endParaRPr lang="en-IN" altLang="en-US" sz="2400">
              <a:latin typeface="Calibri" pitchFamily="34" charset="0"/>
            </a:endParaRPr>
          </a:p>
        </p:txBody>
      </p:sp>
      <p:sp>
        <p:nvSpPr>
          <p:cNvPr id="29700" name="Slide Number Placeholder 6"/>
          <p:cNvSpPr txBox="1">
            <a:spLocks noGrp="1"/>
          </p:cNvSpPr>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fld id="{F9626EC1-1362-48B2-AA0F-4C6D199E6D3D}" type="slidenum">
              <a:rPr lang="en-US" altLang="en-US" sz="1200"/>
              <a:pPr algn="r" eaLnBrk="1" hangingPunct="1"/>
              <a:t>23</a:t>
            </a:fld>
            <a:r>
              <a:rPr lang="en-US" altLang="en-US" sz="1200"/>
              <a:t> </a:t>
            </a:r>
          </a:p>
        </p:txBody>
      </p:sp>
      <p:sp>
        <p:nvSpPr>
          <p:cNvPr id="29701"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8209CE17-58AB-4A26-A089-D16F756C00AE}" type="slidenum">
              <a:rPr lang="en-US" altLang="en-US" sz="1200"/>
              <a:pPr/>
              <a:t>23</a:t>
            </a:fld>
            <a:r>
              <a:rPr lang="en-US" altLang="en-US" sz="120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7"/>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668B326A-BD2E-444E-96F1-291E879F4137}" type="slidenum">
              <a:rPr lang="en-US" altLang="en-US" sz="1200"/>
              <a:pPr/>
              <a:t>24</a:t>
            </a:fld>
            <a:r>
              <a:rPr lang="en-US" altLang="en-US" sz="1200"/>
              <a:t> </a:t>
            </a:r>
          </a:p>
        </p:txBody>
      </p:sp>
      <p:sp>
        <p:nvSpPr>
          <p:cNvPr id="30723" name="Rectangle 2"/>
          <p:cNvSpPr>
            <a:spLocks noGrp="1" noChangeArrowheads="1"/>
          </p:cNvSpPr>
          <p:nvPr>
            <p:ph type="title"/>
          </p:nvPr>
        </p:nvSpPr>
        <p:spPr>
          <a:xfrm>
            <a:off x="1042988" y="225425"/>
            <a:ext cx="8101012" cy="863600"/>
          </a:xfrm>
        </p:spPr>
        <p:txBody>
          <a:bodyPr/>
          <a:lstStyle/>
          <a:p>
            <a:pPr eaLnBrk="1" hangingPunct="1"/>
            <a:r>
              <a:rPr lang="en-US" altLang="en-US" smtClean="0">
                <a:latin typeface="Calibri" pitchFamily="34" charset="0"/>
              </a:rPr>
              <a:t>h-index: Accounting for impact and productivity</a:t>
            </a:r>
            <a:endParaRPr lang="el-GR" altLang="en-US" smtClean="0">
              <a:latin typeface="Calibri" pitchFamily="34" charset="0"/>
            </a:endParaRPr>
          </a:p>
        </p:txBody>
      </p:sp>
      <p:pic>
        <p:nvPicPr>
          <p:cNvPr id="30724" name="Picture 6" descr="300px-H-index-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4478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7"/>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547E6CEC-4955-4184-88D4-B34A48951CD7}" type="slidenum">
              <a:rPr lang="en-US" altLang="en-US" sz="1200"/>
              <a:pPr/>
              <a:t>25</a:t>
            </a:fld>
            <a:r>
              <a:rPr lang="en-US" altLang="en-US" sz="1200"/>
              <a:t> </a:t>
            </a:r>
          </a:p>
        </p:txBody>
      </p:sp>
      <p:sp>
        <p:nvSpPr>
          <p:cNvPr id="31747" name="Rectangle 2"/>
          <p:cNvSpPr>
            <a:spLocks noGrp="1" noChangeArrowheads="1"/>
          </p:cNvSpPr>
          <p:nvPr>
            <p:ph type="title"/>
          </p:nvPr>
        </p:nvSpPr>
        <p:spPr>
          <a:xfrm>
            <a:off x="914400" y="225425"/>
            <a:ext cx="8329613" cy="863600"/>
          </a:xfrm>
        </p:spPr>
        <p:txBody>
          <a:bodyPr/>
          <a:lstStyle/>
          <a:p>
            <a:r>
              <a:rPr lang="en-US" altLang="el-GR" smtClean="0">
                <a:latin typeface="Calibri" pitchFamily="34" charset="0"/>
              </a:rPr>
              <a:t>Parenthesis: Eddington number for cycling</a:t>
            </a:r>
          </a:p>
        </p:txBody>
      </p:sp>
      <p:sp>
        <p:nvSpPr>
          <p:cNvPr id="31748" name="Rectangle 3"/>
          <p:cNvSpPr txBox="1">
            <a:spLocks noChangeArrowheads="1"/>
          </p:cNvSpPr>
          <p:nvPr/>
        </p:nvSpPr>
        <p:spPr bwMode="auto">
          <a:xfrm>
            <a:off x="360363" y="1439863"/>
            <a:ext cx="8555037"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a:spcBef>
                <a:spcPts val="600"/>
              </a:spcBef>
              <a:buClr>
                <a:schemeClr val="tx1"/>
              </a:buClr>
              <a:buFontTx/>
              <a:buChar char="•"/>
            </a:pPr>
            <a:r>
              <a:rPr lang="en-US" altLang="el-GR" sz="2800">
                <a:latin typeface="Calibri" pitchFamily="34" charset="0"/>
              </a:rPr>
              <a:t>Sir Arthur Stanley </a:t>
            </a:r>
            <a:r>
              <a:rPr lang="en-US" altLang="el-GR" sz="2800" b="1">
                <a:latin typeface="Calibri" pitchFamily="34" charset="0"/>
              </a:rPr>
              <a:t>Eddington</a:t>
            </a:r>
            <a:r>
              <a:rPr lang="en-US" altLang="el-GR" sz="2800">
                <a:latin typeface="Calibri" pitchFamily="34" charset="0"/>
              </a:rPr>
              <a:t> (1882-1944) was a British astronomer, physicist and mathematician. He was also a philosopher of science and a popularizer of science. He wrote a number of articles that announced and explained Einstein’s theory of general relativity to the English-speaking world. </a:t>
            </a:r>
          </a:p>
          <a:p>
            <a:pPr marL="342900" indent="-342900">
              <a:spcBef>
                <a:spcPts val="600"/>
              </a:spcBef>
              <a:buClr>
                <a:schemeClr val="tx1"/>
              </a:buClr>
              <a:buFontTx/>
              <a:buChar char="•"/>
            </a:pPr>
            <a:r>
              <a:rPr lang="en-US" altLang="el-GR" sz="2800">
                <a:latin typeface="Calibri" pitchFamily="34" charset="0"/>
              </a:rPr>
              <a:t>The Eddington number for cycling is the maximum number E such that the cyclist has cycled E miles on E days. For example, an Eddington number of 70 implies that the cyclist has cycled at least 70 miles in a day on 70 occasions. Eddington's own E-number was 84.</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latin typeface="Calibri" pitchFamily="34" charset="0"/>
              </a:rPr>
              <a:t>h-index limitations</a:t>
            </a:r>
            <a:endParaRPr lang="el-GR" altLang="en-US" smtClean="0">
              <a:latin typeface="Calibri" pitchFamily="34" charset="0"/>
            </a:endParaRPr>
          </a:p>
        </p:txBody>
      </p:sp>
      <p:sp>
        <p:nvSpPr>
          <p:cNvPr id="26627" name="Rectangle 3"/>
          <p:cNvSpPr>
            <a:spLocks noGrp="1" noChangeArrowheads="1"/>
          </p:cNvSpPr>
          <p:nvPr>
            <p:ph type="body" idx="1"/>
          </p:nvPr>
        </p:nvSpPr>
        <p:spPr>
          <a:xfrm>
            <a:off x="533400" y="1066800"/>
            <a:ext cx="8215313" cy="5019675"/>
          </a:xfrm>
        </p:spPr>
        <p:txBody>
          <a:bodyPr/>
          <a:lstStyle/>
          <a:p>
            <a:pPr>
              <a:buFontTx/>
              <a:buNone/>
              <a:defRPr/>
            </a:pPr>
            <a:r>
              <a:rPr lang="en-US" altLang="en-US" sz="2800" dirty="0" smtClean="0">
                <a:latin typeface="Calibri" panose="020F0502020204030204" pitchFamily="34" charset="0"/>
                <a:cs typeface="Calibri" panose="020F0502020204030204" pitchFamily="34" charset="0"/>
              </a:rPr>
              <a:t>The h-index</a:t>
            </a:r>
          </a:p>
          <a:p>
            <a:pPr lvl="1">
              <a:buFont typeface="Wingdings" panose="05000000000000000000" pitchFamily="2" charset="2"/>
              <a:buChar char="Ø"/>
              <a:defRPr/>
            </a:pPr>
            <a:r>
              <a:rPr lang="en-US" altLang="en-US" dirty="0" smtClean="0">
                <a:latin typeface="Calibri" panose="020F0502020204030204" pitchFamily="34" charset="0"/>
                <a:cs typeface="Calibri" panose="020F0502020204030204" pitchFamily="34" charset="0"/>
              </a:rPr>
              <a:t>It can be manipulated through </a:t>
            </a:r>
            <a:r>
              <a:rPr lang="en-US" altLang="en-US" i="1" dirty="0" smtClean="0">
                <a:latin typeface="Calibri" panose="020F0502020204030204" pitchFamily="34" charset="0"/>
                <a:cs typeface="Calibri" panose="020F0502020204030204" pitchFamily="34" charset="0"/>
              </a:rPr>
              <a:t>self-citations</a:t>
            </a:r>
          </a:p>
          <a:p>
            <a:pPr lvl="1">
              <a:buFont typeface="Wingdings" panose="05000000000000000000" pitchFamily="2" charset="2"/>
              <a:buChar char="Ø"/>
              <a:defRPr/>
            </a:pPr>
            <a:r>
              <a:rPr lang="en-US" altLang="en-US" dirty="0" smtClean="0">
                <a:latin typeface="Calibri" panose="020F0502020204030204" pitchFamily="34" charset="0"/>
                <a:cs typeface="Calibri" panose="020F0502020204030204" pitchFamily="34" charset="0"/>
              </a:rPr>
              <a:t>Does not account for the number and order of authors of a paper</a:t>
            </a:r>
          </a:p>
          <a:p>
            <a:pPr lvl="1">
              <a:buFont typeface="Wingdings" panose="05000000000000000000" pitchFamily="2" charset="2"/>
              <a:buChar char="Ø"/>
              <a:defRPr/>
            </a:pPr>
            <a:r>
              <a:rPr lang="en-US" altLang="en-US" dirty="0" smtClean="0">
                <a:latin typeface="Calibri" panose="020F0502020204030204" pitchFamily="34" charset="0"/>
                <a:cs typeface="Calibri" panose="020F0502020204030204" pitchFamily="34" charset="0"/>
              </a:rPr>
              <a:t>Does not account for the typical number of citations in different fields</a:t>
            </a:r>
          </a:p>
          <a:p>
            <a:pPr lvl="1">
              <a:buFont typeface="Wingdings" panose="05000000000000000000" pitchFamily="2" charset="2"/>
              <a:buChar char="Ø"/>
              <a:defRPr/>
            </a:pPr>
            <a:r>
              <a:rPr lang="en-US" altLang="en-US" dirty="0" smtClean="0">
                <a:latin typeface="Calibri" panose="020F0502020204030204" pitchFamily="34" charset="0"/>
                <a:cs typeface="Calibri" panose="020F0502020204030204" pitchFamily="34" charset="0"/>
              </a:rPr>
              <a:t>Does not account for the age of the scientist</a:t>
            </a:r>
          </a:p>
          <a:p>
            <a:pPr lvl="2">
              <a:buFont typeface="Wingdings" panose="05000000000000000000" pitchFamily="2" charset="2"/>
              <a:buChar char="Ø"/>
              <a:defRPr/>
            </a:pPr>
            <a:r>
              <a:rPr lang="en-US" altLang="en-US" sz="2000" dirty="0" smtClean="0">
                <a:latin typeface="Calibri" panose="020F0502020204030204" pitchFamily="34" charset="0"/>
                <a:cs typeface="Calibri" panose="020F0502020204030204" pitchFamily="34" charset="0"/>
              </a:rPr>
              <a:t>Time-aware extensions to h-index</a:t>
            </a:r>
          </a:p>
          <a:p>
            <a:pPr lvl="3">
              <a:buFont typeface="Wingdings" panose="05000000000000000000" pitchFamily="2" charset="2"/>
              <a:buChar char="Ø"/>
              <a:defRPr/>
            </a:pPr>
            <a:r>
              <a:rPr lang="en-US" altLang="en-US" sz="2000" dirty="0" smtClean="0">
                <a:latin typeface="Calibri" panose="020F0502020204030204" pitchFamily="34" charset="0"/>
                <a:cs typeface="Calibri" panose="020F0502020204030204" pitchFamily="34" charset="0"/>
              </a:rPr>
              <a:t>*Contemporary h-index (identifies </a:t>
            </a:r>
            <a:r>
              <a:rPr lang="en-US" altLang="en-US" sz="2000" b="1" u="sng" dirty="0" smtClean="0">
                <a:latin typeface="Calibri" panose="020F0502020204030204" pitchFamily="34" charset="0"/>
                <a:cs typeface="Calibri" panose="020F0502020204030204" pitchFamily="34" charset="0"/>
              </a:rPr>
              <a:t>young stars</a:t>
            </a:r>
            <a:r>
              <a:rPr lang="en-US" altLang="en-US" sz="2000" dirty="0" smtClean="0">
                <a:latin typeface="Calibri" panose="020F0502020204030204" pitchFamily="34" charset="0"/>
                <a:cs typeface="Calibri" panose="020F0502020204030204" pitchFamily="34" charset="0"/>
              </a:rPr>
              <a:t>)</a:t>
            </a:r>
          </a:p>
          <a:p>
            <a:pPr lvl="3">
              <a:buFont typeface="Wingdings" panose="05000000000000000000" pitchFamily="2" charset="2"/>
              <a:buNone/>
              <a:defRPr/>
            </a:pPr>
            <a:endParaRPr lang="en-US" altLang="en-US" sz="2000" dirty="0" smtClean="0">
              <a:latin typeface="Calibri" panose="020F0502020204030204" pitchFamily="34" charset="0"/>
              <a:cs typeface="Calibri" panose="020F0502020204030204" pitchFamily="34" charset="0"/>
            </a:endParaRPr>
          </a:p>
          <a:p>
            <a:pPr marL="1371600" lvl="3" indent="0">
              <a:buFontTx/>
              <a:buNone/>
              <a:defRPr/>
            </a:pPr>
            <a:endParaRPr lang="en-US" altLang="en-US" sz="2000" dirty="0" smtClean="0">
              <a:latin typeface="Calibri" panose="020F0502020204030204" pitchFamily="34" charset="0"/>
              <a:cs typeface="Calibri" panose="020F0502020204030204" pitchFamily="34" charset="0"/>
            </a:endParaRPr>
          </a:p>
          <a:p>
            <a:pPr lvl="3">
              <a:buFont typeface="Wingdings" panose="05000000000000000000" pitchFamily="2" charset="2"/>
              <a:buChar char="Ø"/>
              <a:defRPr/>
            </a:pPr>
            <a:r>
              <a:rPr lang="en-US" altLang="en-US" sz="2000" dirty="0" smtClean="0">
                <a:latin typeface="Calibri" panose="020F0502020204030204" pitchFamily="34" charset="0"/>
                <a:cs typeface="Calibri" panose="020F0502020204030204" pitchFamily="34" charset="0"/>
              </a:rPr>
              <a:t>*Trend h-index (identifies </a:t>
            </a:r>
            <a:r>
              <a:rPr lang="en-US" altLang="en-US" sz="2000" b="1" u="sng" dirty="0" smtClean="0">
                <a:latin typeface="Calibri" panose="020F0502020204030204" pitchFamily="34" charset="0"/>
                <a:cs typeface="Calibri" panose="020F0502020204030204" pitchFamily="34" charset="0"/>
              </a:rPr>
              <a:t>trend-setters</a:t>
            </a:r>
            <a:r>
              <a:rPr lang="en-US" altLang="en-US" sz="2000" dirty="0" smtClean="0">
                <a:latin typeface="Calibri" panose="020F0502020204030204" pitchFamily="34" charset="0"/>
                <a:cs typeface="Calibri" panose="020F0502020204030204" pitchFamily="34" charset="0"/>
              </a:rPr>
              <a:t>)</a:t>
            </a:r>
            <a:endParaRPr lang="el-GR" altLang="en-US" sz="2000" dirty="0" smtClean="0">
              <a:latin typeface="Calibri" panose="020F0502020204030204" pitchFamily="34" charset="0"/>
              <a:cs typeface="Calibri" panose="020F0502020204030204" pitchFamily="34" charset="0"/>
            </a:endParaRPr>
          </a:p>
        </p:txBody>
      </p:sp>
      <p:sp>
        <p:nvSpPr>
          <p:cNvPr id="32772" name="Text Box 4"/>
          <p:cNvSpPr txBox="1">
            <a:spLocks noChangeArrowheads="1"/>
          </p:cNvSpPr>
          <p:nvPr/>
        </p:nvSpPr>
        <p:spPr bwMode="auto">
          <a:xfrm>
            <a:off x="1181100" y="6388100"/>
            <a:ext cx="6781800" cy="450850"/>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1400">
                <a:latin typeface="Times New Roman" pitchFamily="18" charset="0"/>
              </a:rPr>
              <a:t>*</a:t>
            </a:r>
            <a:r>
              <a:rPr lang="en-US" altLang="en-US" sz="900">
                <a:latin typeface="Lucida Sans Typewriter" pitchFamily="49" charset="0"/>
              </a:rPr>
              <a:t>A.Sidiropoulos, D.Katsaros,Y.Manolopoulos, “</a:t>
            </a:r>
            <a:r>
              <a:rPr lang="en-US" altLang="en-US" sz="900" i="1">
                <a:latin typeface="Lucida Sans Typewriter" pitchFamily="49" charset="0"/>
              </a:rPr>
              <a:t>Generalized Hirsch h-index for Disclosing Latent Facts in Citation Networks</a:t>
            </a:r>
            <a:r>
              <a:rPr lang="en-US" altLang="en-US" sz="900">
                <a:latin typeface="Lucida Sans Typewriter" pitchFamily="49" charset="0"/>
              </a:rPr>
              <a:t>”, </a:t>
            </a:r>
            <a:r>
              <a:rPr lang="en-US" altLang="en-US" sz="900" b="1">
                <a:latin typeface="Lucida Sans Typewriter" pitchFamily="49" charset="0"/>
              </a:rPr>
              <a:t>Scientometrics</a:t>
            </a:r>
            <a:r>
              <a:rPr lang="en-US" altLang="en-US" sz="900">
                <a:latin typeface="Lucida Sans Typewriter" pitchFamily="49" charset="0"/>
              </a:rPr>
              <a:t>, vol. 72, no. 2, pp. 253-280, 2007</a:t>
            </a:r>
            <a:endParaRPr lang="el-GR" altLang="en-US" sz="900">
              <a:latin typeface="Lucida Sans Typewriter" pitchFamily="49" charset="0"/>
            </a:endParaRPr>
          </a:p>
        </p:txBody>
      </p:sp>
      <p:pic>
        <p:nvPicPr>
          <p:cNvPr id="32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733800"/>
            <a:ext cx="48006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953000"/>
            <a:ext cx="4800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C3F41828-FC96-426F-9F6F-4579E1EE14E0}" type="slidenum">
              <a:rPr lang="en-US" altLang="en-US" sz="1200"/>
              <a:pPr/>
              <a:t>26</a:t>
            </a:fld>
            <a:r>
              <a:rPr lang="en-US" altLang="en-US" sz="120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Calibri" pitchFamily="34" charset="0"/>
              </a:rPr>
              <a:t>Perfectionism index</a:t>
            </a:r>
            <a:endParaRPr lang="el-GR" altLang="en-US" smtClean="0">
              <a:latin typeface="Calibri" pitchFamily="34" charset="0"/>
            </a:endParaRPr>
          </a:p>
        </p:txBody>
      </p:sp>
      <p:sp>
        <p:nvSpPr>
          <p:cNvPr id="33795" name="Text Box 4"/>
          <p:cNvSpPr txBox="1">
            <a:spLocks noChangeArrowheads="1"/>
          </p:cNvSpPr>
          <p:nvPr/>
        </p:nvSpPr>
        <p:spPr bwMode="auto">
          <a:xfrm>
            <a:off x="1181100" y="6388100"/>
            <a:ext cx="6781800" cy="369888"/>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900">
                <a:latin typeface="Lucida Sans Typewriter" pitchFamily="49" charset="0"/>
              </a:rPr>
              <a:t>A.Sidiropoulos, D.Katsaros,Y.Manolopoulos, “</a:t>
            </a:r>
            <a:r>
              <a:rPr lang="en-US" altLang="en-US" sz="900" i="1">
                <a:latin typeface="Lucida Sans Typewriter" pitchFamily="49" charset="0"/>
              </a:rPr>
              <a:t>Ranking and Identifying Influential Scientists vs. Mass Producers by the Perfectionism Index</a:t>
            </a:r>
            <a:r>
              <a:rPr lang="en-US" altLang="en-US" sz="900">
                <a:latin typeface="Lucida Sans Typewriter" pitchFamily="49" charset="0"/>
              </a:rPr>
              <a:t>”, </a:t>
            </a:r>
            <a:r>
              <a:rPr lang="en-US" altLang="en-US" sz="900" b="1">
                <a:latin typeface="Lucida Sans Typewriter" pitchFamily="49" charset="0"/>
              </a:rPr>
              <a:t>Scientometrics</a:t>
            </a:r>
            <a:r>
              <a:rPr lang="en-US" altLang="en-US" sz="900">
                <a:latin typeface="Lucida Sans Typewriter" pitchFamily="49" charset="0"/>
              </a:rPr>
              <a:t>, Vol.103, No.1, pp.1-31, 2015.</a:t>
            </a:r>
            <a:endParaRPr lang="el-GR" altLang="en-US" sz="900">
              <a:latin typeface="Lucida Sans Typewriter" pitchFamily="49" charset="0"/>
            </a:endParaRP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80375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4865688"/>
            <a:ext cx="6781800"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549" name="Group 13"/>
          <p:cNvGrpSpPr>
            <a:grpSpLocks/>
          </p:cNvGrpSpPr>
          <p:nvPr/>
        </p:nvGrpSpPr>
        <p:grpSpPr bwMode="auto">
          <a:xfrm>
            <a:off x="2057400" y="3352800"/>
            <a:ext cx="4038600" cy="1676400"/>
            <a:chOff x="1296" y="2112"/>
            <a:chExt cx="2544" cy="1056"/>
          </a:xfrm>
        </p:grpSpPr>
        <p:sp>
          <p:nvSpPr>
            <p:cNvPr id="33807" name="Line 7"/>
            <p:cNvSpPr>
              <a:spLocks noChangeShapeType="1"/>
            </p:cNvSpPr>
            <p:nvPr/>
          </p:nvSpPr>
          <p:spPr bwMode="auto">
            <a:xfrm flipH="1" flipV="1">
              <a:off x="1296" y="2112"/>
              <a:ext cx="960" cy="1056"/>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08" name="Line 10"/>
            <p:cNvSpPr>
              <a:spLocks noChangeShapeType="1"/>
            </p:cNvSpPr>
            <p:nvPr/>
          </p:nvSpPr>
          <p:spPr bwMode="auto">
            <a:xfrm flipV="1">
              <a:off x="2256" y="2112"/>
              <a:ext cx="1584" cy="1056"/>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65550" name="Group 14"/>
          <p:cNvGrpSpPr>
            <a:grpSpLocks/>
          </p:cNvGrpSpPr>
          <p:nvPr/>
        </p:nvGrpSpPr>
        <p:grpSpPr bwMode="auto">
          <a:xfrm>
            <a:off x="1803400" y="2654300"/>
            <a:ext cx="4051300" cy="2438400"/>
            <a:chOff x="1136" y="1672"/>
            <a:chExt cx="2552" cy="1536"/>
          </a:xfrm>
        </p:grpSpPr>
        <p:sp>
          <p:nvSpPr>
            <p:cNvPr id="33805" name="Line 8"/>
            <p:cNvSpPr>
              <a:spLocks noChangeShapeType="1"/>
            </p:cNvSpPr>
            <p:nvPr/>
          </p:nvSpPr>
          <p:spPr bwMode="auto">
            <a:xfrm flipH="1" flipV="1">
              <a:off x="1136" y="1672"/>
              <a:ext cx="2256" cy="1536"/>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06" name="Line 11"/>
            <p:cNvSpPr>
              <a:spLocks noChangeShapeType="1"/>
            </p:cNvSpPr>
            <p:nvPr/>
          </p:nvSpPr>
          <p:spPr bwMode="auto">
            <a:xfrm flipV="1">
              <a:off x="3400" y="1672"/>
              <a:ext cx="288" cy="1536"/>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pSp>
        <p:nvGrpSpPr>
          <p:cNvPr id="65551" name="Group 15"/>
          <p:cNvGrpSpPr>
            <a:grpSpLocks/>
          </p:cNvGrpSpPr>
          <p:nvPr/>
        </p:nvGrpSpPr>
        <p:grpSpPr bwMode="auto">
          <a:xfrm>
            <a:off x="2743200" y="3200400"/>
            <a:ext cx="4419600" cy="1828800"/>
            <a:chOff x="1728" y="2016"/>
            <a:chExt cx="2784" cy="1152"/>
          </a:xfrm>
        </p:grpSpPr>
        <p:sp>
          <p:nvSpPr>
            <p:cNvPr id="33803" name="Line 9"/>
            <p:cNvSpPr>
              <a:spLocks noChangeShapeType="1"/>
            </p:cNvSpPr>
            <p:nvPr/>
          </p:nvSpPr>
          <p:spPr bwMode="auto">
            <a:xfrm flipH="1" flipV="1">
              <a:off x="1728" y="2016"/>
              <a:ext cx="2736" cy="115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3804" name="Line 12"/>
            <p:cNvSpPr>
              <a:spLocks noChangeShapeType="1"/>
            </p:cNvSpPr>
            <p:nvPr/>
          </p:nvSpPr>
          <p:spPr bwMode="auto">
            <a:xfrm flipV="1">
              <a:off x="4464" y="2016"/>
              <a:ext cx="48" cy="115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65552" name="Text Box 16"/>
          <p:cNvSpPr txBox="1">
            <a:spLocks noChangeArrowheads="1"/>
          </p:cNvSpPr>
          <p:nvPr/>
        </p:nvSpPr>
        <p:spPr bwMode="auto">
          <a:xfrm>
            <a:off x="1485900" y="57150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spcBef>
                <a:spcPct val="50000"/>
              </a:spcBef>
            </a:pPr>
            <a:r>
              <a:rPr lang="en-US" altLang="en-US">
                <a:latin typeface="Calibri" pitchFamily="34" charset="0"/>
              </a:rPr>
              <a:t>if (PI &gt; 0) then perfectionist, else mass-producer</a:t>
            </a:r>
            <a:endParaRPr lang="el-GR" altLang="en-US">
              <a:latin typeface="Calibri" pitchFamily="34" charset="0"/>
            </a:endParaRPr>
          </a:p>
        </p:txBody>
      </p:sp>
      <p:sp>
        <p:nvSpPr>
          <p:cNvPr id="33802"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55A5AC31-0DE5-4564-BCFE-9D859DA223CD}" type="slidenum">
              <a:rPr lang="en-US" altLang="en-US" sz="1200"/>
              <a:pPr/>
              <a:t>27</a:t>
            </a:fld>
            <a:r>
              <a:rPr lang="en-US" altLang="en-US" sz="1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animEffect transition="in" filter="checkerboard(across)">
                                      <p:cBhvr>
                                        <p:cTn id="7" dur="500"/>
                                        <p:tgtEl>
                                          <p:spTgt spid="655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5549"/>
                                        </p:tgtEl>
                                        <p:attrNameLst>
                                          <p:attrName>style.visibility</p:attrName>
                                        </p:attrNameLst>
                                      </p:cBhvr>
                                      <p:to>
                                        <p:strVal val="visible"/>
                                      </p:to>
                                    </p:set>
                                    <p:animEffect transition="in" filter="fade">
                                      <p:cBhvr>
                                        <p:cTn id="12" dur="2000"/>
                                        <p:tgtEl>
                                          <p:spTgt spid="655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5550"/>
                                        </p:tgtEl>
                                        <p:attrNameLst>
                                          <p:attrName>style.visibility</p:attrName>
                                        </p:attrNameLst>
                                      </p:cBhvr>
                                      <p:to>
                                        <p:strVal val="visible"/>
                                      </p:to>
                                    </p:set>
                                    <p:animEffect transition="in" filter="fade">
                                      <p:cBhvr>
                                        <p:cTn id="17" dur="2000"/>
                                        <p:tgtEl>
                                          <p:spTgt spid="655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5551"/>
                                        </p:tgtEl>
                                        <p:attrNameLst>
                                          <p:attrName>style.visibility</p:attrName>
                                        </p:attrNameLst>
                                      </p:cBhvr>
                                      <p:to>
                                        <p:strVal val="visible"/>
                                      </p:to>
                                    </p:set>
                                    <p:animEffect transition="in" filter="fade">
                                      <p:cBhvr>
                                        <p:cTn id="22" dur="2000"/>
                                        <p:tgtEl>
                                          <p:spTgt spid="655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5552"/>
                                        </p:tgtEl>
                                        <p:attrNameLst>
                                          <p:attrName>style.visibility</p:attrName>
                                        </p:attrNameLst>
                                      </p:cBhvr>
                                      <p:to>
                                        <p:strVal val="visible"/>
                                      </p:to>
                                    </p:set>
                                    <p:animEffect transition="in" filter="slide(fromBottom)">
                                      <p:cBhvr>
                                        <p:cTn id="27" dur="500"/>
                                        <p:tgtEl>
                                          <p:spTgt spid="65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solidFill>
                  <a:srgbClr val="00CC00"/>
                </a:solidFill>
                <a:latin typeface="Calibri" pitchFamily="34" charset="0"/>
              </a:rPr>
              <a:t>Perfectionists</a:t>
            </a:r>
            <a:r>
              <a:rPr lang="en-US" altLang="en-US" smtClean="0">
                <a:latin typeface="Calibri" pitchFamily="34" charset="0"/>
              </a:rPr>
              <a:t> and </a:t>
            </a:r>
            <a:r>
              <a:rPr lang="en-US" altLang="en-US" smtClean="0">
                <a:solidFill>
                  <a:srgbClr val="FF0000"/>
                </a:solidFill>
                <a:latin typeface="Calibri" pitchFamily="34" charset="0"/>
              </a:rPr>
              <a:t>mass-producers</a:t>
            </a:r>
            <a:endParaRPr lang="el-GR" altLang="en-US" smtClean="0">
              <a:solidFill>
                <a:srgbClr val="FF0000"/>
              </a:solidFill>
              <a:latin typeface="Calibri" pitchFamily="34" charset="0"/>
            </a:endParaRPr>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441450"/>
            <a:ext cx="8018463"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ChangeArrowheads="1"/>
          </p:cNvSpPr>
          <p:nvPr/>
        </p:nvSpPr>
        <p:spPr bwMode="auto">
          <a:xfrm>
            <a:off x="660400" y="5461000"/>
            <a:ext cx="5029200" cy="241300"/>
          </a:xfrm>
          <a:prstGeom prst="rect">
            <a:avLst/>
          </a:prstGeom>
          <a:noFill/>
          <a:ln w="2857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a:p>
        </p:txBody>
      </p:sp>
      <p:sp>
        <p:nvSpPr>
          <p:cNvPr id="66567" name="Rectangle 7"/>
          <p:cNvSpPr>
            <a:spLocks noChangeArrowheads="1"/>
          </p:cNvSpPr>
          <p:nvPr/>
        </p:nvSpPr>
        <p:spPr bwMode="auto">
          <a:xfrm>
            <a:off x="685800" y="4597400"/>
            <a:ext cx="5029200" cy="2413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GB" altLang="en-US"/>
          </a:p>
        </p:txBody>
      </p:sp>
      <p:sp>
        <p:nvSpPr>
          <p:cNvPr id="34822"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96BEAAFA-7BF8-4898-9562-AFD41D52A232}" type="slidenum">
              <a:rPr lang="en-US" altLang="en-US" sz="1200"/>
              <a:pPr/>
              <a:t>28</a:t>
            </a:fld>
            <a:r>
              <a:rPr lang="en-US" altLang="en-US" sz="1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dissolve">
                                      <p:cBhvr>
                                        <p:cTn id="7" dur="500"/>
                                        <p:tgtEl>
                                          <p:spTgt spid="665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6"/>
                                        </p:tgtEl>
                                        <p:attrNameLst>
                                          <p:attrName>style.visibility</p:attrName>
                                        </p:attrNameLst>
                                      </p:cBhvr>
                                      <p:to>
                                        <p:strVal val="visible"/>
                                      </p:to>
                                    </p:set>
                                    <p:animEffect transition="in" filter="dissolve">
                                      <p:cBhvr>
                                        <p:cTn id="12"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Calibri" pitchFamily="34" charset="0"/>
              </a:rPr>
              <a:t>All indices have value: The skyline</a:t>
            </a:r>
            <a:endParaRPr lang="el-GR" altLang="en-US" smtClean="0">
              <a:latin typeface="Calibri" pitchFamily="34" charset="0"/>
            </a:endParaRPr>
          </a:p>
        </p:txBody>
      </p:sp>
      <p:grpSp>
        <p:nvGrpSpPr>
          <p:cNvPr id="35843" name="Group 7"/>
          <p:cNvGrpSpPr>
            <a:grpSpLocks/>
          </p:cNvGrpSpPr>
          <p:nvPr/>
        </p:nvGrpSpPr>
        <p:grpSpPr bwMode="auto">
          <a:xfrm>
            <a:off x="4724400" y="1168400"/>
            <a:ext cx="3975100" cy="5588000"/>
            <a:chOff x="3192" y="736"/>
            <a:chExt cx="2504" cy="3520"/>
          </a:xfrm>
        </p:grpSpPr>
        <p:pic>
          <p:nvPicPr>
            <p:cNvPr id="358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 y="736"/>
              <a:ext cx="2504" cy="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 y="4120"/>
              <a:ext cx="210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8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52613"/>
            <a:ext cx="4275138"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3180A18F-57F9-4A6B-B54D-98E1EFAE7DDA}" type="slidenum">
              <a:rPr lang="en-US" altLang="en-US" sz="1200"/>
              <a:pPr/>
              <a:t>29</a:t>
            </a:fld>
            <a:r>
              <a:rPr lang="en-US" altLang="en-US" sz="120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60EB84EA-50E3-4DD8-95F2-324DEBB778E5}" type="slidenum">
              <a:rPr lang="en-US" altLang="en-US" sz="1200"/>
              <a:pPr/>
              <a:t>3</a:t>
            </a:fld>
            <a:r>
              <a:rPr lang="en-US" altLang="en-US" sz="1200"/>
              <a:t> </a:t>
            </a:r>
          </a:p>
        </p:txBody>
      </p:sp>
      <p:sp>
        <p:nvSpPr>
          <p:cNvPr id="8195" name="Rectangle 2"/>
          <p:cNvSpPr>
            <a:spLocks noGrp="1" noChangeArrowheads="1"/>
          </p:cNvSpPr>
          <p:nvPr>
            <p:ph type="title"/>
          </p:nvPr>
        </p:nvSpPr>
        <p:spPr/>
        <p:txBody>
          <a:bodyPr/>
          <a:lstStyle/>
          <a:p>
            <a:pPr eaLnBrk="1" hangingPunct="1"/>
            <a:r>
              <a:rPr lang="en-US" altLang="en-US" smtClean="0">
                <a:latin typeface="Calibri" pitchFamily="34" charset="0"/>
              </a:rPr>
              <a:t>What is “Science”?</a:t>
            </a:r>
            <a:endParaRPr lang="el-GR" altLang="en-US" smtClean="0">
              <a:latin typeface="Calibri" pitchFamily="34" charset="0"/>
            </a:endParaRPr>
          </a:p>
        </p:txBody>
      </p:sp>
      <p:sp>
        <p:nvSpPr>
          <p:cNvPr id="5124" name="Rectangle 3"/>
          <p:cNvSpPr>
            <a:spLocks noGrp="1" noChangeArrowheads="1"/>
          </p:cNvSpPr>
          <p:nvPr>
            <p:ph type="body" idx="1"/>
          </p:nvPr>
        </p:nvSpPr>
        <p:spPr>
          <a:xfrm>
            <a:off x="1119188" y="3200400"/>
            <a:ext cx="7491412" cy="3352800"/>
          </a:xfrm>
        </p:spPr>
        <p:txBody>
          <a:bodyPr anchor="ctr"/>
          <a:lstStyle/>
          <a:p>
            <a:pPr marL="0" indent="0" eaLnBrk="1" hangingPunct="1">
              <a:lnSpc>
                <a:spcPct val="90000"/>
              </a:lnSpc>
              <a:buFontTx/>
              <a:buNone/>
            </a:pPr>
            <a:r>
              <a:rPr lang="en-US" altLang="en-US" sz="2800" smtClean="0">
                <a:latin typeface="Calibri" pitchFamily="34" charset="0"/>
              </a:rPr>
              <a:t>“A branch of study in which </a:t>
            </a:r>
            <a:r>
              <a:rPr lang="en-US" altLang="en-US" sz="2800" smtClean="0">
                <a:solidFill>
                  <a:srgbClr val="3333FF"/>
                </a:solidFill>
                <a:latin typeface="Calibri" pitchFamily="34" charset="0"/>
              </a:rPr>
              <a:t>facts are observed</a:t>
            </a:r>
            <a:r>
              <a:rPr lang="en-US" altLang="en-US" sz="2800" smtClean="0">
                <a:latin typeface="Calibri" pitchFamily="34" charset="0"/>
              </a:rPr>
              <a:t> and classified, and, usually, </a:t>
            </a:r>
            <a:r>
              <a:rPr lang="en-US" altLang="en-US" sz="2800" smtClean="0">
                <a:solidFill>
                  <a:srgbClr val="3333FF"/>
                </a:solidFill>
                <a:latin typeface="Calibri" pitchFamily="34" charset="0"/>
              </a:rPr>
              <a:t>quantitative laws are formulated</a:t>
            </a:r>
            <a:r>
              <a:rPr lang="en-US" altLang="en-US" sz="2800" smtClean="0">
                <a:latin typeface="Calibri" pitchFamily="34" charset="0"/>
              </a:rPr>
              <a:t> and verified: involves the application of </a:t>
            </a:r>
            <a:r>
              <a:rPr lang="en-US" altLang="en-US" sz="2800" smtClean="0">
                <a:solidFill>
                  <a:srgbClr val="009900"/>
                </a:solidFill>
                <a:latin typeface="Calibri" pitchFamily="34" charset="0"/>
              </a:rPr>
              <a:t>mathematical reasoning</a:t>
            </a:r>
            <a:r>
              <a:rPr lang="en-US" altLang="en-US" sz="2800" smtClean="0">
                <a:latin typeface="Calibri" pitchFamily="34" charset="0"/>
              </a:rPr>
              <a:t> and </a:t>
            </a:r>
            <a:r>
              <a:rPr lang="en-US" altLang="en-US" sz="2800" smtClean="0">
                <a:solidFill>
                  <a:srgbClr val="009900"/>
                </a:solidFill>
                <a:latin typeface="Calibri" pitchFamily="34" charset="0"/>
              </a:rPr>
              <a:t>data analysis</a:t>
            </a:r>
            <a:r>
              <a:rPr lang="en-US" altLang="en-US" sz="2800" smtClean="0">
                <a:latin typeface="Calibri" pitchFamily="34" charset="0"/>
              </a:rPr>
              <a:t> to natural phenomena”</a:t>
            </a:r>
          </a:p>
          <a:p>
            <a:pPr marL="0" indent="0" algn="just" eaLnBrk="1" hangingPunct="1">
              <a:lnSpc>
                <a:spcPct val="90000"/>
              </a:lnSpc>
              <a:buFontTx/>
              <a:buNone/>
            </a:pPr>
            <a:endParaRPr lang="en-US" altLang="en-US" sz="2800" smtClean="0">
              <a:latin typeface="Calibri" pitchFamily="34" charset="0"/>
            </a:endParaRPr>
          </a:p>
          <a:p>
            <a:pPr marL="0" indent="0" algn="r" eaLnBrk="1" hangingPunct="1">
              <a:lnSpc>
                <a:spcPct val="90000"/>
              </a:lnSpc>
              <a:buFontTx/>
              <a:buNone/>
            </a:pPr>
            <a:r>
              <a:rPr lang="en-US" altLang="en-US" sz="2000" smtClean="0">
                <a:latin typeface="Calibri" pitchFamily="34" charset="0"/>
              </a:rPr>
              <a:t>Dictionary of Scientific and Technical Terms</a:t>
            </a:r>
            <a:endParaRPr lang="el-GR" altLang="en-US" sz="2000" smtClean="0">
              <a:latin typeface="Calibri" pitchFamily="34" charset="0"/>
            </a:endParaRPr>
          </a:p>
        </p:txBody>
      </p:sp>
      <p:sp>
        <p:nvSpPr>
          <p:cNvPr id="8197"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8198"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pic>
        <p:nvPicPr>
          <p:cNvPr id="8199" name="Picture 10" descr="http://4.bp.blogspot.com/_X25BTV0-i9A/TKjLaUYJf5I/AAAAAAAAAAc/AFC1qYpPQDM/s1600/think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17256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descr="http://3.bp.blogspot.com/_Q-nAfR1wkww/TUxwvZxXDzI/AAAAAAAAABw/oAZC_Nn1sGA/s4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17625"/>
            <a:ext cx="2225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checkerboard(across)">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4">
                                            <p:txEl>
                                              <p:pRg st="0" end="0"/>
                                            </p:txEl>
                                          </p:spTgt>
                                        </p:tgtEl>
                                        <p:attrNameLst>
                                          <p:attrName>style.visibility</p:attrName>
                                        </p:attrNameLst>
                                      </p:cBhvr>
                                      <p:to>
                                        <p:strVal val="visible"/>
                                      </p:to>
                                    </p:set>
                                    <p:animEffect transition="in" filter="blinds(horizontal)">
                                      <p:cBhvr>
                                        <p:cTn id="12" dur="500"/>
                                        <p:tgtEl>
                                          <p:spTgt spid="51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blinds(horizontal)">
                                      <p:cBhvr>
                                        <p:cTn id="1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37AC1628-A797-4DAE-9336-3DF3801E6E2F}" type="slidenum">
              <a:rPr lang="en-US" altLang="en-US" sz="1200"/>
              <a:pPr/>
              <a:t>30</a:t>
            </a:fld>
            <a:r>
              <a:rPr lang="en-US" altLang="en-US" sz="1200"/>
              <a:t> </a:t>
            </a:r>
          </a:p>
        </p:txBody>
      </p:sp>
      <p:sp>
        <p:nvSpPr>
          <p:cNvPr id="36867" name="Rectangle 2"/>
          <p:cNvSpPr>
            <a:spLocks noGrp="1" noChangeArrowheads="1"/>
          </p:cNvSpPr>
          <p:nvPr>
            <p:ph type="title"/>
          </p:nvPr>
        </p:nvSpPr>
        <p:spPr/>
        <p:txBody>
          <a:bodyPr/>
          <a:lstStyle/>
          <a:p>
            <a:pPr eaLnBrk="1" hangingPunct="1"/>
            <a:r>
              <a:rPr lang="en-US" altLang="en-US" smtClean="0">
                <a:latin typeface="Calibri" pitchFamily="34" charset="0"/>
              </a:rPr>
              <a:t>Presentation outline</a:t>
            </a:r>
            <a:endParaRPr lang="el-GR" altLang="en-US" smtClean="0">
              <a:latin typeface="Calibri" pitchFamily="34" charset="0"/>
            </a:endParaRPr>
          </a:p>
        </p:txBody>
      </p:sp>
      <p:sp>
        <p:nvSpPr>
          <p:cNvPr id="36868"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36869"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36870" name="Rectangle 6"/>
          <p:cNvSpPr>
            <a:spLocks noGrp="1" noChangeArrowheads="1"/>
          </p:cNvSpPr>
          <p:nvPr/>
        </p:nvSpPr>
        <p:spPr bwMode="auto">
          <a:xfrm>
            <a:off x="1066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50000"/>
              </a:lnSpc>
              <a:spcBef>
                <a:spcPts val="600"/>
              </a:spcBef>
              <a:buClr>
                <a:schemeClr val="tx1"/>
              </a:buClr>
              <a:buFontTx/>
              <a:buChar char="•"/>
            </a:pPr>
            <a:r>
              <a:rPr lang="en-US" altLang="en-US" sz="2800">
                <a:latin typeface="Calibri" pitchFamily="34" charset="0"/>
              </a:rPr>
              <a:t>Introduction to Science of Science (SoS)</a:t>
            </a:r>
          </a:p>
          <a:p>
            <a:pPr marL="342900" indent="-342900" eaLnBrk="1" hangingPunct="1">
              <a:lnSpc>
                <a:spcPct val="150000"/>
              </a:lnSpc>
              <a:spcBef>
                <a:spcPts val="600"/>
              </a:spcBef>
              <a:buClr>
                <a:schemeClr val="tx1"/>
              </a:buClr>
              <a:buFontTx/>
              <a:buChar char="•"/>
            </a:pPr>
            <a:r>
              <a:rPr lang="en-US" altLang="en-US" sz="2800">
                <a:latin typeface="Calibri" pitchFamily="34" charset="0"/>
              </a:rPr>
              <a:t>Relation of SoS to its precursors</a:t>
            </a:r>
          </a:p>
          <a:p>
            <a:pPr marL="342900" indent="-342900" eaLnBrk="1" hangingPunct="1">
              <a:lnSpc>
                <a:spcPct val="150000"/>
              </a:lnSpc>
              <a:spcBef>
                <a:spcPts val="600"/>
              </a:spcBef>
              <a:buClr>
                <a:schemeClr val="tx1"/>
              </a:buClr>
              <a:buFontTx/>
              <a:buChar char="•"/>
            </a:pPr>
            <a:r>
              <a:rPr lang="en-US" altLang="en-US" sz="2800">
                <a:latin typeface="Calibri" pitchFamily="34" charset="0"/>
              </a:rPr>
              <a:t>Quantification of scientific significance</a:t>
            </a:r>
          </a:p>
          <a:p>
            <a:pPr marL="342900" indent="-342900" eaLnBrk="1" hangingPunct="1">
              <a:lnSpc>
                <a:spcPct val="150000"/>
              </a:lnSpc>
              <a:spcBef>
                <a:spcPts val="600"/>
              </a:spcBef>
              <a:buClr>
                <a:schemeClr val="tx1"/>
              </a:buClr>
              <a:buFontTx/>
              <a:buChar char="•"/>
            </a:pPr>
            <a:r>
              <a:rPr lang="en-US" altLang="en-US" sz="3200" b="1">
                <a:latin typeface="Calibri" pitchFamily="34" charset="0"/>
              </a:rPr>
              <a:t>Predictions in science</a:t>
            </a:r>
          </a:p>
          <a:p>
            <a:pPr marL="342900" indent="-342900" eaLnBrk="1" hangingPunct="1">
              <a:lnSpc>
                <a:spcPct val="150000"/>
              </a:lnSpc>
              <a:spcBef>
                <a:spcPts val="600"/>
              </a:spcBef>
              <a:buClr>
                <a:schemeClr val="tx1"/>
              </a:buClr>
              <a:buFontTx/>
              <a:buChar char="•"/>
            </a:pPr>
            <a:r>
              <a:rPr lang="en-US" altLang="en-US" sz="2800">
                <a:latin typeface="Calibri" pitchFamily="34" charset="0"/>
              </a:rPr>
              <a:t>Ranking based on multilayer networks</a:t>
            </a:r>
          </a:p>
          <a:p>
            <a:pPr marL="342900" indent="-342900" eaLnBrk="1" hangingPunct="1">
              <a:lnSpc>
                <a:spcPct val="150000"/>
              </a:lnSpc>
              <a:spcBef>
                <a:spcPts val="600"/>
              </a:spcBef>
              <a:buClr>
                <a:schemeClr val="tx1"/>
              </a:buClr>
              <a:buFontTx/>
              <a:buChar char="•"/>
            </a:pPr>
            <a:r>
              <a:rPr lang="en-US" altLang="en-US" sz="2800">
                <a:latin typeface="Calibri" pitchFamily="34" charset="0"/>
              </a:rPr>
              <a:t>Conclusions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latin typeface="Calibri" pitchFamily="34" charset="0"/>
              </a:rPr>
              <a:t>Predict what?</a:t>
            </a:r>
            <a:endParaRPr lang="el-GR" altLang="en-US" smtClean="0">
              <a:latin typeface="Calibri" pitchFamily="34" charset="0"/>
            </a:endParaRPr>
          </a:p>
        </p:txBody>
      </p:sp>
      <p:sp>
        <p:nvSpPr>
          <p:cNvPr id="37891" name="TextBox 5"/>
          <p:cNvSpPr txBox="1">
            <a:spLocks noChangeArrowheads="1"/>
          </p:cNvSpPr>
          <p:nvPr/>
        </p:nvSpPr>
        <p:spPr bwMode="auto">
          <a:xfrm>
            <a:off x="14288" y="1143000"/>
            <a:ext cx="365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buClr>
                <a:schemeClr val="tx1"/>
              </a:buClr>
              <a:buFontTx/>
              <a:buChar char="•"/>
            </a:pPr>
            <a:endParaRPr lang="en-US" altLang="en-US" sz="2800">
              <a:latin typeface="Calibri" pitchFamily="34" charset="0"/>
            </a:endParaRPr>
          </a:p>
          <a:p>
            <a:pPr eaLnBrk="1" hangingPunct="1">
              <a:buClr>
                <a:schemeClr val="tx1"/>
              </a:buClr>
              <a:buFontTx/>
              <a:buChar char="•"/>
            </a:pPr>
            <a:r>
              <a:rPr lang="en-US" altLang="en-US" sz="2800">
                <a:latin typeface="Calibri" pitchFamily="34" charset="0"/>
              </a:rPr>
              <a:t>Forecasting future performance of an entity, either this is </a:t>
            </a:r>
            <a:br>
              <a:rPr lang="en-US" altLang="en-US" sz="2800">
                <a:latin typeface="Calibri" pitchFamily="34" charset="0"/>
              </a:rPr>
            </a:br>
            <a:r>
              <a:rPr lang="en-US" altLang="en-US" sz="2800">
                <a:latin typeface="Calibri" pitchFamily="34" charset="0"/>
              </a:rPr>
              <a:t>a research article </a:t>
            </a:r>
            <a:br>
              <a:rPr lang="en-US" altLang="en-US" sz="2800">
                <a:latin typeface="Calibri" pitchFamily="34" charset="0"/>
              </a:rPr>
            </a:br>
            <a:r>
              <a:rPr lang="en-US" altLang="en-US" sz="2800">
                <a:latin typeface="Calibri" pitchFamily="34" charset="0"/>
              </a:rPr>
              <a:t>or a scientist</a:t>
            </a:r>
          </a:p>
          <a:p>
            <a:pPr eaLnBrk="1" hangingPunct="1">
              <a:buClr>
                <a:schemeClr val="tx1"/>
              </a:buClr>
              <a:buFontTx/>
              <a:buChar char="•"/>
            </a:pPr>
            <a:r>
              <a:rPr lang="en-US" altLang="en-US" sz="2800">
                <a:latin typeface="Calibri" pitchFamily="34" charset="0"/>
              </a:rPr>
              <a:t>Predicting future links in collaboration networks or identifying missing links in citation networks</a:t>
            </a:r>
            <a:endParaRPr lang="en-IN" altLang="en-US" sz="2800">
              <a:latin typeface="Calibri" pitchFamily="34" charset="0"/>
            </a:endParaRPr>
          </a:p>
        </p:txBody>
      </p:sp>
      <p:sp>
        <p:nvSpPr>
          <p:cNvPr id="37892" name="Slide Number Placeholder 6"/>
          <p:cNvSpPr txBox="1">
            <a:spLocks noGrp="1"/>
          </p:cNvSpPr>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fld id="{BAA5EEF0-FA74-4CF4-84B3-AF9BE6D7D95A}" type="slidenum">
              <a:rPr lang="en-US" altLang="en-US" sz="1200"/>
              <a:pPr algn="r" eaLnBrk="1" hangingPunct="1"/>
              <a:t>31</a:t>
            </a:fld>
            <a:r>
              <a:rPr lang="en-US" altLang="en-US" sz="1200"/>
              <a:t> </a:t>
            </a:r>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1192213"/>
            <a:ext cx="5445125"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22700"/>
            <a:ext cx="29972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5"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8A7B58AF-786C-45DF-98B9-A00A36F0B44F}" type="slidenum">
              <a:rPr lang="en-US" altLang="en-US" sz="1200"/>
              <a:pPr/>
              <a:t>31</a:t>
            </a:fld>
            <a:r>
              <a:rPr lang="en-US" altLang="en-US" sz="120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04800" y="1371600"/>
            <a:ext cx="8458200" cy="4800600"/>
          </a:xfrm>
        </p:spPr>
        <p:txBody>
          <a:bodyPr/>
          <a:lstStyle/>
          <a:p>
            <a:r>
              <a:rPr lang="en-US" altLang="en-US" sz="2800" b="1" smtClean="0">
                <a:latin typeface="Calibri" pitchFamily="34" charset="0"/>
              </a:rPr>
              <a:t>Regression: </a:t>
            </a:r>
            <a:r>
              <a:rPr lang="en-US" altLang="en-US" sz="2800" smtClean="0">
                <a:latin typeface="Calibri" pitchFamily="34" charset="0"/>
              </a:rPr>
              <a:t>predict a numerical quantity, e.g. </a:t>
            </a:r>
            <a:r>
              <a:rPr lang="en-US" altLang="en-US" sz="2800" i="1" smtClean="0">
                <a:latin typeface="Calibri" pitchFamily="34" charset="0"/>
              </a:rPr>
              <a:t>h</a:t>
            </a:r>
            <a:r>
              <a:rPr lang="en-US" altLang="en-US" sz="2800" smtClean="0">
                <a:latin typeface="Calibri" pitchFamily="34" charset="0"/>
              </a:rPr>
              <a:t>-index or citation counts. Seminal work by Acuna et al.</a:t>
            </a:r>
            <a:endParaRPr lang="en-US" altLang="en-US" sz="2800" baseline="30000" smtClean="0">
              <a:latin typeface="Calibri" pitchFamily="34" charset="0"/>
            </a:endParaRPr>
          </a:p>
          <a:p>
            <a:r>
              <a:rPr lang="en-US" altLang="en-US" sz="2800" b="1" smtClean="0">
                <a:latin typeface="Calibri" pitchFamily="34" charset="0"/>
              </a:rPr>
              <a:t>Issues: </a:t>
            </a:r>
            <a:endParaRPr lang="en-US" altLang="en-US" sz="2800" smtClean="0">
              <a:latin typeface="Calibri" pitchFamily="34" charset="0"/>
            </a:endParaRPr>
          </a:p>
          <a:p>
            <a:pPr marL="682625" lvl="1" indent="-336550"/>
            <a:r>
              <a:rPr lang="en-US" altLang="en-US" sz="2800" smtClean="0">
                <a:latin typeface="Calibri" pitchFamily="34" charset="0"/>
              </a:rPr>
              <a:t>Difficulty predicting highly skewed distributions</a:t>
            </a:r>
          </a:p>
          <a:p>
            <a:pPr marL="682625" lvl="1" indent="-336550"/>
            <a:r>
              <a:rPr lang="en-US" altLang="en-US" sz="2800" smtClean="0">
                <a:latin typeface="Calibri" pitchFamily="34" charset="0"/>
              </a:rPr>
              <a:t>“One-to-fit-model” cannot be adapted to various publishing patterns</a:t>
            </a:r>
          </a:p>
          <a:p>
            <a:pPr marL="682625" lvl="1" indent="-336550"/>
            <a:r>
              <a:rPr lang="en-US" altLang="en-US" sz="2800" smtClean="0">
                <a:latin typeface="Calibri" pitchFamily="34" charset="0"/>
              </a:rPr>
              <a:t>Need for fine-tuned, age and field adjusted models</a:t>
            </a:r>
            <a:endParaRPr lang="en-US" altLang="en-US" sz="3000" smtClean="0">
              <a:latin typeface="Calibri" pitchFamily="34" charset="0"/>
            </a:endParaRPr>
          </a:p>
        </p:txBody>
      </p:sp>
      <p:sp>
        <p:nvSpPr>
          <p:cNvPr id="38915"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7E3B2701-2E66-4178-900E-3E96AF5D9A0A}" type="slidenum">
              <a:rPr lang="en-US" altLang="en-US" sz="1200"/>
              <a:pPr/>
              <a:t>32</a:t>
            </a:fld>
            <a:r>
              <a:rPr lang="en-US" altLang="en-US" sz="1200"/>
              <a:t> </a:t>
            </a:r>
          </a:p>
        </p:txBody>
      </p:sp>
      <p:sp>
        <p:nvSpPr>
          <p:cNvPr id="38916" name="Title 1"/>
          <p:cNvSpPr>
            <a:spLocks noGrp="1"/>
          </p:cNvSpPr>
          <p:nvPr>
            <p:ph type="title"/>
          </p:nvPr>
        </p:nvSpPr>
        <p:spPr>
          <a:xfrm>
            <a:off x="1042988" y="225425"/>
            <a:ext cx="7948612" cy="863600"/>
          </a:xfrm>
        </p:spPr>
        <p:txBody>
          <a:bodyPr/>
          <a:lstStyle/>
          <a:p>
            <a:r>
              <a:rPr lang="en-US" altLang="el-GR" smtClean="0">
                <a:latin typeface="Calibri" pitchFamily="34" charset="0"/>
              </a:rPr>
              <a:t>Impact prediction: By regression</a:t>
            </a:r>
            <a:endParaRPr lang="en-US" altLang="el-GR" baseline="-25000" smtClean="0">
              <a:latin typeface="Calibri" pitchFamily="34" charset="0"/>
            </a:endParaRPr>
          </a:p>
        </p:txBody>
      </p:sp>
      <p:sp>
        <p:nvSpPr>
          <p:cNvPr id="38917" name="Text Box 4"/>
          <p:cNvSpPr txBox="1">
            <a:spLocks noChangeArrowheads="1"/>
          </p:cNvSpPr>
          <p:nvPr/>
        </p:nvSpPr>
        <p:spPr bwMode="auto">
          <a:xfrm>
            <a:off x="1181100" y="6388100"/>
            <a:ext cx="6781800" cy="374650"/>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900">
                <a:latin typeface="Lucida Sans Typewriter" pitchFamily="49" charset="0"/>
              </a:rPr>
              <a:t>Daniel Acuna, Stefano Allesina, Konrad Kording. “</a:t>
            </a:r>
            <a:r>
              <a:rPr lang="en-US" altLang="en-US" sz="900" i="1">
                <a:latin typeface="Lucida Sans Typewriter" pitchFamily="49" charset="0"/>
              </a:rPr>
              <a:t>Future impact: Predicting scientific success</a:t>
            </a:r>
            <a:r>
              <a:rPr lang="en-US" altLang="en-US" sz="900">
                <a:latin typeface="Lucida Sans Typewriter" pitchFamily="49" charset="0"/>
              </a:rPr>
              <a:t>”, </a:t>
            </a:r>
            <a:r>
              <a:rPr lang="en-US" altLang="en-US" sz="900" b="1">
                <a:latin typeface="Lucida Sans Typewriter" pitchFamily="49" charset="0"/>
              </a:rPr>
              <a:t>Nature</a:t>
            </a:r>
            <a:r>
              <a:rPr lang="en-US" altLang="en-US" sz="900">
                <a:latin typeface="Lucida Sans Typewriter" pitchFamily="49" charset="0"/>
              </a:rPr>
              <a:t>. 489, 2012.</a:t>
            </a:r>
            <a:endParaRPr lang="el-GR" altLang="en-US" sz="900">
              <a:latin typeface="Lucida Sans Typewriter"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l-GR" smtClean="0">
                <a:latin typeface="Calibri" pitchFamily="34" charset="0"/>
              </a:rPr>
              <a:t>Target variable</a:t>
            </a:r>
            <a:endParaRPr lang="en-US" altLang="el-GR" baseline="-25000" smtClean="0">
              <a:latin typeface="Calibri" pitchFamily="34" charset="0"/>
            </a:endParaRPr>
          </a:p>
        </p:txBody>
      </p:sp>
      <p:pic>
        <p:nvPicPr>
          <p:cNvPr id="409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3124200"/>
            <a:ext cx="4724400" cy="2647950"/>
          </a:xfrm>
        </p:spPr>
      </p:pic>
      <p:sp>
        <p:nvSpPr>
          <p:cNvPr id="40964"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B76F3FF9-5B05-4B5E-8706-43C864B9A14D}" type="slidenum">
              <a:rPr lang="en-US" altLang="en-US" sz="1200"/>
              <a:pPr/>
              <a:t>33</a:t>
            </a:fld>
            <a:r>
              <a:rPr lang="en-US" altLang="en-US" sz="1200"/>
              <a:t> </a:t>
            </a:r>
          </a:p>
        </p:txBody>
      </p:sp>
      <p:sp>
        <p:nvSpPr>
          <p:cNvPr id="40965" name="TextBox 5"/>
          <p:cNvSpPr txBox="1">
            <a:spLocks noChangeArrowheads="1"/>
          </p:cNvSpPr>
          <p:nvPr/>
        </p:nvSpPr>
        <p:spPr bwMode="auto">
          <a:xfrm>
            <a:off x="685800" y="13716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entury Schoolbook" pitchFamily="18" charset="0"/>
                <a:cs typeface="Times New Roman" pitchFamily="18" charset="0"/>
              </a:defRPr>
            </a:lvl1pPr>
            <a:lvl2pPr marL="914400" indent="-457200">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buFontTx/>
              <a:buChar char="•"/>
            </a:pPr>
            <a:r>
              <a:rPr lang="en-US" altLang="el-GR" sz="2800" i="1">
                <a:latin typeface="Calibri" pitchFamily="34" charset="0"/>
              </a:rPr>
              <a:t>h</a:t>
            </a:r>
            <a:r>
              <a:rPr lang="en-US" altLang="el-GR" sz="2800">
                <a:latin typeface="Calibri" pitchFamily="34" charset="0"/>
              </a:rPr>
              <a:t>-index is a popular quantity to be predicted</a:t>
            </a:r>
          </a:p>
          <a:p>
            <a:pPr lvl="1" eaLnBrk="1" hangingPunct="1">
              <a:buFontTx/>
              <a:buChar char="•"/>
            </a:pPr>
            <a:r>
              <a:rPr lang="en-US" altLang="el-GR" sz="2800">
                <a:latin typeface="Calibri" pitchFamily="34" charset="0"/>
              </a:rPr>
              <a:t>More stable than citation counts, limited range and non decreasing values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fld id="{096DA091-1D35-4D78-AE2E-5B1065499E2E}" type="slidenum">
              <a:rPr lang="en-US" altLang="en-US" sz="1200"/>
              <a:pPr algn="r" eaLnBrk="1" hangingPunct="1"/>
              <a:t>34</a:t>
            </a:fld>
            <a:r>
              <a:rPr lang="en-US" altLang="en-US" sz="1200"/>
              <a:t> </a:t>
            </a:r>
          </a:p>
        </p:txBody>
      </p:sp>
      <p:sp>
        <p:nvSpPr>
          <p:cNvPr id="41987" name="Rectangle 2"/>
          <p:cNvSpPr>
            <a:spLocks noGrp="1" noChangeArrowheads="1"/>
          </p:cNvSpPr>
          <p:nvPr>
            <p:ph type="title" idx="4294967295"/>
          </p:nvPr>
        </p:nvSpPr>
        <p:spPr/>
        <p:txBody>
          <a:bodyPr/>
          <a:lstStyle/>
          <a:p>
            <a:pPr eaLnBrk="1" hangingPunct="1"/>
            <a:r>
              <a:rPr lang="en-US" altLang="en-US" smtClean="0">
                <a:latin typeface="Calibri" pitchFamily="34" charset="0"/>
              </a:rPr>
              <a:t>Predicting future h-index</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1817688"/>
            <a:ext cx="9059862"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Text Box 4"/>
          <p:cNvSpPr txBox="1">
            <a:spLocks noChangeArrowheads="1"/>
          </p:cNvSpPr>
          <p:nvPr/>
        </p:nvSpPr>
        <p:spPr bwMode="auto">
          <a:xfrm>
            <a:off x="1181100" y="6388100"/>
            <a:ext cx="6781800" cy="374650"/>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900">
                <a:latin typeface="Lucida Sans Typewriter" pitchFamily="49" charset="0"/>
              </a:rPr>
              <a:t>Daniel Acuna, Stefano Allesina, Konrad Kording. “</a:t>
            </a:r>
            <a:r>
              <a:rPr lang="en-US" altLang="en-US" sz="900" i="1">
                <a:latin typeface="Lucida Sans Typewriter" pitchFamily="49" charset="0"/>
              </a:rPr>
              <a:t>Future impact: Predicting scientific success</a:t>
            </a:r>
            <a:r>
              <a:rPr lang="en-US" altLang="en-US" sz="900">
                <a:latin typeface="Lucida Sans Typewriter" pitchFamily="49" charset="0"/>
              </a:rPr>
              <a:t>”, </a:t>
            </a:r>
            <a:r>
              <a:rPr lang="en-US" altLang="en-US" sz="900" b="1">
                <a:latin typeface="Lucida Sans Typewriter" pitchFamily="49" charset="0"/>
              </a:rPr>
              <a:t>Nature</a:t>
            </a:r>
            <a:r>
              <a:rPr lang="en-US" altLang="en-US" sz="900">
                <a:latin typeface="Lucida Sans Typewriter" pitchFamily="49" charset="0"/>
              </a:rPr>
              <a:t>. 489, 2012.</a:t>
            </a:r>
            <a:endParaRPr lang="el-GR" altLang="en-US" sz="900">
              <a:latin typeface="Lucida Sans Typewriter" pitchFamily="49" charset="0"/>
            </a:endParaRPr>
          </a:p>
        </p:txBody>
      </p:sp>
      <p:sp>
        <p:nvSpPr>
          <p:cNvPr id="41990"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E1AEA23F-9506-4EAC-90EE-AA72AECBA33E}" type="slidenum">
              <a:rPr lang="en-US" altLang="en-US" sz="1200"/>
              <a:pPr/>
              <a:t>34</a:t>
            </a:fld>
            <a:r>
              <a:rPr lang="en-US" altLang="en-US" sz="120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76200" y="1371600"/>
            <a:ext cx="8915400" cy="4486275"/>
          </a:xfrm>
        </p:spPr>
        <p:txBody>
          <a:bodyPr/>
          <a:lstStyle/>
          <a:p>
            <a:r>
              <a:rPr lang="en-US" altLang="en-US" sz="2800" b="1" smtClean="0">
                <a:latin typeface="Calibri" pitchFamily="34" charset="0"/>
              </a:rPr>
              <a:t>Statistical Modeling: </a:t>
            </a:r>
            <a:r>
              <a:rPr lang="en-US" altLang="en-US" sz="2800" smtClean="0">
                <a:latin typeface="Calibri" pitchFamily="34" charset="0"/>
              </a:rPr>
              <a:t>fit bibliometric quantities to complex distributions to approximate their evolution mechanism. Random Impact rule (Sinatra et al.)</a:t>
            </a:r>
          </a:p>
          <a:p>
            <a:r>
              <a:rPr lang="en-US" altLang="en-US" sz="2800" b="1" smtClean="0">
                <a:latin typeface="Calibri" pitchFamily="34" charset="0"/>
              </a:rPr>
              <a:t>Issues:</a:t>
            </a:r>
          </a:p>
          <a:p>
            <a:pPr lvl="1" indent="-396875"/>
            <a:r>
              <a:rPr lang="en-US" altLang="en-US" sz="2800" smtClean="0">
                <a:latin typeface="Calibri" pitchFamily="34" charset="0"/>
              </a:rPr>
              <a:t>Abundance of data required to calculate statistical parameters (e.g. exponent)</a:t>
            </a:r>
          </a:p>
          <a:p>
            <a:pPr lvl="1" indent="-396875"/>
            <a:r>
              <a:rPr lang="en-US" altLang="en-US" sz="2800" smtClean="0">
                <a:latin typeface="Calibri" pitchFamily="34" charset="0"/>
              </a:rPr>
              <a:t>Highly complex models when moving from publication level to author or institutional level</a:t>
            </a:r>
            <a:endParaRPr lang="en-US" altLang="en-US" sz="2400" smtClean="0">
              <a:latin typeface="Calibri" pitchFamily="34" charset="0"/>
            </a:endParaRPr>
          </a:p>
        </p:txBody>
      </p:sp>
      <p:sp>
        <p:nvSpPr>
          <p:cNvPr id="43011"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31161841-93C4-4DB4-AC41-2354F225DC18}" type="slidenum">
              <a:rPr lang="en-US" altLang="en-US" sz="1200"/>
              <a:pPr/>
              <a:t>35</a:t>
            </a:fld>
            <a:r>
              <a:rPr lang="en-US" altLang="en-US" sz="1200"/>
              <a:t> </a:t>
            </a:r>
          </a:p>
        </p:txBody>
      </p:sp>
      <p:sp>
        <p:nvSpPr>
          <p:cNvPr id="43012" name="Title 1"/>
          <p:cNvSpPr>
            <a:spLocks noGrp="1"/>
          </p:cNvSpPr>
          <p:nvPr>
            <p:ph type="title"/>
          </p:nvPr>
        </p:nvSpPr>
        <p:spPr>
          <a:xfrm>
            <a:off x="1042988" y="225425"/>
            <a:ext cx="8024812" cy="863600"/>
          </a:xfrm>
        </p:spPr>
        <p:txBody>
          <a:bodyPr/>
          <a:lstStyle/>
          <a:p>
            <a:r>
              <a:rPr lang="en-US" altLang="el-GR" smtClean="0">
                <a:latin typeface="Calibri" pitchFamily="34" charset="0"/>
              </a:rPr>
              <a:t>Impact prediction: by modeling</a:t>
            </a:r>
            <a:endParaRPr lang="en-US" altLang="el-GR" baseline="-25000" smtClean="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txBox="1">
            <a:spLocks noGrp="1"/>
          </p:cNvSpPr>
          <p:nvPr/>
        </p:nvSpPr>
        <p:spPr bwMode="auto">
          <a:xfrm>
            <a:off x="7162800" y="6432550"/>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r" eaLnBrk="1" hangingPunct="1"/>
            <a:fld id="{178CF412-98FD-44B8-BD39-14EC14626650}" type="slidenum">
              <a:rPr lang="en-US" altLang="en-US" sz="1200"/>
              <a:pPr algn="r" eaLnBrk="1" hangingPunct="1"/>
              <a:t>36</a:t>
            </a:fld>
            <a:r>
              <a:rPr lang="en-US" altLang="en-US" sz="1200"/>
              <a:t> </a:t>
            </a:r>
          </a:p>
        </p:txBody>
      </p:sp>
      <p:sp>
        <p:nvSpPr>
          <p:cNvPr id="45059" name="Rectangle 2"/>
          <p:cNvSpPr>
            <a:spLocks noGrp="1" noChangeArrowheads="1"/>
          </p:cNvSpPr>
          <p:nvPr>
            <p:ph type="title" idx="4294967295"/>
          </p:nvPr>
        </p:nvSpPr>
        <p:spPr>
          <a:xfrm>
            <a:off x="1042988" y="141288"/>
            <a:ext cx="8101012" cy="863600"/>
          </a:xfrm>
        </p:spPr>
        <p:txBody>
          <a:bodyPr/>
          <a:lstStyle/>
          <a:p>
            <a:pPr eaLnBrk="1" hangingPunct="1"/>
            <a:r>
              <a:rPr lang="en-US" altLang="en-US" smtClean="0">
                <a:latin typeface="Calibri" pitchFamily="34" charset="0"/>
              </a:rPr>
              <a:t>Prediction via modeling citation dynamics</a:t>
            </a:r>
          </a:p>
        </p:txBody>
      </p:sp>
      <p:sp>
        <p:nvSpPr>
          <p:cNvPr id="45060" name="Text Box 4"/>
          <p:cNvSpPr txBox="1">
            <a:spLocks noChangeArrowheads="1"/>
          </p:cNvSpPr>
          <p:nvPr/>
        </p:nvSpPr>
        <p:spPr bwMode="auto">
          <a:xfrm>
            <a:off x="1181100" y="6388100"/>
            <a:ext cx="6781800" cy="369888"/>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900">
                <a:latin typeface="Lucida Sans Typewriter" pitchFamily="49" charset="0"/>
              </a:rPr>
              <a:t>R. Sinatra, D. Wang, P. Deville, C. Song, and A. L. Barabasi. “</a:t>
            </a:r>
            <a:r>
              <a:rPr lang="en-US" altLang="en-US" sz="900" i="1">
                <a:latin typeface="Lucida Sans Typewriter" pitchFamily="49" charset="0"/>
              </a:rPr>
              <a:t>Quantifying the evolution of individual scientific impact</a:t>
            </a:r>
            <a:r>
              <a:rPr lang="en-US" altLang="en-US" sz="900">
                <a:latin typeface="Lucida Sans Typewriter" pitchFamily="49" charset="0"/>
              </a:rPr>
              <a:t>”. </a:t>
            </a:r>
            <a:r>
              <a:rPr lang="en-US" altLang="en-US" sz="900" b="1">
                <a:latin typeface="Lucida Sans Typewriter" pitchFamily="49" charset="0"/>
              </a:rPr>
              <a:t>Science</a:t>
            </a:r>
            <a:r>
              <a:rPr lang="en-US" altLang="en-US" sz="900">
                <a:latin typeface="Lucida Sans Typewriter" pitchFamily="49" charset="0"/>
              </a:rPr>
              <a:t>, 354(6312), 2016.</a:t>
            </a:r>
            <a:endParaRPr lang="el-GR" altLang="en-US" sz="900">
              <a:latin typeface="Lucida Sans Typewriter" pitchFamily="49" charset="0"/>
            </a:endParaRP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828800"/>
            <a:ext cx="90106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2"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2EEBC25D-A8A8-40A4-A3D3-20602DE5F6DD}" type="slidenum">
              <a:rPr lang="en-US" altLang="en-US" sz="1200"/>
              <a:pPr/>
              <a:t>36</a:t>
            </a:fld>
            <a:r>
              <a:rPr lang="en-US" altLang="en-US" sz="12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54283577-7B2E-4F7A-8B68-C88D7CC6FFAB}" type="slidenum">
              <a:rPr lang="en-US" altLang="en-US" sz="1200"/>
              <a:pPr/>
              <a:t>37</a:t>
            </a:fld>
            <a:r>
              <a:rPr lang="en-US" altLang="en-US" sz="1200"/>
              <a:t> </a:t>
            </a:r>
          </a:p>
        </p:txBody>
      </p:sp>
      <p:pic>
        <p:nvPicPr>
          <p:cNvPr id="47107" name="Picture 2" descr="https://d2ufo47lrtsv5s.cloudfront.net/content/sci/354/6312/aaf5239/F1.large.jpg?width=800&amp;height=600&amp;carous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1219200"/>
            <a:ext cx="7237412"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title" idx="4294967295"/>
          </p:nvPr>
        </p:nvSpPr>
        <p:spPr>
          <a:xfrm>
            <a:off x="1042988" y="141288"/>
            <a:ext cx="8101012" cy="863600"/>
          </a:xfrm>
        </p:spPr>
        <p:txBody>
          <a:bodyPr/>
          <a:lstStyle/>
          <a:p>
            <a:pPr eaLnBrk="1" hangingPunct="1"/>
            <a:r>
              <a:rPr lang="en-US" altLang="en-US" smtClean="0">
                <a:latin typeface="Calibri" pitchFamily="34" charset="0"/>
              </a:rPr>
              <a:t>Impact Prediction : Random Impact Rule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28600" y="1371600"/>
            <a:ext cx="8534400" cy="4953000"/>
          </a:xfrm>
        </p:spPr>
        <p:txBody>
          <a:bodyPr/>
          <a:lstStyle/>
          <a:p>
            <a:r>
              <a:rPr lang="en-US" altLang="en-US" sz="2800" smtClean="0">
                <a:latin typeface="Calibri" pitchFamily="34" charset="0"/>
              </a:rPr>
              <a:t>The essence of any link prediction problem is the identification of </a:t>
            </a:r>
            <a:r>
              <a:rPr lang="en-US" altLang="en-US" sz="2800" b="1" smtClean="0">
                <a:latin typeface="Calibri" pitchFamily="34" charset="0"/>
              </a:rPr>
              <a:t>similar not yet connected </a:t>
            </a:r>
            <a:r>
              <a:rPr lang="en-US" altLang="en-US" sz="2800" smtClean="0">
                <a:latin typeface="Calibri" pitchFamily="34" charset="0"/>
              </a:rPr>
              <a:t>nodes</a:t>
            </a:r>
          </a:p>
          <a:p>
            <a:r>
              <a:rPr lang="en-US" altLang="en-US" sz="2800" smtClean="0">
                <a:latin typeface="Calibri" pitchFamily="34" charset="0"/>
              </a:rPr>
              <a:t>Popular techniques</a:t>
            </a:r>
          </a:p>
          <a:p>
            <a:pPr marL="803275" lvl="1" indent="-457200"/>
            <a:r>
              <a:rPr lang="en-US" altLang="en-US" sz="2800" smtClean="0">
                <a:latin typeface="Calibri" pitchFamily="34" charset="0"/>
              </a:rPr>
              <a:t>Number of common neighbors among the two examined nodes</a:t>
            </a:r>
          </a:p>
          <a:p>
            <a:pPr marL="803275" lvl="1" indent="-457200"/>
            <a:r>
              <a:rPr lang="en-US" altLang="en-US" sz="2800" smtClean="0">
                <a:latin typeface="Calibri" pitchFamily="34" charset="0"/>
              </a:rPr>
              <a:t>Jaccard coefficient of the sets of neighbors of the two examined nodes</a:t>
            </a:r>
          </a:p>
          <a:p>
            <a:pPr marL="803275" lvl="1" indent="-457200"/>
            <a:r>
              <a:rPr lang="en-US" altLang="en-US" sz="2800" smtClean="0">
                <a:latin typeface="Calibri" pitchFamily="34" charset="0"/>
              </a:rPr>
              <a:t>Katz index which calculates nodes similarity via paths counting</a:t>
            </a:r>
          </a:p>
        </p:txBody>
      </p:sp>
      <p:sp>
        <p:nvSpPr>
          <p:cNvPr id="49155"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FB4394A2-079B-4734-94FB-8565D9EEF52A}" type="slidenum">
              <a:rPr lang="en-US" altLang="en-US" sz="1200"/>
              <a:pPr/>
              <a:t>38</a:t>
            </a:fld>
            <a:r>
              <a:rPr lang="en-US" altLang="en-US" sz="1200"/>
              <a:t> </a:t>
            </a:r>
          </a:p>
        </p:txBody>
      </p:sp>
      <p:sp>
        <p:nvSpPr>
          <p:cNvPr id="49156" name="Title 1"/>
          <p:cNvSpPr>
            <a:spLocks noGrp="1"/>
          </p:cNvSpPr>
          <p:nvPr>
            <p:ph type="title"/>
          </p:nvPr>
        </p:nvSpPr>
        <p:spPr>
          <a:xfrm>
            <a:off x="1042988" y="225425"/>
            <a:ext cx="8024812" cy="863600"/>
          </a:xfrm>
        </p:spPr>
        <p:txBody>
          <a:bodyPr/>
          <a:lstStyle/>
          <a:p>
            <a:r>
              <a:rPr lang="en-US" altLang="el-GR" smtClean="0">
                <a:latin typeface="Calibri" pitchFamily="34" charset="0"/>
              </a:rPr>
              <a:t>Link prediction</a:t>
            </a:r>
            <a:endParaRPr lang="en-US" altLang="el-GR" baseline="-25000" smtClean="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29ED4499-782E-4727-9CC4-6B24D8138317}" type="slidenum">
              <a:rPr lang="en-US" altLang="en-US" sz="1200"/>
              <a:pPr/>
              <a:t>39</a:t>
            </a:fld>
            <a:r>
              <a:rPr lang="en-US" altLang="en-US" sz="1200"/>
              <a:t> </a:t>
            </a:r>
          </a:p>
        </p:txBody>
      </p:sp>
      <p:sp>
        <p:nvSpPr>
          <p:cNvPr id="51203" name="Rectangle 2"/>
          <p:cNvSpPr>
            <a:spLocks noGrp="1" noChangeArrowheads="1"/>
          </p:cNvSpPr>
          <p:nvPr>
            <p:ph type="title"/>
          </p:nvPr>
        </p:nvSpPr>
        <p:spPr/>
        <p:txBody>
          <a:bodyPr/>
          <a:lstStyle/>
          <a:p>
            <a:pPr eaLnBrk="1" hangingPunct="1"/>
            <a:r>
              <a:rPr lang="en-US" altLang="en-US" smtClean="0">
                <a:latin typeface="Calibri" pitchFamily="34" charset="0"/>
              </a:rPr>
              <a:t>Presentation outline</a:t>
            </a:r>
            <a:endParaRPr lang="el-GR" altLang="en-US" smtClean="0">
              <a:latin typeface="Calibri" pitchFamily="34" charset="0"/>
            </a:endParaRPr>
          </a:p>
        </p:txBody>
      </p:sp>
      <p:sp>
        <p:nvSpPr>
          <p:cNvPr id="51204"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51205"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51206" name="Rectangle 6"/>
          <p:cNvSpPr>
            <a:spLocks noGrp="1" noChangeArrowheads="1"/>
          </p:cNvSpPr>
          <p:nvPr/>
        </p:nvSpPr>
        <p:spPr bwMode="auto">
          <a:xfrm>
            <a:off x="1066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50000"/>
              </a:lnSpc>
              <a:spcBef>
                <a:spcPts val="600"/>
              </a:spcBef>
              <a:buClr>
                <a:schemeClr val="tx1"/>
              </a:buClr>
              <a:buFontTx/>
              <a:buChar char="•"/>
            </a:pPr>
            <a:r>
              <a:rPr lang="en-US" altLang="en-US" sz="2800">
                <a:latin typeface="Calibri" pitchFamily="34" charset="0"/>
              </a:rPr>
              <a:t>Introduction to Science of Science (SoS)</a:t>
            </a:r>
          </a:p>
          <a:p>
            <a:pPr marL="342900" indent="-342900" eaLnBrk="1" hangingPunct="1">
              <a:lnSpc>
                <a:spcPct val="150000"/>
              </a:lnSpc>
              <a:spcBef>
                <a:spcPts val="600"/>
              </a:spcBef>
              <a:buClr>
                <a:schemeClr val="tx1"/>
              </a:buClr>
              <a:buFontTx/>
              <a:buChar char="•"/>
            </a:pPr>
            <a:r>
              <a:rPr lang="en-US" altLang="en-US" sz="2800">
                <a:latin typeface="Calibri" pitchFamily="34" charset="0"/>
              </a:rPr>
              <a:t>Relation of SoS to its precursors</a:t>
            </a:r>
          </a:p>
          <a:p>
            <a:pPr marL="342900" indent="-342900" eaLnBrk="1" hangingPunct="1">
              <a:lnSpc>
                <a:spcPct val="150000"/>
              </a:lnSpc>
              <a:spcBef>
                <a:spcPts val="600"/>
              </a:spcBef>
              <a:buClr>
                <a:schemeClr val="tx1"/>
              </a:buClr>
              <a:buFontTx/>
              <a:buChar char="•"/>
            </a:pPr>
            <a:r>
              <a:rPr lang="en-US" altLang="en-US" sz="2800">
                <a:latin typeface="Calibri" pitchFamily="34" charset="0"/>
              </a:rPr>
              <a:t>Quantification of scientific significance</a:t>
            </a:r>
          </a:p>
          <a:p>
            <a:pPr marL="342900" indent="-342900" eaLnBrk="1" hangingPunct="1">
              <a:lnSpc>
                <a:spcPct val="150000"/>
              </a:lnSpc>
              <a:spcBef>
                <a:spcPts val="600"/>
              </a:spcBef>
              <a:buClr>
                <a:schemeClr val="tx1"/>
              </a:buClr>
              <a:buFontTx/>
              <a:buChar char="•"/>
            </a:pPr>
            <a:r>
              <a:rPr lang="en-US" altLang="en-US" sz="2800">
                <a:latin typeface="Calibri" pitchFamily="34" charset="0"/>
              </a:rPr>
              <a:t>Predictions in science</a:t>
            </a:r>
          </a:p>
          <a:p>
            <a:pPr marL="342900" indent="-342900" eaLnBrk="1" hangingPunct="1">
              <a:lnSpc>
                <a:spcPct val="150000"/>
              </a:lnSpc>
              <a:spcBef>
                <a:spcPts val="600"/>
              </a:spcBef>
              <a:buClr>
                <a:schemeClr val="tx1"/>
              </a:buClr>
              <a:buFontTx/>
              <a:buChar char="•"/>
            </a:pPr>
            <a:r>
              <a:rPr lang="en-US" altLang="en-US" sz="3200" b="1">
                <a:latin typeface="Calibri" pitchFamily="34" charset="0"/>
              </a:rPr>
              <a:t>Ranking based on multilayer networks</a:t>
            </a:r>
          </a:p>
          <a:p>
            <a:pPr marL="342900" indent="-342900" eaLnBrk="1" hangingPunct="1">
              <a:lnSpc>
                <a:spcPct val="150000"/>
              </a:lnSpc>
              <a:spcBef>
                <a:spcPts val="600"/>
              </a:spcBef>
              <a:buClr>
                <a:schemeClr val="tx1"/>
              </a:buClr>
              <a:buFontTx/>
              <a:buChar char="•"/>
            </a:pPr>
            <a:r>
              <a:rPr lang="en-US" altLang="en-US" sz="2800">
                <a:latin typeface="Calibri" pitchFamily="34" charset="0"/>
              </a:rPr>
              <a:t>Conclusions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DBBA03B4-AD12-455A-AF6F-2B100A2218A7}" type="slidenum">
              <a:rPr lang="en-US" altLang="en-US" sz="1200"/>
              <a:pPr/>
              <a:t>4</a:t>
            </a:fld>
            <a:r>
              <a:rPr lang="en-US" altLang="en-US" sz="1200"/>
              <a:t> </a:t>
            </a:r>
          </a:p>
        </p:txBody>
      </p:sp>
      <p:sp>
        <p:nvSpPr>
          <p:cNvPr id="9219"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What is “Science of Science (SoS)”</a:t>
            </a:r>
            <a:endParaRPr lang="el-GR" altLang="en-US" smtClean="0">
              <a:latin typeface="Calibri" pitchFamily="34" charset="0"/>
            </a:endParaRPr>
          </a:p>
        </p:txBody>
      </p:sp>
      <p:sp>
        <p:nvSpPr>
          <p:cNvPr id="9220"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9221"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9222" name="Rectangle 9"/>
          <p:cNvSpPr>
            <a:spLocks noGrp="1" noChangeArrowheads="1"/>
          </p:cNvSpPr>
          <p:nvPr/>
        </p:nvSpPr>
        <p:spPr bwMode="auto">
          <a:xfrm>
            <a:off x="457200" y="13716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a:latin typeface="Calibri" pitchFamily="34" charset="0"/>
              </a:rPr>
              <a:t>The field that seeks to: </a:t>
            </a:r>
          </a:p>
          <a:p>
            <a:pPr marL="800100" lvl="1" indent="-342900" eaLnBrk="1" hangingPunct="1">
              <a:spcBef>
                <a:spcPct val="20000"/>
              </a:spcBef>
              <a:buClr>
                <a:schemeClr val="tx1"/>
              </a:buClr>
              <a:buFontTx/>
              <a:buChar char="•"/>
            </a:pPr>
            <a:r>
              <a:rPr lang="en-US" altLang="en-US" sz="2400">
                <a:latin typeface="Calibri" pitchFamily="34" charset="0"/>
              </a:rPr>
              <a:t>Understand, Quantify and Predict scientific research and the resulting outcomes</a:t>
            </a:r>
          </a:p>
          <a:p>
            <a:pPr marL="342900" indent="-342900" eaLnBrk="1" hangingPunct="1">
              <a:spcBef>
                <a:spcPct val="20000"/>
              </a:spcBef>
              <a:buClr>
                <a:schemeClr val="tx1"/>
              </a:buClr>
              <a:buFontTx/>
              <a:buChar char="•"/>
            </a:pPr>
            <a:endParaRPr lang="en-US" altLang="en-US" sz="2400">
              <a:latin typeface="Calibri" pitchFamily="34" charset="0"/>
            </a:endParaRPr>
          </a:p>
          <a:p>
            <a:pPr marL="342900" indent="-342900" eaLnBrk="1" hangingPunct="1">
              <a:spcBef>
                <a:spcPct val="20000"/>
              </a:spcBef>
              <a:buClr>
                <a:schemeClr val="tx1"/>
              </a:buClr>
              <a:buFontTx/>
              <a:buChar char="•"/>
            </a:pPr>
            <a:r>
              <a:rPr lang="en-US" altLang="en-US" sz="2800">
                <a:latin typeface="Calibri" pitchFamily="34" charset="0"/>
              </a:rPr>
              <a:t>Major topics include:</a:t>
            </a:r>
          </a:p>
          <a:p>
            <a:pPr marL="800100" lvl="1" indent="-342900" eaLnBrk="1" hangingPunct="1">
              <a:spcBef>
                <a:spcPct val="20000"/>
              </a:spcBef>
              <a:buClr>
                <a:schemeClr val="tx1"/>
              </a:buClr>
              <a:buFontTx/>
              <a:buChar char="•"/>
            </a:pPr>
            <a:r>
              <a:rPr lang="en-US" altLang="en-US" sz="2400">
                <a:latin typeface="Calibri" pitchFamily="34" charset="0"/>
              </a:rPr>
              <a:t>Measuring the influence of scientific publications, researchers, journals, and universities</a:t>
            </a:r>
          </a:p>
          <a:p>
            <a:pPr marL="800100" lvl="1" indent="-342900" eaLnBrk="1" hangingPunct="1">
              <a:spcBef>
                <a:spcPct val="20000"/>
              </a:spcBef>
              <a:buClr>
                <a:schemeClr val="tx1"/>
              </a:buClr>
              <a:buFontTx/>
              <a:buChar char="•"/>
            </a:pPr>
            <a:r>
              <a:rPr lang="en-US" altLang="en-US" sz="2400">
                <a:latin typeface="Calibri" pitchFamily="34" charset="0"/>
              </a:rPr>
              <a:t>Modeling scientific collaboration and citation patterns</a:t>
            </a:r>
          </a:p>
          <a:p>
            <a:pPr marL="800100" lvl="1" indent="-342900" eaLnBrk="1" hangingPunct="1">
              <a:spcBef>
                <a:spcPct val="20000"/>
              </a:spcBef>
              <a:buClr>
                <a:schemeClr val="tx1"/>
              </a:buClr>
              <a:buFontTx/>
              <a:buChar char="•"/>
            </a:pPr>
            <a:r>
              <a:rPr lang="en-US" altLang="en-US" sz="2400">
                <a:latin typeface="Calibri" pitchFamily="34" charset="0"/>
              </a:rPr>
              <a:t>Understanding innovation processes</a:t>
            </a:r>
          </a:p>
          <a:p>
            <a:pPr marL="800100" lvl="1" indent="-342900" eaLnBrk="1" hangingPunct="1">
              <a:spcBef>
                <a:spcPct val="20000"/>
              </a:spcBef>
              <a:buClr>
                <a:schemeClr val="tx1"/>
              </a:buClr>
              <a:buFontTx/>
              <a:buChar char="•"/>
            </a:pPr>
            <a:r>
              <a:rPr lang="en-US" altLang="en-US" sz="2400">
                <a:latin typeface="Calibri" pitchFamily="34" charset="0"/>
              </a:rPr>
              <a:t>Classifying different scientific domains</a:t>
            </a:r>
          </a:p>
          <a:p>
            <a:pPr marL="800100" lvl="1" indent="-342900" eaLnBrk="1" hangingPunct="1">
              <a:spcBef>
                <a:spcPct val="20000"/>
              </a:spcBef>
              <a:buClr>
                <a:schemeClr val="tx1"/>
              </a:buClr>
              <a:buFontTx/>
              <a:buChar char="•"/>
            </a:pPr>
            <a:r>
              <a:rPr lang="en-US" altLang="en-US" sz="2400">
                <a:latin typeface="Calibri" pitchFamily="34" charset="0"/>
              </a:rPr>
              <a:t>Predicting the future evolution of science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2244725"/>
            <a:ext cx="4041775" cy="457200"/>
          </a:xfrm>
        </p:spPr>
        <p:txBody>
          <a:bodyPr/>
          <a:lstStyle/>
          <a:p>
            <a:pPr algn="ctr" eaLnBrk="1" fontAlgn="auto" hangingPunct="1">
              <a:spcAft>
                <a:spcPts val="0"/>
              </a:spcAft>
              <a:buClr>
                <a:schemeClr val="accent3"/>
              </a:buClr>
              <a:buFont typeface="Georgia"/>
              <a:buNone/>
              <a:defRPr/>
            </a:pPr>
            <a:r>
              <a:rPr lang="en-US" sz="2800" dirty="0" smtClean="0">
                <a:latin typeface="Calibri" panose="020F0502020204030204" pitchFamily="34" charset="0"/>
                <a:cs typeface="Calibri" panose="020F0502020204030204" pitchFamily="34" charset="0"/>
              </a:rPr>
              <a:t>Multiplex Network</a:t>
            </a:r>
            <a:endParaRPr lang="en-US" sz="2800" dirty="0">
              <a:latin typeface="Calibri" panose="020F0502020204030204" pitchFamily="34" charset="0"/>
              <a:cs typeface="Calibri" panose="020F0502020204030204" pitchFamily="34" charset="0"/>
            </a:endParaRPr>
          </a:p>
        </p:txBody>
      </p:sp>
      <p:sp>
        <p:nvSpPr>
          <p:cNvPr id="7" name="Text Placeholder 6"/>
          <p:cNvSpPr>
            <a:spLocks noGrp="1"/>
          </p:cNvSpPr>
          <p:nvPr>
            <p:ph type="body" sz="half" idx="3"/>
          </p:nvPr>
        </p:nvSpPr>
        <p:spPr>
          <a:xfrm>
            <a:off x="4721225" y="2244725"/>
            <a:ext cx="4041775" cy="457200"/>
          </a:xfrm>
        </p:spPr>
        <p:txBody>
          <a:bodyPr/>
          <a:lstStyle/>
          <a:p>
            <a:pPr algn="ctr" eaLnBrk="1" fontAlgn="auto" hangingPunct="1">
              <a:spcAft>
                <a:spcPts val="0"/>
              </a:spcAft>
              <a:buClr>
                <a:schemeClr val="accent3"/>
              </a:buClr>
              <a:buFont typeface="Georgia"/>
              <a:buNone/>
              <a:defRPr/>
            </a:pPr>
            <a:r>
              <a:rPr lang="en-US" sz="2800" dirty="0" smtClean="0">
                <a:latin typeface="Calibri" panose="020F0502020204030204" pitchFamily="34" charset="0"/>
                <a:cs typeface="Calibri" panose="020F0502020204030204" pitchFamily="34" charset="0"/>
              </a:rPr>
              <a:t>Multilayer Network</a:t>
            </a:r>
            <a:endParaRPr lang="en-US" sz="2800" dirty="0">
              <a:latin typeface="Calibri" panose="020F0502020204030204" pitchFamily="34" charset="0"/>
              <a:cs typeface="Calibri" panose="020F0502020204030204" pitchFamily="34" charset="0"/>
            </a:endParaRPr>
          </a:p>
        </p:txBody>
      </p:sp>
      <p:pic>
        <p:nvPicPr>
          <p:cNvPr id="52228" name="Content Placeholder 8"/>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 y="2962275"/>
            <a:ext cx="4041775" cy="3514725"/>
          </a:xfrm>
        </p:spPr>
      </p:pic>
      <p:pic>
        <p:nvPicPr>
          <p:cNvPr id="52229"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18050" y="2978150"/>
            <a:ext cx="4041775" cy="3346450"/>
          </a:xfrm>
        </p:spPr>
      </p:pic>
      <p:sp>
        <p:nvSpPr>
          <p:cNvPr id="52230" name="Rectangle 2"/>
          <p:cNvSpPr txBox="1">
            <a:spLocks noChangeArrowheads="1"/>
          </p:cNvSpPr>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b"/>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r>
              <a:rPr lang="en-US" altLang="en-US" sz="3200">
                <a:latin typeface="Calibri" pitchFamily="34" charset="0"/>
              </a:rPr>
              <a:t>Multilayer and multiplex networks</a:t>
            </a:r>
            <a:endParaRPr lang="el-GR" altLang="en-US" sz="3200">
              <a:latin typeface="Calibri" pitchFamily="34" charset="0"/>
            </a:endParaRPr>
          </a:p>
        </p:txBody>
      </p:sp>
      <p:sp>
        <p:nvSpPr>
          <p:cNvPr id="52231" name="Slide Number Placeholder 1"/>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3F27793A-452F-4F3C-842F-95DCF04AECF8}" type="slidenum">
              <a:rPr lang="en-US" altLang="en-US" sz="1200"/>
              <a:pPr/>
              <a:t>40</a:t>
            </a:fld>
            <a:r>
              <a:rPr lang="en-US" altLang="en-US" sz="120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l-GR" smtClean="0">
                <a:latin typeface="Calibri" pitchFamily="34" charset="0"/>
              </a:rPr>
              <a:t>The C</a:t>
            </a:r>
            <a:r>
              <a:rPr lang="en-US" altLang="el-GR" baseline="30000" smtClean="0">
                <a:latin typeface="Calibri" pitchFamily="34" charset="0"/>
              </a:rPr>
              <a:t>3</a:t>
            </a:r>
            <a:r>
              <a:rPr lang="en-US" altLang="el-GR" smtClean="0">
                <a:latin typeface="Calibri" pitchFamily="34" charset="0"/>
              </a:rPr>
              <a:t>-index</a:t>
            </a:r>
            <a:endParaRPr lang="en-US" altLang="el-GR" baseline="-25000" smtClean="0">
              <a:latin typeface="Calibri" pitchFamily="34" charset="0"/>
            </a:endParaRPr>
          </a:p>
        </p:txBody>
      </p:sp>
      <p:sp>
        <p:nvSpPr>
          <p:cNvPr id="53251"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C36289FD-AC1A-463C-B44A-2061CAA97F79}" type="slidenum">
              <a:rPr lang="en-US" altLang="en-US" sz="1200"/>
              <a:pPr/>
              <a:t>41</a:t>
            </a:fld>
            <a:r>
              <a:rPr lang="en-US" altLang="en-US" sz="1200"/>
              <a:t> </a:t>
            </a:r>
          </a:p>
        </p:txBody>
      </p:sp>
      <p:sp>
        <p:nvSpPr>
          <p:cNvPr id="2" name="Content Placeholder 1"/>
          <p:cNvSpPr>
            <a:spLocks noGrp="1"/>
          </p:cNvSpPr>
          <p:nvPr>
            <p:ph idx="1"/>
          </p:nvPr>
        </p:nvSpPr>
        <p:spPr>
          <a:xfrm>
            <a:off x="457200" y="1116013"/>
            <a:ext cx="8610600" cy="2865437"/>
          </a:xfrm>
        </p:spPr>
        <p:txBody>
          <a:bodyPr/>
          <a:lstStyle/>
          <a:p>
            <a:pPr marL="0" indent="0">
              <a:buFontTx/>
              <a:buNone/>
              <a:defRPr/>
            </a:pPr>
            <a:r>
              <a:rPr lang="en-US" sz="2800" dirty="0" smtClean="0">
                <a:latin typeface="Calibri" panose="020F0502020204030204" pitchFamily="34" charset="0"/>
                <a:cs typeface="Calibri" panose="020F0502020204030204" pitchFamily="34" charset="0"/>
              </a:rPr>
              <a:t>C</a:t>
            </a:r>
            <a:r>
              <a:rPr lang="en-US" sz="2800" baseline="30000" dirty="0" smtClean="0">
                <a:latin typeface="Calibri" panose="020F0502020204030204" pitchFamily="34" charset="0"/>
                <a:cs typeface="Calibri" panose="020F0502020204030204" pitchFamily="34" charset="0"/>
              </a:rPr>
              <a:t>3</a:t>
            </a:r>
            <a:r>
              <a:rPr lang="en-US" sz="2800" dirty="0" smtClean="0">
                <a:latin typeface="Calibri" panose="020F0502020204030204" pitchFamily="34" charset="0"/>
                <a:cs typeface="Calibri" panose="020F0502020204030204" pitchFamily="34" charset="0"/>
              </a:rPr>
              <a:t>-index ranks authors based on </a:t>
            </a:r>
          </a:p>
          <a:p>
            <a:pPr>
              <a:defRPr/>
            </a:pPr>
            <a:r>
              <a:rPr lang="en-US" sz="2800" dirty="0" smtClean="0">
                <a:latin typeface="Calibri" panose="020F0502020204030204" pitchFamily="34" charset="0"/>
                <a:cs typeface="Calibri" panose="020F0502020204030204" pitchFamily="34" charset="0"/>
              </a:rPr>
              <a:t>their received citations, and </a:t>
            </a:r>
          </a:p>
          <a:p>
            <a:pPr>
              <a:defRPr/>
            </a:pPr>
            <a:r>
              <a:rPr lang="en-US" sz="2800" dirty="0" smtClean="0">
                <a:latin typeface="Calibri" panose="020F0502020204030204" pitchFamily="34" charset="0"/>
                <a:cs typeface="Calibri" panose="020F0502020204030204" pitchFamily="34" charset="0"/>
              </a:rPr>
              <a:t>their collaboration profile (via a PageRank strategy)</a:t>
            </a:r>
          </a:p>
          <a:p>
            <a:pPr lvl="1">
              <a:defRPr/>
            </a:pPr>
            <a:r>
              <a:rPr lang="en-US" sz="2400" dirty="0" smtClean="0">
                <a:latin typeface="Calibri" panose="020F0502020204030204" pitchFamily="34" charset="0"/>
                <a:cs typeface="Calibri" panose="020F0502020204030204" pitchFamily="34" charset="0"/>
              </a:rPr>
              <a:t>ACI – Author citation Index</a:t>
            </a:r>
          </a:p>
          <a:p>
            <a:pPr lvl="1">
              <a:defRPr/>
            </a:pPr>
            <a:r>
              <a:rPr lang="en-US" sz="2400" dirty="0" smtClean="0">
                <a:latin typeface="Calibri" panose="020F0502020204030204" pitchFamily="34" charset="0"/>
                <a:cs typeface="Calibri" panose="020F0502020204030204" pitchFamily="34" charset="0"/>
              </a:rPr>
              <a:t>PCI – Paper citation Index</a:t>
            </a:r>
          </a:p>
          <a:p>
            <a:pPr lvl="1">
              <a:defRPr/>
            </a:pPr>
            <a:r>
              <a:rPr lang="en-US" sz="2400" dirty="0" smtClean="0">
                <a:latin typeface="Calibri" panose="020F0502020204030204" pitchFamily="34" charset="0"/>
                <a:cs typeface="Calibri" panose="020F0502020204030204" pitchFamily="34" charset="0"/>
              </a:rPr>
              <a:t>AAI – Author </a:t>
            </a:r>
            <a:r>
              <a:rPr lang="en-US" sz="2400" dirty="0" err="1" smtClean="0">
                <a:latin typeface="Calibri" panose="020F0502020204030204" pitchFamily="34" charset="0"/>
                <a:cs typeface="Calibri" panose="020F0502020204030204" pitchFamily="34" charset="0"/>
              </a:rPr>
              <a:t>coAuthorship</a:t>
            </a:r>
            <a:r>
              <a:rPr lang="en-US" sz="2400" dirty="0" smtClean="0">
                <a:latin typeface="Calibri" panose="020F0502020204030204" pitchFamily="34" charset="0"/>
                <a:cs typeface="Calibri" panose="020F0502020204030204" pitchFamily="34" charset="0"/>
              </a:rPr>
              <a:t> Index</a:t>
            </a:r>
            <a:endParaRPr lang="en-US" sz="2400" dirty="0">
              <a:latin typeface="Calibri" panose="020F0502020204030204" pitchFamily="34" charset="0"/>
              <a:cs typeface="Calibri" panose="020F0502020204030204" pitchFamily="34" charset="0"/>
            </a:endParaRPr>
          </a:p>
          <a:p>
            <a:pPr>
              <a:defRPr/>
            </a:pPr>
            <a:endParaRPr lang="el-GR" sz="1800" dirty="0"/>
          </a:p>
        </p:txBody>
      </p:sp>
      <p:pic>
        <p:nvPicPr>
          <p:cNvPr id="53253" name="Picture 2" descr="https://media.springernature.com/lw785/springer-static/image/art%3A10.1007%2Fs11192-016-2168-y/MediaObjects/11192_2016_2168_Fig2_HTM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064000"/>
            <a:ext cx="6019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4"/>
          <p:cNvSpPr txBox="1">
            <a:spLocks noChangeArrowheads="1"/>
          </p:cNvSpPr>
          <p:nvPr/>
        </p:nvSpPr>
        <p:spPr bwMode="auto">
          <a:xfrm>
            <a:off x="1066800" y="6373813"/>
            <a:ext cx="6896100" cy="369887"/>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900">
                <a:latin typeface="Lucida Sans Typewriter" pitchFamily="49" charset="0"/>
              </a:rPr>
              <a:t>D. Pradhan, P. S. Paul, U. Maheswari, S. Nandi, and T. Chakraborty. “</a:t>
            </a:r>
            <a:r>
              <a:rPr lang="en-US" altLang="en-US" sz="900" i="1">
                <a:latin typeface="Lucida Sans Typewriter" pitchFamily="49" charset="0"/>
              </a:rPr>
              <a:t>C</a:t>
            </a:r>
            <a:r>
              <a:rPr lang="en-US" altLang="en-US" sz="900" i="1" baseline="30000">
                <a:latin typeface="Lucida Sans Typewriter" pitchFamily="49" charset="0"/>
              </a:rPr>
              <a:t>3</a:t>
            </a:r>
            <a:r>
              <a:rPr lang="en-US" altLang="en-US" sz="900" i="1">
                <a:latin typeface="Lucida Sans Typewriter" pitchFamily="49" charset="0"/>
              </a:rPr>
              <a:t>-index: A PageRank based multi-faceted metric for authors’ performance measurement</a:t>
            </a:r>
            <a:r>
              <a:rPr lang="en-US" altLang="en-US" sz="900">
                <a:latin typeface="Lucida Sans Typewriter" pitchFamily="49" charset="0"/>
              </a:rPr>
              <a:t>”. </a:t>
            </a:r>
            <a:r>
              <a:rPr lang="en-US" altLang="en-US" sz="900" b="1">
                <a:latin typeface="Lucida Sans Typewriter" pitchFamily="49" charset="0"/>
              </a:rPr>
              <a:t>Scientometrics</a:t>
            </a:r>
            <a:r>
              <a:rPr lang="en-US" altLang="en-US" sz="900">
                <a:latin typeface="Lucida Sans Typewriter" pitchFamily="49" charset="0"/>
              </a:rPr>
              <a:t>, 110(1):253–273, 2017.</a:t>
            </a:r>
            <a:endParaRPr lang="el-GR" altLang="en-US" sz="900">
              <a:latin typeface="Lucida Sans Typewriter" pitchFamily="49"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l-GR" smtClean="0">
                <a:latin typeface="Calibri" pitchFamily="34" charset="0"/>
              </a:rPr>
              <a:t>The C</a:t>
            </a:r>
            <a:r>
              <a:rPr lang="en-US" altLang="el-GR" baseline="30000" smtClean="0">
                <a:latin typeface="Calibri" pitchFamily="34" charset="0"/>
              </a:rPr>
              <a:t>3</a:t>
            </a:r>
            <a:r>
              <a:rPr lang="en-US" altLang="el-GR" smtClean="0">
                <a:latin typeface="Calibri" pitchFamily="34" charset="0"/>
              </a:rPr>
              <a:t>-index</a:t>
            </a:r>
            <a:endParaRPr lang="en-US" altLang="el-GR" baseline="-25000" smtClean="0">
              <a:latin typeface="Calibri" pitchFamily="34" charset="0"/>
            </a:endParaRPr>
          </a:p>
        </p:txBody>
      </p:sp>
      <p:sp>
        <p:nvSpPr>
          <p:cNvPr id="54275"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25A76230-B9FF-4004-8980-D896EE294091}" type="slidenum">
              <a:rPr lang="en-US" altLang="en-US" sz="1200"/>
              <a:pPr/>
              <a:t>42</a:t>
            </a:fld>
            <a:r>
              <a:rPr lang="en-US" altLang="en-US" sz="1200"/>
              <a:t> </a:t>
            </a:r>
          </a:p>
        </p:txBody>
      </p:sp>
      <p:pic>
        <p:nvPicPr>
          <p:cNvPr id="542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94000"/>
            <a:ext cx="6088063" cy="404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Content Placeholder 1"/>
          <p:cNvSpPr txBox="1">
            <a:spLocks/>
          </p:cNvSpPr>
          <p:nvPr/>
        </p:nvSpPr>
        <p:spPr bwMode="auto">
          <a:xfrm>
            <a:off x="1066800" y="1219200"/>
            <a:ext cx="5715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marL="342900" indent="-342900">
              <a:spcBef>
                <a:spcPct val="20000"/>
              </a:spcBef>
              <a:buClr>
                <a:schemeClr val="tx1"/>
              </a:buClr>
              <a:buFontTx/>
              <a:buChar char="•"/>
            </a:pPr>
            <a:r>
              <a:rPr lang="en-US" altLang="en-US" sz="2800">
                <a:latin typeface="Calibri" pitchFamily="34" charset="0"/>
              </a:rPr>
              <a:t>ACI – Author citation Index</a:t>
            </a:r>
          </a:p>
          <a:p>
            <a:pPr marL="342900" indent="-342900">
              <a:spcBef>
                <a:spcPct val="20000"/>
              </a:spcBef>
              <a:buClr>
                <a:schemeClr val="tx1"/>
              </a:buClr>
              <a:buFontTx/>
              <a:buChar char="•"/>
            </a:pPr>
            <a:r>
              <a:rPr lang="en-US" altLang="en-US" sz="2800">
                <a:latin typeface="Calibri" pitchFamily="34" charset="0"/>
              </a:rPr>
              <a:t>PCI – Paper citation Index</a:t>
            </a:r>
          </a:p>
          <a:p>
            <a:pPr marL="342900" indent="-342900">
              <a:spcBef>
                <a:spcPct val="20000"/>
              </a:spcBef>
              <a:buClr>
                <a:schemeClr val="tx1"/>
              </a:buClr>
              <a:buFontTx/>
              <a:buChar char="•"/>
            </a:pPr>
            <a:r>
              <a:rPr lang="en-US" altLang="en-US" sz="2800">
                <a:latin typeface="Calibri" pitchFamily="34" charset="0"/>
              </a:rPr>
              <a:t>AAI – Author coAuthorship Index</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l-GR" smtClean="0">
                <a:latin typeface="Calibri" pitchFamily="34" charset="0"/>
              </a:rPr>
              <a:t>The Biplex PageRank</a:t>
            </a:r>
            <a:endParaRPr lang="en-US" altLang="el-GR" baseline="-25000" smtClean="0">
              <a:latin typeface="Calibri" pitchFamily="34" charset="0"/>
            </a:endParaRPr>
          </a:p>
        </p:txBody>
      </p:sp>
      <p:sp>
        <p:nvSpPr>
          <p:cNvPr id="55299"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71D77790-7780-4EDA-AF95-509D554D64E4}" type="slidenum">
              <a:rPr lang="en-US" altLang="en-US" sz="1200"/>
              <a:pPr/>
              <a:t>43</a:t>
            </a:fld>
            <a:r>
              <a:rPr lang="en-US" altLang="en-US" sz="1200"/>
              <a:t> </a:t>
            </a:r>
          </a:p>
        </p:txBody>
      </p:sp>
      <p:sp>
        <p:nvSpPr>
          <p:cNvPr id="2" name="Content Placeholder 1"/>
          <p:cNvSpPr>
            <a:spLocks noGrp="1"/>
          </p:cNvSpPr>
          <p:nvPr>
            <p:ph idx="1"/>
          </p:nvPr>
        </p:nvSpPr>
        <p:spPr>
          <a:xfrm>
            <a:off x="76200" y="1401763"/>
            <a:ext cx="8915400" cy="4541837"/>
          </a:xfrm>
        </p:spPr>
        <p:txBody>
          <a:bodyPr/>
          <a:lstStyle/>
          <a:p>
            <a:pPr marL="0" indent="0">
              <a:buFontTx/>
              <a:buNone/>
              <a:defRPr/>
            </a:pPr>
            <a:r>
              <a:rPr lang="en-US" sz="2800" dirty="0" smtClean="0">
                <a:latin typeface="Calibri" panose="020F0502020204030204" pitchFamily="34" charset="0"/>
                <a:cs typeface="Calibri" panose="020F0502020204030204" pitchFamily="34" charset="0"/>
              </a:rPr>
              <a:t>An extension of classic PageRank for multiplex networks</a:t>
            </a:r>
          </a:p>
          <a:p>
            <a:pPr marL="615950" lvl="1" indent="-457200">
              <a:defRPr/>
            </a:pPr>
            <a:r>
              <a:rPr lang="en-US" sz="2800" dirty="0" smtClean="0">
                <a:latin typeface="Calibri" panose="020F0502020204030204" pitchFamily="34" charset="0"/>
                <a:cs typeface="Calibri" panose="020F0502020204030204" pitchFamily="34" charset="0"/>
              </a:rPr>
              <a:t>Associates with each layer </a:t>
            </a:r>
            <a:r>
              <a:rPr lang="en-US" sz="2800" i="1" dirty="0" smtClean="0">
                <a:latin typeface="Calibri" panose="020F0502020204030204" pitchFamily="34" charset="0"/>
                <a:cs typeface="Calibri" panose="020F0502020204030204" pitchFamily="34" charset="0"/>
              </a:rPr>
              <a:t>l</a:t>
            </a:r>
            <a:r>
              <a:rPr lang="en-US" sz="2800" i="1" baseline="-25000" dirty="0" smtClean="0">
                <a:latin typeface="Calibri" panose="020F0502020204030204" pitchFamily="34" charset="0"/>
                <a:cs typeface="Calibri" panose="020F0502020204030204" pitchFamily="34" charset="0"/>
              </a:rPr>
              <a:t>i</a:t>
            </a:r>
            <a:r>
              <a:rPr lang="en-US" sz="2800" dirty="0" smtClean="0">
                <a:latin typeface="Calibri" panose="020F0502020204030204" pitchFamily="34" charset="0"/>
                <a:cs typeface="Calibri" panose="020F0502020204030204" pitchFamily="34" charset="0"/>
              </a:rPr>
              <a:t> two random walkers</a:t>
            </a:r>
          </a:p>
          <a:p>
            <a:pPr marL="1125538" lvl="2" indent="-457200">
              <a:defRPr/>
            </a:pPr>
            <a:r>
              <a:rPr lang="en-US" sz="2800" dirty="0" smtClean="0">
                <a:latin typeface="Calibri" panose="020F0502020204030204" pitchFamily="34" charset="0"/>
                <a:cs typeface="Calibri" panose="020F0502020204030204" pitchFamily="34" charset="0"/>
              </a:rPr>
              <a:t>one for the physical layer (with topology given by </a:t>
            </a:r>
            <a:r>
              <a:rPr lang="en-US" sz="2800" i="1" dirty="0" smtClean="0">
                <a:latin typeface="Calibri" panose="020F0502020204030204" pitchFamily="34" charset="0"/>
                <a:cs typeface="Calibri" panose="020F0502020204030204" pitchFamily="34" charset="0"/>
              </a:rPr>
              <a:t>l</a:t>
            </a:r>
            <a:r>
              <a:rPr lang="en-US" sz="2800" i="1" baseline="-25000" dirty="0" smtClean="0">
                <a:latin typeface="Calibri" panose="020F0502020204030204" pitchFamily="34" charset="0"/>
                <a:cs typeface="Calibri" panose="020F0502020204030204" pitchFamily="34" charset="0"/>
              </a:rPr>
              <a:t>i</a:t>
            </a:r>
            <a:r>
              <a:rPr lang="en-US" sz="2800" dirty="0" smtClean="0">
                <a:latin typeface="Calibri" panose="020F0502020204030204" pitchFamily="34" charset="0"/>
                <a:cs typeface="Calibri" panose="020F0502020204030204" pitchFamily="34" charset="0"/>
              </a:rPr>
              <a:t>) </a:t>
            </a:r>
          </a:p>
          <a:p>
            <a:pPr marL="1125538" lvl="2" indent="-457200">
              <a:defRPr/>
            </a:pPr>
            <a:r>
              <a:rPr lang="en-US" sz="2800" dirty="0" smtClean="0">
                <a:latin typeface="Calibri" panose="020F0502020204030204" pitchFamily="34" charset="0"/>
                <a:cs typeface="Calibri" panose="020F0502020204030204" pitchFamily="34" charset="0"/>
              </a:rPr>
              <a:t>one for the teleportation layer</a:t>
            </a:r>
          </a:p>
          <a:p>
            <a:pPr marL="615950" lvl="1" indent="-457200">
              <a:defRPr/>
            </a:pPr>
            <a:r>
              <a:rPr lang="en-US" sz="2800" dirty="0" smtClean="0">
                <a:latin typeface="Calibri" panose="020F0502020204030204" pitchFamily="34" charset="0"/>
                <a:cs typeface="Calibri" panose="020F0502020204030204" pitchFamily="34" charset="0"/>
              </a:rPr>
              <a:t>Allows for transition between teleportation layers of different real layers and between physical layers</a:t>
            </a:r>
          </a:p>
          <a:p>
            <a:pPr lvl="2">
              <a:buFont typeface="Wingdings" pitchFamily="2" charset="2"/>
              <a:buChar char="Ø"/>
              <a:defRPr/>
            </a:pPr>
            <a:endParaRPr lang="en-US" sz="2800" dirty="0" smtClean="0">
              <a:latin typeface="Calibri" panose="020F0502020204030204" pitchFamily="34" charset="0"/>
              <a:cs typeface="Calibri" panose="020F0502020204030204" pitchFamily="34" charset="0"/>
            </a:endParaRPr>
          </a:p>
          <a:p>
            <a:pPr>
              <a:defRPr/>
            </a:pPr>
            <a:endParaRPr lang="el-GR" sz="2800" dirty="0">
              <a:latin typeface="Calibri" panose="020F0502020204030204" pitchFamily="34" charset="0"/>
              <a:cs typeface="Calibri" panose="020F0502020204030204" pitchFamily="34" charset="0"/>
            </a:endParaRPr>
          </a:p>
        </p:txBody>
      </p:sp>
      <p:sp>
        <p:nvSpPr>
          <p:cNvPr id="55301" name="Text Box 4"/>
          <p:cNvSpPr txBox="1">
            <a:spLocks noChangeArrowheads="1"/>
          </p:cNvSpPr>
          <p:nvPr/>
        </p:nvSpPr>
        <p:spPr bwMode="auto">
          <a:xfrm>
            <a:off x="1066800" y="6373813"/>
            <a:ext cx="6896100" cy="369887"/>
          </a:xfrm>
          <a:prstGeom prst="rect">
            <a:avLst/>
          </a:prstGeom>
          <a:solidFill>
            <a:srgbClr val="CC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spcBef>
                <a:spcPct val="50000"/>
              </a:spcBef>
            </a:pPr>
            <a:r>
              <a:rPr lang="en-US" altLang="en-US" sz="900">
                <a:latin typeface="Lucida Sans Typewriter" pitchFamily="49" charset="0"/>
              </a:rPr>
              <a:t>Francisco Pedroche, Miguel Romance, Regino Criado. </a:t>
            </a:r>
            <a:r>
              <a:rPr lang="en-US" altLang="en-US" sz="900" b="1">
                <a:latin typeface="Lucida Sans Typewriter" pitchFamily="49" charset="0"/>
              </a:rPr>
              <a:t>“</a:t>
            </a:r>
            <a:r>
              <a:rPr lang="en-US" altLang="en-US" sz="900">
                <a:latin typeface="Lucida Sans Typewriter" pitchFamily="49" charset="0"/>
              </a:rPr>
              <a:t>A biplex approach to PageRank centrality: From classic to multiplex networks</a:t>
            </a:r>
            <a:r>
              <a:rPr lang="en-US" altLang="en-US" sz="900" b="1">
                <a:latin typeface="Lucida Sans Typewriter" pitchFamily="49" charset="0"/>
              </a:rPr>
              <a:t>”, Chaos, 26, 065301, 2016.</a:t>
            </a:r>
            <a:endParaRPr lang="el-GR" altLang="en-US" sz="900">
              <a:latin typeface="Lucida Sans Typewriter" pitchFamily="49" charset="0"/>
            </a:endParaRPr>
          </a:p>
        </p:txBody>
      </p:sp>
      <p:pic>
        <p:nvPicPr>
          <p:cNvPr id="553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4635500"/>
            <a:ext cx="4167187"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l-GR" smtClean="0">
                <a:latin typeface="Calibri" pitchFamily="34" charset="0"/>
              </a:rPr>
              <a:t>The C</a:t>
            </a:r>
            <a:r>
              <a:rPr lang="en-US" altLang="el-GR" baseline="30000" smtClean="0">
                <a:latin typeface="Calibri" pitchFamily="34" charset="0"/>
              </a:rPr>
              <a:t>4</a:t>
            </a:r>
            <a:r>
              <a:rPr lang="en-US" altLang="el-GR" smtClean="0">
                <a:latin typeface="Calibri" pitchFamily="34" charset="0"/>
              </a:rPr>
              <a:t>-index</a:t>
            </a:r>
            <a:endParaRPr lang="en-US" altLang="el-GR" baseline="-25000" smtClean="0">
              <a:latin typeface="Calibri" pitchFamily="34" charset="0"/>
            </a:endParaRPr>
          </a:p>
        </p:txBody>
      </p:sp>
      <p:sp>
        <p:nvSpPr>
          <p:cNvPr id="56323"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EA8C5116-60B4-445C-89E1-D5A98A391003}" type="slidenum">
              <a:rPr lang="en-US" altLang="en-US" sz="1200"/>
              <a:pPr/>
              <a:t>44</a:t>
            </a:fld>
            <a:r>
              <a:rPr lang="en-US" altLang="en-US" sz="1200"/>
              <a:t> </a:t>
            </a:r>
          </a:p>
        </p:txBody>
      </p:sp>
      <p:sp>
        <p:nvSpPr>
          <p:cNvPr id="2" name="Content Placeholder 1"/>
          <p:cNvSpPr>
            <a:spLocks noGrp="1"/>
          </p:cNvSpPr>
          <p:nvPr>
            <p:ph idx="1"/>
          </p:nvPr>
        </p:nvSpPr>
        <p:spPr>
          <a:xfrm>
            <a:off x="228600" y="1268413"/>
            <a:ext cx="8839200" cy="5437187"/>
          </a:xfrm>
        </p:spPr>
        <p:txBody>
          <a:bodyPr/>
          <a:lstStyle/>
          <a:p>
            <a:pPr marL="0" indent="0">
              <a:buFontTx/>
              <a:buNone/>
              <a:defRPr/>
            </a:pPr>
            <a:r>
              <a:rPr lang="en-US" dirty="0" smtClean="0">
                <a:latin typeface="Calibri" panose="020F0502020204030204" pitchFamily="34" charset="0"/>
                <a:cs typeface="Calibri" panose="020F0502020204030204" pitchFamily="34" charset="0"/>
              </a:rPr>
              <a:t>C</a:t>
            </a:r>
            <a:r>
              <a:rPr lang="en-US" baseline="30000" dirty="0" smtClean="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-index includes the following layers:</a:t>
            </a:r>
          </a:p>
          <a:p>
            <a:pPr marL="798513">
              <a:defRPr/>
            </a:pPr>
            <a:r>
              <a:rPr lang="en-US" dirty="0" smtClean="0">
                <a:latin typeface="Calibri" panose="020F0502020204030204" pitchFamily="34" charset="0"/>
                <a:cs typeface="Calibri" panose="020F0502020204030204" pitchFamily="34" charset="0"/>
              </a:rPr>
              <a:t>ACI – Author citation Index</a:t>
            </a:r>
          </a:p>
          <a:p>
            <a:pPr marL="798513">
              <a:defRPr/>
            </a:pPr>
            <a:r>
              <a:rPr lang="en-US" dirty="0" smtClean="0">
                <a:latin typeface="Calibri" panose="020F0502020204030204" pitchFamily="34" charset="0"/>
                <a:cs typeface="Calibri" panose="020F0502020204030204" pitchFamily="34" charset="0"/>
              </a:rPr>
              <a:t>PCI – Paper citation Index</a:t>
            </a:r>
          </a:p>
          <a:p>
            <a:pPr marL="798513">
              <a:defRPr/>
            </a:pPr>
            <a:r>
              <a:rPr lang="en-US" dirty="0" smtClean="0">
                <a:latin typeface="Calibri" panose="020F0502020204030204" pitchFamily="34" charset="0"/>
                <a:cs typeface="Calibri" panose="020F0502020204030204" pitchFamily="34" charset="0"/>
              </a:rPr>
              <a:t>AAI – Author </a:t>
            </a:r>
            <a:r>
              <a:rPr lang="en-US" dirty="0" err="1" smtClean="0">
                <a:latin typeface="Calibri" panose="020F0502020204030204" pitchFamily="34" charset="0"/>
                <a:cs typeface="Calibri" panose="020F0502020204030204" pitchFamily="34" charset="0"/>
              </a:rPr>
              <a:t>coAuthorship</a:t>
            </a:r>
            <a:r>
              <a:rPr lang="en-US" dirty="0" smtClean="0">
                <a:latin typeface="Calibri" panose="020F0502020204030204" pitchFamily="34" charset="0"/>
                <a:cs typeface="Calibri" panose="020F0502020204030204" pitchFamily="34" charset="0"/>
              </a:rPr>
              <a:t> Index</a:t>
            </a:r>
          </a:p>
          <a:p>
            <a:pPr marL="798513">
              <a:defRPr/>
            </a:pPr>
            <a:r>
              <a:rPr lang="en-US" dirty="0" smtClean="0">
                <a:latin typeface="Calibri" panose="020F0502020204030204" pitchFamily="34" charset="0"/>
                <a:cs typeface="Calibri" panose="020F0502020204030204" pitchFamily="34" charset="0"/>
              </a:rPr>
              <a:t>NBP – Author Centrality Index (</a:t>
            </a:r>
            <a:r>
              <a:rPr lang="en-US" dirty="0" err="1" smtClean="0">
                <a:latin typeface="Calibri" panose="020F0502020204030204" pitchFamily="34" charset="0"/>
                <a:cs typeface="Calibri" panose="020F0502020204030204" pitchFamily="34" charset="0"/>
              </a:rPr>
              <a:t>Normalised</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Biplex</a:t>
            </a:r>
            <a:r>
              <a:rPr lang="en-US" dirty="0" smtClean="0">
                <a:latin typeface="Calibri" panose="020F0502020204030204" pitchFamily="34" charset="0"/>
                <a:cs typeface="Calibri" panose="020F0502020204030204" pitchFamily="34" charset="0"/>
              </a:rPr>
              <a:t> PageRank)</a:t>
            </a:r>
          </a:p>
          <a:p>
            <a:pPr marL="0" indent="0">
              <a:buFontTx/>
              <a:buNone/>
              <a:defRPr/>
            </a:pPr>
            <a:r>
              <a:rPr lang="en-US" dirty="0" smtClean="0">
                <a:latin typeface="Calibri" panose="020F0502020204030204" pitchFamily="34" charset="0"/>
                <a:cs typeface="Calibri" panose="020F0502020204030204" pitchFamily="34" charset="0"/>
              </a:rPr>
              <a:t>The steps of C</a:t>
            </a:r>
            <a:r>
              <a:rPr lang="en-US" baseline="30000" dirty="0" smtClean="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-index are the following:</a:t>
            </a:r>
          </a:p>
          <a:p>
            <a:pPr marL="798513" indent="-457200">
              <a:buFont typeface="+mj-lt"/>
              <a:buAutoNum type="arabicPeriod"/>
              <a:defRPr/>
            </a:pPr>
            <a:r>
              <a:rPr lang="en-US" dirty="0" smtClean="0">
                <a:latin typeface="Calibri" panose="020F0502020204030204" pitchFamily="34" charset="0"/>
                <a:cs typeface="Calibri" panose="020F0502020204030204" pitchFamily="34" charset="0"/>
              </a:rPr>
              <a:t>Calculation of the ACI, PCI , AAI for every author in the dataset (as done by C</a:t>
            </a:r>
            <a:r>
              <a:rPr lang="en-US" baseline="30000" dirty="0" smtClean="0">
                <a:latin typeface="Calibri" panose="020F0502020204030204" pitchFamily="34" charset="0"/>
                <a:cs typeface="Calibri" panose="020F0502020204030204" pitchFamily="34" charset="0"/>
              </a:rPr>
              <a:t>3</a:t>
            </a:r>
            <a:r>
              <a:rPr lang="en-US" dirty="0" smtClean="0">
                <a:latin typeface="Calibri" panose="020F0502020204030204" pitchFamily="34" charset="0"/>
                <a:cs typeface="Calibri" panose="020F0502020204030204" pitchFamily="34" charset="0"/>
              </a:rPr>
              <a:t>-index).</a:t>
            </a:r>
          </a:p>
          <a:p>
            <a:pPr marL="798513" indent="-457200">
              <a:buFont typeface="+mj-lt"/>
              <a:buAutoNum type="arabicPeriod"/>
              <a:defRPr/>
            </a:pPr>
            <a:r>
              <a:rPr lang="en-US" dirty="0" smtClean="0">
                <a:latin typeface="Calibri" panose="020F0502020204030204" pitchFamily="34" charset="0"/>
                <a:cs typeface="Calibri" panose="020F0502020204030204" pitchFamily="34" charset="0"/>
              </a:rPr>
              <a:t>Computation of </a:t>
            </a:r>
            <a:r>
              <a:rPr lang="en-US" dirty="0" err="1" smtClean="0">
                <a:latin typeface="Calibri" panose="020F0502020204030204" pitchFamily="34" charset="0"/>
                <a:cs typeface="Calibri" panose="020F0502020204030204" pitchFamily="34" charset="0"/>
              </a:rPr>
              <a:t>Biplex</a:t>
            </a:r>
            <a:r>
              <a:rPr lang="en-US" dirty="0" smtClean="0">
                <a:latin typeface="Calibri" panose="020F0502020204030204" pitchFamily="34" charset="0"/>
                <a:cs typeface="Calibri" panose="020F0502020204030204" pitchFamily="34" charset="0"/>
              </a:rPr>
              <a:t> PageRank</a:t>
            </a:r>
          </a:p>
          <a:p>
            <a:pPr marL="798513" indent="-457200">
              <a:buFont typeface="+mj-lt"/>
              <a:buAutoNum type="arabicPeriod"/>
              <a:defRPr/>
            </a:pPr>
            <a:r>
              <a:rPr lang="en-US" dirty="0" smtClean="0">
                <a:latin typeface="Calibri" panose="020F0502020204030204" pitchFamily="34" charset="0"/>
                <a:cs typeface="Calibri" panose="020F0502020204030204" pitchFamily="34" charset="0"/>
              </a:rPr>
              <a:t>Normalization of </a:t>
            </a:r>
            <a:r>
              <a:rPr lang="en-US" dirty="0" err="1" smtClean="0">
                <a:latin typeface="Calibri" panose="020F0502020204030204" pitchFamily="34" charset="0"/>
                <a:cs typeface="Calibri" panose="020F0502020204030204" pitchFamily="34" charset="0"/>
              </a:rPr>
              <a:t>Biplex</a:t>
            </a:r>
            <a:r>
              <a:rPr lang="en-US" dirty="0" smtClean="0">
                <a:latin typeface="Calibri" panose="020F0502020204030204" pitchFamily="34" charset="0"/>
                <a:cs typeface="Calibri" panose="020F0502020204030204" pitchFamily="34" charset="0"/>
              </a:rPr>
              <a:t> PageRank results</a:t>
            </a:r>
          </a:p>
          <a:p>
            <a:pPr marL="798513" indent="-457200">
              <a:buFont typeface="+mj-lt"/>
              <a:buAutoNum type="arabicPeriod"/>
              <a:defRPr/>
            </a:pPr>
            <a:r>
              <a:rPr lang="en-US" dirty="0" smtClean="0">
                <a:latin typeface="Calibri" panose="020F0502020204030204" pitchFamily="34" charset="0"/>
                <a:cs typeface="Calibri" panose="020F0502020204030204" pitchFamily="34" charset="0"/>
              </a:rPr>
              <a:t>Computation of C</a:t>
            </a:r>
            <a:r>
              <a:rPr lang="en-US" baseline="30000" dirty="0" smtClean="0">
                <a:latin typeface="Calibri" panose="020F0502020204030204" pitchFamily="34" charset="0"/>
                <a:cs typeface="Calibri" panose="020F0502020204030204" pitchFamily="34" charset="0"/>
              </a:rPr>
              <a:t>4</a:t>
            </a:r>
            <a:r>
              <a:rPr lang="en-US" dirty="0" smtClean="0">
                <a:latin typeface="Calibri" panose="020F0502020204030204" pitchFamily="34" charset="0"/>
                <a:cs typeface="Calibri" panose="020F0502020204030204" pitchFamily="34" charset="0"/>
              </a:rPr>
              <a:t>j (t) as:</a:t>
            </a:r>
            <a:endParaRPr lang="en-US" dirty="0">
              <a:latin typeface="Calibri" panose="020F0502020204030204" pitchFamily="34" charset="0"/>
              <a:cs typeface="Calibri" panose="020F0502020204030204" pitchFamily="34" charset="0"/>
            </a:endParaRPr>
          </a:p>
          <a:p>
            <a:pPr>
              <a:defRPr/>
            </a:pPr>
            <a:endParaRPr lang="el-GR" sz="2000" dirty="0"/>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0"/>
            <a:ext cx="7607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l-GR" smtClean="0">
                <a:latin typeface="Calibri" pitchFamily="34" charset="0"/>
              </a:rPr>
              <a:t>Preliminary comparison of indices</a:t>
            </a:r>
          </a:p>
        </p:txBody>
      </p:sp>
      <p:sp>
        <p:nvSpPr>
          <p:cNvPr id="57347"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1A7ADC68-B26B-4353-9090-75D55B065063}" type="slidenum">
              <a:rPr lang="en-US" altLang="en-US" sz="1200"/>
              <a:pPr/>
              <a:t>45</a:t>
            </a:fld>
            <a:r>
              <a:rPr lang="en-US" altLang="en-US" sz="1200"/>
              <a:t> </a:t>
            </a:r>
          </a:p>
        </p:txBody>
      </p:sp>
      <p:sp>
        <p:nvSpPr>
          <p:cNvPr id="57348" name="TextBox 5"/>
          <p:cNvSpPr txBox="1">
            <a:spLocks noChangeArrowheads="1"/>
          </p:cNvSpPr>
          <p:nvPr/>
        </p:nvSpPr>
        <p:spPr bwMode="auto">
          <a:xfrm>
            <a:off x="152400" y="396240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eaLnBrk="1" hangingPunct="1">
              <a:buFontTx/>
              <a:buChar char="•"/>
            </a:pPr>
            <a:r>
              <a:rPr lang="en-US" altLang="el-GR" sz="2800" i="1">
                <a:latin typeface="Calibri" pitchFamily="34" charset="0"/>
              </a:rPr>
              <a:t>Biplex PageRank</a:t>
            </a:r>
            <a:r>
              <a:rPr lang="en-US" altLang="el-GR" sz="2800">
                <a:latin typeface="Calibri" pitchFamily="34" charset="0"/>
              </a:rPr>
              <a:t> is uncorrelated to </a:t>
            </a:r>
            <a:r>
              <a:rPr lang="en-US" altLang="el-GR" sz="2800" i="1">
                <a:latin typeface="Calibri" pitchFamily="34" charset="0"/>
              </a:rPr>
              <a:t>h</a:t>
            </a:r>
            <a:r>
              <a:rPr lang="en-US" altLang="el-GR" sz="2800">
                <a:latin typeface="Calibri" pitchFamily="34" charset="0"/>
              </a:rPr>
              <a:t>-index, to C</a:t>
            </a:r>
            <a:r>
              <a:rPr lang="en-US" altLang="el-GR" sz="2800" baseline="30000">
                <a:latin typeface="Calibri" pitchFamily="34" charset="0"/>
              </a:rPr>
              <a:t>3</a:t>
            </a:r>
            <a:r>
              <a:rPr lang="en-US" altLang="el-GR" sz="2800">
                <a:latin typeface="Calibri" pitchFamily="34" charset="0"/>
              </a:rPr>
              <a:t>-index and to C</a:t>
            </a:r>
            <a:r>
              <a:rPr lang="en-US" altLang="el-GR" sz="2800" baseline="30000">
                <a:latin typeface="Calibri" pitchFamily="34" charset="0"/>
              </a:rPr>
              <a:t>4</a:t>
            </a:r>
            <a:r>
              <a:rPr lang="en-US" altLang="el-GR" sz="2800">
                <a:latin typeface="Calibri" pitchFamily="34" charset="0"/>
              </a:rPr>
              <a:t>-index</a:t>
            </a:r>
          </a:p>
          <a:p>
            <a:pPr eaLnBrk="1" hangingPunct="1">
              <a:buFontTx/>
              <a:buChar char="•"/>
            </a:pPr>
            <a:r>
              <a:rPr lang="en-US" altLang="el-GR" sz="2800">
                <a:latin typeface="Calibri" pitchFamily="34" charset="0"/>
              </a:rPr>
              <a:t>C</a:t>
            </a:r>
            <a:r>
              <a:rPr lang="en-US" altLang="el-GR" sz="2800" baseline="30000">
                <a:latin typeface="Calibri" pitchFamily="34" charset="0"/>
              </a:rPr>
              <a:t>4</a:t>
            </a:r>
            <a:r>
              <a:rPr lang="en-US" altLang="el-GR" sz="2800">
                <a:latin typeface="Calibri" pitchFamily="34" charset="0"/>
              </a:rPr>
              <a:t>-index is highly correlated to C</a:t>
            </a:r>
            <a:r>
              <a:rPr lang="en-US" altLang="el-GR" sz="2800" baseline="30000">
                <a:latin typeface="Calibri" pitchFamily="34" charset="0"/>
              </a:rPr>
              <a:t>3</a:t>
            </a:r>
            <a:r>
              <a:rPr lang="en-US" altLang="el-GR" sz="2800">
                <a:latin typeface="Calibri" pitchFamily="34" charset="0"/>
              </a:rPr>
              <a:t>-index, however …</a:t>
            </a:r>
          </a:p>
        </p:txBody>
      </p:sp>
      <p:pic>
        <p:nvPicPr>
          <p:cNvPr id="57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295400"/>
            <a:ext cx="8086725"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l-GR" smtClean="0">
                <a:latin typeface="Calibri" pitchFamily="34" charset="0"/>
              </a:rPr>
              <a:t>C</a:t>
            </a:r>
            <a:r>
              <a:rPr lang="en-US" altLang="el-GR" baseline="30000" smtClean="0">
                <a:latin typeface="Calibri" pitchFamily="34" charset="0"/>
              </a:rPr>
              <a:t>4</a:t>
            </a:r>
            <a:r>
              <a:rPr lang="en-US" altLang="el-GR" smtClean="0">
                <a:latin typeface="Calibri" pitchFamily="34" charset="0"/>
              </a:rPr>
              <a:t>-index versus C</a:t>
            </a:r>
            <a:r>
              <a:rPr lang="en-US" altLang="el-GR" baseline="30000" smtClean="0">
                <a:latin typeface="Calibri" pitchFamily="34" charset="0"/>
              </a:rPr>
              <a:t>3</a:t>
            </a:r>
            <a:r>
              <a:rPr lang="en-US" altLang="el-GR" smtClean="0">
                <a:latin typeface="Calibri" pitchFamily="34" charset="0"/>
              </a:rPr>
              <a:t>-index</a:t>
            </a:r>
          </a:p>
        </p:txBody>
      </p:sp>
      <p:sp>
        <p:nvSpPr>
          <p:cNvPr id="58371" name="Slide Number Placeholder 3"/>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35D7E817-6BEE-4FF4-BF6A-196F14004524}" type="slidenum">
              <a:rPr lang="en-US" altLang="en-US" sz="1200"/>
              <a:pPr/>
              <a:t>46</a:t>
            </a:fld>
            <a:r>
              <a:rPr lang="en-US" altLang="en-US" sz="1200"/>
              <a:t> </a:t>
            </a:r>
          </a:p>
        </p:txBody>
      </p:sp>
      <p:sp>
        <p:nvSpPr>
          <p:cNvPr id="58372" name="TextBox 5"/>
          <p:cNvSpPr txBox="1">
            <a:spLocks noChangeArrowheads="1"/>
          </p:cNvSpPr>
          <p:nvPr/>
        </p:nvSpPr>
        <p:spPr bwMode="auto">
          <a:xfrm>
            <a:off x="685800" y="6096000"/>
            <a:ext cx="754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eaLnBrk="1" hangingPunct="1"/>
            <a:r>
              <a:rPr lang="en-US" altLang="el-GR">
                <a:latin typeface="Calibri" pitchFamily="34" charset="0"/>
              </a:rPr>
              <a:t>…rank differences in even the top-10 lists (of author IDs)</a:t>
            </a:r>
          </a:p>
        </p:txBody>
      </p:sp>
      <p:sp>
        <p:nvSpPr>
          <p:cNvPr id="58373" name="TextBox 1"/>
          <p:cNvSpPr txBox="1">
            <a:spLocks noChangeArrowheads="1"/>
          </p:cNvSpPr>
          <p:nvPr/>
        </p:nvSpPr>
        <p:spPr bwMode="auto">
          <a:xfrm>
            <a:off x="1066800" y="14478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a:r>
              <a:rPr lang="en-US" altLang="en-US">
                <a:latin typeface="Calibri" pitchFamily="34" charset="0"/>
              </a:rPr>
              <a:t>C</a:t>
            </a:r>
            <a:r>
              <a:rPr lang="en-US" altLang="en-US" baseline="30000">
                <a:latin typeface="Calibri" pitchFamily="34" charset="0"/>
              </a:rPr>
              <a:t>4</a:t>
            </a:r>
            <a:r>
              <a:rPr lang="en-US" altLang="en-US">
                <a:latin typeface="Calibri" pitchFamily="34" charset="0"/>
              </a:rPr>
              <a:t>-index ranking</a:t>
            </a:r>
            <a:endParaRPr lang="el-GR" altLang="en-US">
              <a:latin typeface="Calibri" pitchFamily="34" charset="0"/>
            </a:endParaRPr>
          </a:p>
        </p:txBody>
      </p:sp>
      <p:sp>
        <p:nvSpPr>
          <p:cNvPr id="58374" name="TextBox 6"/>
          <p:cNvSpPr txBox="1">
            <a:spLocks noChangeArrowheads="1"/>
          </p:cNvSpPr>
          <p:nvPr/>
        </p:nvSpPr>
        <p:spPr bwMode="auto">
          <a:xfrm>
            <a:off x="5105400" y="14478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pPr algn="ctr"/>
            <a:r>
              <a:rPr lang="en-US" altLang="en-US">
                <a:latin typeface="Calibri" pitchFamily="34" charset="0"/>
              </a:rPr>
              <a:t>C</a:t>
            </a:r>
            <a:r>
              <a:rPr lang="en-US" altLang="en-US" baseline="30000">
                <a:latin typeface="Calibri" pitchFamily="34" charset="0"/>
              </a:rPr>
              <a:t>3</a:t>
            </a:r>
            <a:r>
              <a:rPr lang="en-US" altLang="en-US">
                <a:latin typeface="Calibri" pitchFamily="34" charset="0"/>
              </a:rPr>
              <a:t>-index ranking</a:t>
            </a:r>
            <a:endParaRPr lang="el-GR" altLang="en-US">
              <a:latin typeface="Calibri" pitchFamily="34" charset="0"/>
            </a:endParaRPr>
          </a:p>
        </p:txBody>
      </p:sp>
      <p:pic>
        <p:nvPicPr>
          <p:cNvPr id="583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19288"/>
            <a:ext cx="1552575"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19288"/>
            <a:ext cx="15811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377" name="Straight Arrow Connector 4"/>
          <p:cNvCxnSpPr>
            <a:cxnSpLocks noChangeShapeType="1"/>
          </p:cNvCxnSpPr>
          <p:nvPr/>
        </p:nvCxnSpPr>
        <p:spPr bwMode="auto">
          <a:xfrm flipH="1">
            <a:off x="3152775" y="4495800"/>
            <a:ext cx="2409825" cy="3810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8" name="Straight Arrow Connector 7"/>
          <p:cNvCxnSpPr>
            <a:cxnSpLocks noChangeShapeType="1"/>
          </p:cNvCxnSpPr>
          <p:nvPr/>
        </p:nvCxnSpPr>
        <p:spPr bwMode="auto">
          <a:xfrm flipH="1" flipV="1">
            <a:off x="3152775" y="4038600"/>
            <a:ext cx="2409825" cy="838200"/>
          </a:xfrm>
          <a:prstGeom prst="straightConnector1">
            <a:avLst/>
          </a:prstGeom>
          <a:noFill/>
          <a:ln w="34925" algn="ctr">
            <a:solidFill>
              <a:srgbClr val="3333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9" name="Straight Arrow Connector 13"/>
          <p:cNvCxnSpPr>
            <a:cxnSpLocks noChangeShapeType="1"/>
          </p:cNvCxnSpPr>
          <p:nvPr/>
        </p:nvCxnSpPr>
        <p:spPr bwMode="auto">
          <a:xfrm flipH="1">
            <a:off x="3124200" y="4087813"/>
            <a:ext cx="2409825" cy="381000"/>
          </a:xfrm>
          <a:prstGeom prst="straightConnector1">
            <a:avLst/>
          </a:prstGeom>
          <a:noFill/>
          <a:ln w="3492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A24C0F15-498D-4D17-A119-8359A3F959F3}" type="slidenum">
              <a:rPr lang="en-US" altLang="en-US" sz="1200"/>
              <a:pPr/>
              <a:t>47</a:t>
            </a:fld>
            <a:r>
              <a:rPr lang="en-US" altLang="en-US" sz="1200"/>
              <a:t> </a:t>
            </a:r>
          </a:p>
        </p:txBody>
      </p:sp>
      <p:sp>
        <p:nvSpPr>
          <p:cNvPr id="59395" name="Rectangle 2"/>
          <p:cNvSpPr>
            <a:spLocks noGrp="1" noChangeArrowheads="1"/>
          </p:cNvSpPr>
          <p:nvPr>
            <p:ph type="title"/>
          </p:nvPr>
        </p:nvSpPr>
        <p:spPr/>
        <p:txBody>
          <a:bodyPr/>
          <a:lstStyle/>
          <a:p>
            <a:pPr eaLnBrk="1" hangingPunct="1"/>
            <a:r>
              <a:rPr lang="en-US" altLang="en-US" smtClean="0">
                <a:latin typeface="Calibri" pitchFamily="34" charset="0"/>
              </a:rPr>
              <a:t>Presentation outline</a:t>
            </a:r>
            <a:endParaRPr lang="el-GR" altLang="en-US" smtClean="0">
              <a:latin typeface="Calibri" pitchFamily="34" charset="0"/>
            </a:endParaRPr>
          </a:p>
        </p:txBody>
      </p:sp>
      <p:sp>
        <p:nvSpPr>
          <p:cNvPr id="59396"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59397"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59398" name="Rectangle 6"/>
          <p:cNvSpPr>
            <a:spLocks noGrp="1" noChangeArrowheads="1"/>
          </p:cNvSpPr>
          <p:nvPr/>
        </p:nvSpPr>
        <p:spPr bwMode="auto">
          <a:xfrm>
            <a:off x="1066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50000"/>
              </a:lnSpc>
              <a:spcBef>
                <a:spcPts val="600"/>
              </a:spcBef>
              <a:buClr>
                <a:schemeClr val="tx1"/>
              </a:buClr>
              <a:buFontTx/>
              <a:buChar char="•"/>
            </a:pPr>
            <a:r>
              <a:rPr lang="en-US" altLang="en-US" sz="2800">
                <a:latin typeface="Calibri" pitchFamily="34" charset="0"/>
              </a:rPr>
              <a:t>Introduction to Science of Science (SoS)</a:t>
            </a:r>
          </a:p>
          <a:p>
            <a:pPr marL="342900" indent="-342900" eaLnBrk="1" hangingPunct="1">
              <a:lnSpc>
                <a:spcPct val="150000"/>
              </a:lnSpc>
              <a:spcBef>
                <a:spcPts val="600"/>
              </a:spcBef>
              <a:buClr>
                <a:schemeClr val="tx1"/>
              </a:buClr>
              <a:buFontTx/>
              <a:buChar char="•"/>
            </a:pPr>
            <a:r>
              <a:rPr lang="en-US" altLang="en-US" sz="2800">
                <a:latin typeface="Calibri" pitchFamily="34" charset="0"/>
              </a:rPr>
              <a:t>Relation of SoS to its precursors</a:t>
            </a:r>
          </a:p>
          <a:p>
            <a:pPr marL="342900" indent="-342900" eaLnBrk="1" hangingPunct="1">
              <a:lnSpc>
                <a:spcPct val="150000"/>
              </a:lnSpc>
              <a:spcBef>
                <a:spcPts val="600"/>
              </a:spcBef>
              <a:buClr>
                <a:schemeClr val="tx1"/>
              </a:buClr>
              <a:buFontTx/>
              <a:buChar char="•"/>
            </a:pPr>
            <a:r>
              <a:rPr lang="en-US" altLang="en-US" sz="2800">
                <a:latin typeface="Calibri" pitchFamily="34" charset="0"/>
              </a:rPr>
              <a:t>Quantification of scientific significance</a:t>
            </a:r>
          </a:p>
          <a:p>
            <a:pPr marL="342900" indent="-342900" eaLnBrk="1" hangingPunct="1">
              <a:lnSpc>
                <a:spcPct val="150000"/>
              </a:lnSpc>
              <a:spcBef>
                <a:spcPts val="600"/>
              </a:spcBef>
              <a:buClr>
                <a:schemeClr val="tx1"/>
              </a:buClr>
              <a:buFontTx/>
              <a:buChar char="•"/>
            </a:pPr>
            <a:r>
              <a:rPr lang="en-US" altLang="en-US" sz="2800">
                <a:latin typeface="Calibri" pitchFamily="34" charset="0"/>
              </a:rPr>
              <a:t>Predictions in science</a:t>
            </a:r>
          </a:p>
          <a:p>
            <a:pPr marL="342900" indent="-342900" eaLnBrk="1" hangingPunct="1">
              <a:lnSpc>
                <a:spcPct val="150000"/>
              </a:lnSpc>
              <a:spcBef>
                <a:spcPts val="600"/>
              </a:spcBef>
              <a:buClr>
                <a:schemeClr val="tx1"/>
              </a:buClr>
              <a:buFontTx/>
              <a:buChar char="•"/>
            </a:pPr>
            <a:r>
              <a:rPr lang="en-US" altLang="en-US" sz="2800">
                <a:latin typeface="Calibri" pitchFamily="34" charset="0"/>
              </a:rPr>
              <a:t>Ranking based on multilayer networks</a:t>
            </a:r>
          </a:p>
          <a:p>
            <a:pPr marL="342900" indent="-342900" eaLnBrk="1" hangingPunct="1">
              <a:lnSpc>
                <a:spcPct val="150000"/>
              </a:lnSpc>
              <a:spcBef>
                <a:spcPts val="600"/>
              </a:spcBef>
              <a:buClr>
                <a:schemeClr val="tx1"/>
              </a:buClr>
              <a:buFontTx/>
              <a:buChar char="•"/>
            </a:pPr>
            <a:r>
              <a:rPr lang="en-US" altLang="en-US" sz="3200" b="1">
                <a:latin typeface="Calibri" pitchFamily="34" charset="0"/>
              </a:rPr>
              <a:t>Conclusions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0AA568BC-6251-4F68-8E6B-C328D702638E}" type="slidenum">
              <a:rPr lang="en-US" altLang="en-US" sz="1200"/>
              <a:pPr/>
              <a:t>48</a:t>
            </a:fld>
            <a:r>
              <a:rPr lang="en-US" altLang="en-US" sz="1200"/>
              <a:t> </a:t>
            </a:r>
          </a:p>
        </p:txBody>
      </p:sp>
      <p:sp>
        <p:nvSpPr>
          <p:cNvPr id="60419"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Conclusions</a:t>
            </a:r>
            <a:endParaRPr lang="el-GR" altLang="en-US" smtClean="0">
              <a:latin typeface="Calibri" pitchFamily="34" charset="0"/>
            </a:endParaRPr>
          </a:p>
        </p:txBody>
      </p:sp>
      <p:sp>
        <p:nvSpPr>
          <p:cNvPr id="60420"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60421"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60422" name="Rectangle 9"/>
          <p:cNvSpPr>
            <a:spLocks noGrp="1" noChangeArrowheads="1"/>
          </p:cNvSpPr>
          <p:nvPr/>
        </p:nvSpPr>
        <p:spPr bwMode="auto">
          <a:xfrm>
            <a:off x="179388" y="1143000"/>
            <a:ext cx="858361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a:latin typeface="Calibri" pitchFamily="34" charset="0"/>
              </a:rPr>
              <a:t>Science of Science: the study of big scholarly data from the perspective of complex systems</a:t>
            </a:r>
          </a:p>
          <a:p>
            <a:pPr marL="800100" lvl="1" indent="-342900" eaLnBrk="1" hangingPunct="1">
              <a:spcBef>
                <a:spcPct val="20000"/>
              </a:spcBef>
              <a:buClr>
                <a:schemeClr val="tx1"/>
              </a:buClr>
              <a:buFontTx/>
              <a:buChar char="•"/>
            </a:pPr>
            <a:r>
              <a:rPr lang="en-US" altLang="en-US" sz="2800">
                <a:latin typeface="Calibri" pitchFamily="34" charset="0"/>
              </a:rPr>
              <a:t>Classic issues: evaluating papers/scientists</a:t>
            </a:r>
          </a:p>
          <a:p>
            <a:pPr marL="800100" lvl="1" indent="-342900" eaLnBrk="1" hangingPunct="1">
              <a:spcBef>
                <a:spcPct val="20000"/>
              </a:spcBef>
              <a:buClr>
                <a:schemeClr val="tx1"/>
              </a:buClr>
              <a:buFontTx/>
              <a:buChar char="•"/>
            </a:pPr>
            <a:r>
              <a:rPr lang="en-US" altLang="en-US" sz="2800">
                <a:latin typeface="Calibri" pitchFamily="34" charset="0"/>
              </a:rPr>
              <a:t>New issues: understanding and modeling structural and dynamical patterns, predicting the evolution of a system</a:t>
            </a:r>
          </a:p>
          <a:p>
            <a:pPr marL="342900" indent="-342900" eaLnBrk="1" hangingPunct="1">
              <a:spcBef>
                <a:spcPct val="20000"/>
              </a:spcBef>
              <a:buClr>
                <a:schemeClr val="tx1"/>
              </a:buClr>
              <a:buFontTx/>
              <a:buChar char="•"/>
            </a:pPr>
            <a:r>
              <a:rPr lang="en-US" altLang="en-US" sz="2800">
                <a:latin typeface="Calibri" pitchFamily="34" charset="0"/>
              </a:rPr>
              <a:t>Complexity science plays a unique role in providing new insights</a:t>
            </a:r>
          </a:p>
          <a:p>
            <a:pPr marL="342900" indent="-342900" eaLnBrk="1" hangingPunct="1">
              <a:spcBef>
                <a:spcPct val="20000"/>
              </a:spcBef>
              <a:buClr>
                <a:schemeClr val="tx1"/>
              </a:buClr>
              <a:buFontTx/>
              <a:buChar char="•"/>
            </a:pPr>
            <a:r>
              <a:rPr lang="en-US" altLang="en-US" sz="2800">
                <a:latin typeface="Calibri" pitchFamily="34" charset="0"/>
              </a:rPr>
              <a:t>Major topics in SoS: Ranking, prediction, disclosure of hidden causality</a:t>
            </a:r>
          </a:p>
          <a:p>
            <a:pPr marL="342900" indent="-342900" eaLnBrk="1" hangingPunct="1">
              <a:spcBef>
                <a:spcPct val="20000"/>
              </a:spcBef>
              <a:buClr>
                <a:schemeClr val="tx1"/>
              </a:buClr>
              <a:buFontTx/>
              <a:buChar char="•"/>
            </a:pPr>
            <a:r>
              <a:rPr lang="en-US" altLang="en-US" sz="2800">
                <a:latin typeface="Calibri" pitchFamily="34" charset="0"/>
              </a:rPr>
              <a:t>Novel tools in SoS: multilayer networks, tensor analysis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71"/>
          <p:cNvSpPr>
            <a:spLocks noGrp="1" noChangeArrowheads="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64365711-795E-48B1-AFDA-3DFC0548EED1}" type="slidenum">
              <a:rPr lang="en-US" altLang="en-US" sz="1000"/>
              <a:pPr/>
              <a:t>49</a:t>
            </a:fld>
            <a:endParaRPr lang="en-US" altLang="en-US" sz="1000"/>
          </a:p>
        </p:txBody>
      </p:sp>
      <p:sp>
        <p:nvSpPr>
          <p:cNvPr id="684036" name="Rectangle 4"/>
          <p:cNvSpPr>
            <a:spLocks noGrp="1" noChangeArrowheads="1"/>
          </p:cNvSpPr>
          <p:nvPr>
            <p:ph type="ctrTitle"/>
          </p:nvPr>
        </p:nvSpPr>
        <p:spPr>
          <a:xfrm>
            <a:off x="3200400" y="990600"/>
            <a:ext cx="5562600" cy="2743200"/>
          </a:xfrm>
        </p:spPr>
        <p:txBody>
          <a:bodyPr/>
          <a:lstStyle/>
          <a:p>
            <a:pPr algn="ctr" eaLnBrk="1" hangingPunct="1"/>
            <a:r>
              <a:rPr lang="en-US" altLang="en-US" sz="8800" b="1" smtClean="0">
                <a:solidFill>
                  <a:srgbClr val="0000CC"/>
                </a:solidFill>
                <a:latin typeface="Calibri" pitchFamily="34" charset="0"/>
              </a:rPr>
              <a:t>Thank you!</a:t>
            </a:r>
            <a:br>
              <a:rPr lang="en-US" altLang="en-US" sz="8800" b="1" smtClean="0">
                <a:solidFill>
                  <a:srgbClr val="0000CC"/>
                </a:solidFill>
                <a:latin typeface="Calibri" pitchFamily="34" charset="0"/>
              </a:rPr>
            </a:br>
            <a:r>
              <a:rPr lang="en-US" altLang="en-US" sz="8800" b="1" smtClean="0">
                <a:solidFill>
                  <a:srgbClr val="0000CC"/>
                </a:solidFill>
                <a:latin typeface="Calibri" pitchFamily="34" charset="0"/>
              </a:rPr>
              <a:t>Q &amp; A</a:t>
            </a:r>
            <a:endParaRPr lang="el-GR" altLang="en-US" sz="8800" b="1" smtClean="0">
              <a:solidFill>
                <a:srgbClr val="0000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4036"/>
                                        </p:tgtEl>
                                        <p:attrNameLst>
                                          <p:attrName>style.visibility</p:attrName>
                                        </p:attrNameLst>
                                      </p:cBhvr>
                                      <p:to>
                                        <p:strVal val="visible"/>
                                      </p:to>
                                    </p:set>
                                    <p:animEffect transition="in" filter="fade">
                                      <p:cBhvr>
                                        <p:cTn id="7" dur="2000"/>
                                        <p:tgtEl>
                                          <p:spTgt spid="68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F07CFB59-7DC3-4489-A607-BE1D58286B2C}" type="slidenum">
              <a:rPr lang="en-US" altLang="en-US" sz="1200"/>
              <a:pPr/>
              <a:t>5</a:t>
            </a:fld>
            <a:r>
              <a:rPr lang="en-US" altLang="en-US" sz="1200"/>
              <a:t> </a:t>
            </a:r>
          </a:p>
        </p:txBody>
      </p:sp>
      <p:sp>
        <p:nvSpPr>
          <p:cNvPr id="10243"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What enabled Science of Science?</a:t>
            </a:r>
            <a:endParaRPr lang="el-GR" altLang="en-US" smtClean="0">
              <a:latin typeface="Calibri" pitchFamily="34" charset="0"/>
            </a:endParaRPr>
          </a:p>
        </p:txBody>
      </p:sp>
      <p:sp>
        <p:nvSpPr>
          <p:cNvPr id="10244"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0245"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0246" name="Rectangle 9"/>
          <p:cNvSpPr>
            <a:spLocks noGrp="1" noChangeArrowheads="1"/>
          </p:cNvSpPr>
          <p:nvPr/>
        </p:nvSpPr>
        <p:spPr bwMode="auto">
          <a:xfrm>
            <a:off x="457200" y="1371600"/>
            <a:ext cx="8458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b="1">
                <a:latin typeface="Calibri" pitchFamily="34" charset="0"/>
              </a:rPr>
              <a:t>First enabling factor</a:t>
            </a:r>
            <a:r>
              <a:rPr lang="en-US" altLang="en-US" sz="2800">
                <a:latin typeface="Calibri" pitchFamily="34" charset="0"/>
              </a:rPr>
              <a:t>: data availability provided </a:t>
            </a:r>
            <a:br>
              <a:rPr lang="en-US" altLang="en-US" sz="2800">
                <a:latin typeface="Calibri" pitchFamily="34" charset="0"/>
              </a:rPr>
            </a:br>
            <a:r>
              <a:rPr lang="en-US" altLang="en-US" sz="2800">
                <a:latin typeface="Calibri" pitchFamily="34" charset="0"/>
              </a:rPr>
              <a:t>(freely many times) – by sources such as Scopus, Google Scholar, Web of Science, PubMed, Microsoft Academic, etc.</a:t>
            </a:r>
          </a:p>
          <a:p>
            <a:pPr marL="342900" indent="-342900" eaLnBrk="1" hangingPunct="1">
              <a:spcBef>
                <a:spcPct val="20000"/>
              </a:spcBef>
              <a:buClr>
                <a:schemeClr val="tx1"/>
              </a:buClr>
              <a:buFontTx/>
              <a:buChar char="•"/>
            </a:pPr>
            <a:endParaRPr lang="en-US" altLang="el-GR" sz="2800" i="1">
              <a:latin typeface="Calibri" pitchFamily="34" charset="0"/>
            </a:endParaRPr>
          </a:p>
          <a:p>
            <a:pPr marL="342900" indent="-342900" eaLnBrk="1" hangingPunct="1">
              <a:spcBef>
                <a:spcPct val="20000"/>
              </a:spcBef>
              <a:buClr>
                <a:schemeClr val="tx1"/>
              </a:buClr>
              <a:buFontTx/>
              <a:buChar char="•"/>
            </a:pPr>
            <a:r>
              <a:rPr lang="en-US" altLang="el-GR" sz="2800" i="1">
                <a:latin typeface="Calibri" pitchFamily="34" charset="0"/>
              </a:rPr>
              <a:t>Scopus</a:t>
            </a:r>
            <a:r>
              <a:rPr lang="en-US" altLang="el-GR" sz="2800">
                <a:latin typeface="Calibri" pitchFamily="34" charset="0"/>
              </a:rPr>
              <a:t>, by Elsevier with proprietary API with records from 1970</a:t>
            </a:r>
            <a:endParaRPr lang="en-US" altLang="el-GR" sz="2800" b="1">
              <a:latin typeface="Calibri" pitchFamily="34" charset="0"/>
            </a:endParaRPr>
          </a:p>
          <a:p>
            <a:pPr marL="342900" indent="-342900" eaLnBrk="1" hangingPunct="1">
              <a:spcBef>
                <a:spcPct val="20000"/>
              </a:spcBef>
              <a:buClr>
                <a:schemeClr val="tx1"/>
              </a:buClr>
              <a:buFontTx/>
              <a:buChar char="•"/>
            </a:pPr>
            <a:r>
              <a:rPr lang="en-US" altLang="el-GR" sz="2800" i="1">
                <a:latin typeface="Calibri" pitchFamily="34" charset="0"/>
              </a:rPr>
              <a:t>Web Of Science</a:t>
            </a:r>
            <a:r>
              <a:rPr lang="en-US" altLang="el-GR" sz="2800">
                <a:latin typeface="Calibri" pitchFamily="34" charset="0"/>
              </a:rPr>
              <a:t>, created by ISI now operated by Clarivate Analytics</a:t>
            </a:r>
          </a:p>
          <a:p>
            <a:pPr marL="342900" indent="-342900" eaLnBrk="1" hangingPunct="1">
              <a:spcBef>
                <a:spcPct val="20000"/>
              </a:spcBef>
              <a:buClr>
                <a:schemeClr val="tx1"/>
              </a:buClr>
              <a:buFontTx/>
              <a:buChar char="•"/>
            </a:pPr>
            <a:r>
              <a:rPr lang="en-US" altLang="el-GR" sz="2800" i="1">
                <a:latin typeface="Calibri" pitchFamily="34" charset="0"/>
              </a:rPr>
              <a:t>PubMed</a:t>
            </a:r>
            <a:r>
              <a:rPr lang="en-US" altLang="el-GR" sz="2800">
                <a:latin typeface="Calibri" pitchFamily="34" charset="0"/>
              </a:rPr>
              <a:t>, free search engine of references and abstracts on life sciences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E2291086-BB58-4350-BCAE-3ADAEE120140}" type="slidenum">
              <a:rPr lang="en-US" altLang="en-US" sz="1200"/>
              <a:pPr/>
              <a:t>6</a:t>
            </a:fld>
            <a:r>
              <a:rPr lang="en-US" altLang="en-US" sz="1200"/>
              <a:t> </a:t>
            </a:r>
          </a:p>
        </p:txBody>
      </p:sp>
      <p:sp>
        <p:nvSpPr>
          <p:cNvPr id="11267"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What enabled Science of Science?</a:t>
            </a:r>
            <a:endParaRPr lang="el-GR" altLang="en-US" smtClean="0">
              <a:latin typeface="Calibri" pitchFamily="34" charset="0"/>
            </a:endParaRPr>
          </a:p>
        </p:txBody>
      </p:sp>
      <p:sp>
        <p:nvSpPr>
          <p:cNvPr id="11268"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1269"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1270" name="Rectangle 9"/>
          <p:cNvSpPr>
            <a:spLocks noGrp="1" noChangeArrowheads="1"/>
          </p:cNvSpPr>
          <p:nvPr/>
        </p:nvSpPr>
        <p:spPr bwMode="auto">
          <a:xfrm>
            <a:off x="457200" y="1371600"/>
            <a:ext cx="8305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b="1">
                <a:latin typeface="Calibri" pitchFamily="34" charset="0"/>
              </a:rPr>
              <a:t>Second enabling factor</a:t>
            </a:r>
            <a:r>
              <a:rPr lang="en-US" altLang="en-US" sz="2800">
                <a:latin typeface="Calibri" pitchFamily="34" charset="0"/>
              </a:rPr>
              <a:t>: the extensive collaboration of scientists, and the exchange and osmosis of ideas coming from many (seemingly) diverse disciplines, such as network science, scientometrics, sociology, …</a:t>
            </a:r>
            <a:endParaRPr lang="en-US" altLang="en-US" sz="24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55D21B80-940E-41A7-9A97-1131DD5624B0}" type="slidenum">
              <a:rPr lang="en-US" altLang="en-US" sz="1200"/>
              <a:pPr/>
              <a:t>7</a:t>
            </a:fld>
            <a:r>
              <a:rPr lang="en-US" altLang="en-US" sz="1200"/>
              <a:t> </a:t>
            </a:r>
          </a:p>
        </p:txBody>
      </p:sp>
      <p:sp>
        <p:nvSpPr>
          <p:cNvPr id="12291"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Driving Force of Science of Science?</a:t>
            </a:r>
            <a:endParaRPr lang="el-GR" altLang="en-US" smtClean="0">
              <a:latin typeface="Calibri" pitchFamily="34" charset="0"/>
            </a:endParaRPr>
          </a:p>
        </p:txBody>
      </p:sp>
      <p:sp>
        <p:nvSpPr>
          <p:cNvPr id="12292"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2293"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2294" name="Rectangle 9"/>
          <p:cNvSpPr>
            <a:spLocks noGrp="1" noChangeArrowheads="1"/>
          </p:cNvSpPr>
          <p:nvPr/>
        </p:nvSpPr>
        <p:spPr bwMode="auto">
          <a:xfrm>
            <a:off x="457200" y="13716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a:latin typeface="Calibri" pitchFamily="34" charset="0"/>
              </a:rPr>
              <a:t>What actually drives the development of SoS is the </a:t>
            </a:r>
            <a:r>
              <a:rPr lang="en-US" altLang="en-US" sz="2800" b="1" u="sng">
                <a:latin typeface="Calibri" pitchFamily="34" charset="0"/>
              </a:rPr>
              <a:t>industrialization of science</a:t>
            </a:r>
            <a:r>
              <a:rPr lang="en-US" altLang="en-US" sz="2800">
                <a:latin typeface="Calibri" pitchFamily="34" charset="0"/>
              </a:rPr>
              <a:t> in almost every aspects of it</a:t>
            </a:r>
          </a:p>
          <a:p>
            <a:pPr marL="800100" lvl="1" indent="-342900" eaLnBrk="1" hangingPunct="1">
              <a:spcBef>
                <a:spcPct val="20000"/>
              </a:spcBef>
              <a:buClr>
                <a:schemeClr val="tx1"/>
              </a:buClr>
              <a:buFontTx/>
              <a:buChar char="•"/>
            </a:pPr>
            <a:r>
              <a:rPr lang="en-US" altLang="en-US" sz="2800">
                <a:latin typeface="Calibri" pitchFamily="34" charset="0"/>
              </a:rPr>
              <a:t>from scientific impact recording</a:t>
            </a:r>
          </a:p>
          <a:p>
            <a:pPr marL="800100" lvl="1" indent="-342900" eaLnBrk="1" hangingPunct="1">
              <a:spcBef>
                <a:spcPct val="20000"/>
              </a:spcBef>
              <a:buClr>
                <a:schemeClr val="tx1"/>
              </a:buClr>
              <a:buFontTx/>
              <a:buChar char="•"/>
            </a:pPr>
            <a:r>
              <a:rPr lang="en-US" altLang="en-US" sz="2800">
                <a:latin typeface="Calibri" pitchFamily="34" charset="0"/>
              </a:rPr>
              <a:t>to research article reading/citing recommendation</a:t>
            </a:r>
          </a:p>
          <a:p>
            <a:pPr marL="800100" lvl="1" indent="-342900" eaLnBrk="1" hangingPunct="1">
              <a:spcBef>
                <a:spcPct val="20000"/>
              </a:spcBef>
              <a:buClr>
                <a:schemeClr val="tx1"/>
              </a:buClr>
              <a:buFontTx/>
              <a:buChar char="•"/>
            </a:pPr>
            <a:r>
              <a:rPr lang="en-US" altLang="en-US" sz="2800">
                <a:latin typeface="Calibri" pitchFamily="34" charset="0"/>
              </a:rPr>
              <a:t>to hiring/promotion decisions, and </a:t>
            </a:r>
          </a:p>
          <a:p>
            <a:pPr marL="800100" lvl="1" indent="-342900" eaLnBrk="1" hangingPunct="1">
              <a:spcBef>
                <a:spcPct val="20000"/>
              </a:spcBef>
              <a:buClr>
                <a:schemeClr val="tx1"/>
              </a:buClr>
              <a:buFontTx/>
              <a:buChar char="•"/>
            </a:pPr>
            <a:r>
              <a:rPr lang="en-US" altLang="en-US" sz="2800">
                <a:latin typeface="Calibri" pitchFamily="34" charset="0"/>
              </a:rPr>
              <a:t>to research fund allocation.</a:t>
            </a:r>
            <a:endParaRPr lang="en-US" altLang="en-US" sz="240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3A89A59D-0321-4CB9-A4C7-A6076C85D392}" type="slidenum">
              <a:rPr lang="en-US" altLang="en-US" sz="1200"/>
              <a:pPr/>
              <a:t>8</a:t>
            </a:fld>
            <a:r>
              <a:rPr lang="en-US" altLang="en-US" sz="1200"/>
              <a:t> </a:t>
            </a:r>
          </a:p>
        </p:txBody>
      </p:sp>
      <p:sp>
        <p:nvSpPr>
          <p:cNvPr id="13315" name="Rectangle 2"/>
          <p:cNvSpPr>
            <a:spLocks noGrp="1" noChangeArrowheads="1"/>
          </p:cNvSpPr>
          <p:nvPr>
            <p:ph type="title"/>
          </p:nvPr>
        </p:nvSpPr>
        <p:spPr/>
        <p:txBody>
          <a:bodyPr/>
          <a:lstStyle/>
          <a:p>
            <a:pPr eaLnBrk="1" hangingPunct="1"/>
            <a:r>
              <a:rPr lang="en-US" altLang="en-US" smtClean="0">
                <a:latin typeface="Calibri" pitchFamily="34" charset="0"/>
              </a:rPr>
              <a:t>Presentation outline</a:t>
            </a:r>
            <a:endParaRPr lang="el-GR" altLang="en-US" smtClean="0">
              <a:latin typeface="Calibri" pitchFamily="34" charset="0"/>
            </a:endParaRPr>
          </a:p>
        </p:txBody>
      </p:sp>
      <p:sp>
        <p:nvSpPr>
          <p:cNvPr id="13316"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3317"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3318" name="Rectangle 6"/>
          <p:cNvSpPr>
            <a:spLocks noGrp="1" noChangeArrowheads="1"/>
          </p:cNvSpPr>
          <p:nvPr/>
        </p:nvSpPr>
        <p:spPr bwMode="auto">
          <a:xfrm>
            <a:off x="1066800" y="14478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150000"/>
              </a:lnSpc>
              <a:spcBef>
                <a:spcPts val="600"/>
              </a:spcBef>
              <a:buClr>
                <a:schemeClr val="tx1"/>
              </a:buClr>
              <a:buFontTx/>
              <a:buChar char="•"/>
            </a:pPr>
            <a:r>
              <a:rPr lang="en-US" altLang="en-US" sz="2800">
                <a:latin typeface="Calibri" pitchFamily="34" charset="0"/>
              </a:rPr>
              <a:t>Introduction to Science of Science (SoS)</a:t>
            </a:r>
          </a:p>
          <a:p>
            <a:pPr marL="342900" indent="-342900" eaLnBrk="1" hangingPunct="1">
              <a:lnSpc>
                <a:spcPct val="150000"/>
              </a:lnSpc>
              <a:spcBef>
                <a:spcPts val="600"/>
              </a:spcBef>
              <a:buClr>
                <a:schemeClr val="tx1"/>
              </a:buClr>
              <a:buFontTx/>
              <a:buChar char="•"/>
            </a:pPr>
            <a:r>
              <a:rPr lang="en-US" altLang="en-US" sz="3200" b="1">
                <a:latin typeface="Calibri" pitchFamily="34" charset="0"/>
              </a:rPr>
              <a:t>Relation of SoS to its precursors</a:t>
            </a:r>
          </a:p>
          <a:p>
            <a:pPr marL="342900" indent="-342900" eaLnBrk="1" hangingPunct="1">
              <a:lnSpc>
                <a:spcPct val="150000"/>
              </a:lnSpc>
              <a:spcBef>
                <a:spcPts val="600"/>
              </a:spcBef>
              <a:buClr>
                <a:schemeClr val="tx1"/>
              </a:buClr>
              <a:buFontTx/>
              <a:buChar char="•"/>
            </a:pPr>
            <a:r>
              <a:rPr lang="en-US" altLang="en-US" sz="2800">
                <a:latin typeface="Calibri" pitchFamily="34" charset="0"/>
              </a:rPr>
              <a:t>Quantification of scientific significance</a:t>
            </a:r>
          </a:p>
          <a:p>
            <a:pPr marL="342900" indent="-342900" eaLnBrk="1" hangingPunct="1">
              <a:lnSpc>
                <a:spcPct val="150000"/>
              </a:lnSpc>
              <a:spcBef>
                <a:spcPts val="600"/>
              </a:spcBef>
              <a:buClr>
                <a:schemeClr val="tx1"/>
              </a:buClr>
              <a:buFontTx/>
              <a:buChar char="•"/>
            </a:pPr>
            <a:r>
              <a:rPr lang="en-US" altLang="en-US" sz="2800">
                <a:latin typeface="Calibri" pitchFamily="34" charset="0"/>
              </a:rPr>
              <a:t>Predictions in science</a:t>
            </a:r>
          </a:p>
          <a:p>
            <a:pPr marL="342900" indent="-342900" eaLnBrk="1" hangingPunct="1">
              <a:lnSpc>
                <a:spcPct val="150000"/>
              </a:lnSpc>
              <a:spcBef>
                <a:spcPts val="600"/>
              </a:spcBef>
              <a:buClr>
                <a:schemeClr val="tx1"/>
              </a:buClr>
              <a:buFontTx/>
              <a:buChar char="•"/>
            </a:pPr>
            <a:r>
              <a:rPr lang="en-US" altLang="en-US" sz="2800">
                <a:latin typeface="Calibri" pitchFamily="34" charset="0"/>
              </a:rPr>
              <a:t>Ranking based on multilayer networks</a:t>
            </a:r>
          </a:p>
          <a:p>
            <a:pPr marL="342900" indent="-342900" eaLnBrk="1" hangingPunct="1">
              <a:lnSpc>
                <a:spcPct val="150000"/>
              </a:lnSpc>
              <a:spcBef>
                <a:spcPts val="600"/>
              </a:spcBef>
              <a:buClr>
                <a:schemeClr val="tx1"/>
              </a:buClr>
              <a:buFontTx/>
              <a:buChar char="•"/>
            </a:pPr>
            <a:r>
              <a:rPr lang="en-US" altLang="en-US" sz="2800">
                <a:latin typeface="Calibri" pitchFamily="34" charset="0"/>
              </a:rPr>
              <a:t>Conclusions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lvl1pPr>
              <a:defRPr sz="2400">
                <a:solidFill>
                  <a:schemeClr val="tx1"/>
                </a:solidFill>
                <a:latin typeface="Century Schoolbook" pitchFamily="18" charset="0"/>
                <a:cs typeface="Times New Roman" pitchFamily="18" charset="0"/>
              </a:defRPr>
            </a:lvl1pPr>
            <a:lvl2pPr>
              <a:defRPr sz="2000">
                <a:solidFill>
                  <a:schemeClr val="tx1"/>
                </a:solidFill>
                <a:latin typeface="Century Schoolbook" pitchFamily="18" charset="0"/>
                <a:cs typeface="Times New Roman" pitchFamily="18" charset="0"/>
              </a:defRPr>
            </a:lvl2pPr>
            <a:lvl3pPr>
              <a:defRPr>
                <a:solidFill>
                  <a:schemeClr val="tx1"/>
                </a:solidFill>
                <a:latin typeface="Century Schoolbook" pitchFamily="18" charset="0"/>
                <a:cs typeface="Times New Roman" pitchFamily="18" charset="0"/>
              </a:defRPr>
            </a:lvl3pPr>
            <a:lvl4pPr>
              <a:defRPr sz="1600">
                <a:solidFill>
                  <a:schemeClr val="tx1"/>
                </a:solidFill>
                <a:latin typeface="Century Schoolbook" pitchFamily="18" charset="0"/>
                <a:cs typeface="Times New Roman" pitchFamily="18" charset="0"/>
              </a:defRPr>
            </a:lvl4pPr>
            <a:lvl5pPr>
              <a:defRPr sz="1600">
                <a:solidFill>
                  <a:schemeClr val="tx1"/>
                </a:solidFill>
                <a:latin typeface="Century Schoolbook" pitchFamily="18" charset="0"/>
                <a:cs typeface="Times New Roman" pitchFamily="18" charset="0"/>
              </a:defRPr>
            </a:lvl5pPr>
            <a:lvl6pPr eaLnBrk="0" hangingPunct="0">
              <a:defRPr sz="1600">
                <a:solidFill>
                  <a:schemeClr val="tx1"/>
                </a:solidFill>
                <a:latin typeface="Century Schoolbook" pitchFamily="18" charset="0"/>
                <a:cs typeface="Times New Roman" pitchFamily="18" charset="0"/>
              </a:defRPr>
            </a:lvl6pPr>
            <a:lvl7pPr eaLnBrk="0" hangingPunct="0">
              <a:defRPr sz="1600">
                <a:solidFill>
                  <a:schemeClr val="tx1"/>
                </a:solidFill>
                <a:latin typeface="Century Schoolbook" pitchFamily="18" charset="0"/>
                <a:cs typeface="Times New Roman" pitchFamily="18" charset="0"/>
              </a:defRPr>
            </a:lvl7pPr>
            <a:lvl8pPr eaLnBrk="0" hangingPunct="0">
              <a:defRPr sz="1600">
                <a:solidFill>
                  <a:schemeClr val="tx1"/>
                </a:solidFill>
                <a:latin typeface="Century Schoolbook" pitchFamily="18" charset="0"/>
                <a:cs typeface="Times New Roman" pitchFamily="18" charset="0"/>
              </a:defRPr>
            </a:lvl8pPr>
            <a:lvl9pPr eaLnBrk="0" hangingPunct="0">
              <a:defRPr sz="1600">
                <a:solidFill>
                  <a:schemeClr val="tx1"/>
                </a:solidFill>
                <a:latin typeface="Century Schoolbook" pitchFamily="18" charset="0"/>
                <a:cs typeface="Times New Roman" pitchFamily="18" charset="0"/>
              </a:defRPr>
            </a:lvl9pPr>
          </a:lstStyle>
          <a:p>
            <a:fld id="{C6AF93BF-2E95-40DA-9BFF-99E0DB1E89B2}" type="slidenum">
              <a:rPr lang="en-US" altLang="en-US" sz="1200"/>
              <a:pPr/>
              <a:t>9</a:t>
            </a:fld>
            <a:r>
              <a:rPr lang="en-US" altLang="en-US" sz="1200"/>
              <a:t> </a:t>
            </a:r>
          </a:p>
        </p:txBody>
      </p:sp>
      <p:sp>
        <p:nvSpPr>
          <p:cNvPr id="14339" name="Rectangle 2"/>
          <p:cNvSpPr>
            <a:spLocks noGrp="1" noChangeArrowheads="1"/>
          </p:cNvSpPr>
          <p:nvPr>
            <p:ph type="title"/>
          </p:nvPr>
        </p:nvSpPr>
        <p:spPr>
          <a:xfrm>
            <a:off x="1042988" y="225425"/>
            <a:ext cx="8024812" cy="863600"/>
          </a:xfrm>
        </p:spPr>
        <p:txBody>
          <a:bodyPr/>
          <a:lstStyle/>
          <a:p>
            <a:pPr eaLnBrk="1" hangingPunct="1"/>
            <a:r>
              <a:rPr lang="en-US" altLang="en-US" smtClean="0">
                <a:latin typeface="Calibri" pitchFamily="34" charset="0"/>
              </a:rPr>
              <a:t>SoS precursors: Complexity Science</a:t>
            </a:r>
            <a:endParaRPr lang="el-GR" altLang="en-US" smtClean="0">
              <a:latin typeface="Calibri" pitchFamily="34" charset="0"/>
            </a:endParaRPr>
          </a:p>
        </p:txBody>
      </p:sp>
      <p:sp>
        <p:nvSpPr>
          <p:cNvPr id="14340" name="AutoShape 6"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541838"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4341" name="AutoShape 8" descr="data:image/jpeg;base64,/9j/4AAQSkZJRgABAQAAAQABAAD/2wCEAAkGBxQSEhUUExQWFhUXGRcXFxcYFhgWFxkcHRgYGBgYGBkZHiogGxwlHBkUITMhJiksLi4uGB8zODMsNygtLisBCgoKDg0OGxAQGyskICQ0LCw3NiwsLCwtLC8sLCwsLCwsLCwsLSwvLDA0LCwsLCwsLCwuLCwsLCwsLCwsLCw4Lf/AABEIAN0A5AMBIgACEQEDEQH/xAAcAAEAAgMBAQEAAAAAAAAAAAAABQYBBAcCAwj/xABIEAACAQMCAwUFBQQHBAsBAAABAgMABBEFEgYhMRMiQVFhBxQycYEjUmKRoTNCcoIVJDRDU5LBY5Ox0RYXc5Sio7Kz0+HxCP/EABoBAQADAQEBAAAAAAAAAAAAAAACAwQFAQb/xAAqEQACAgEEAgECBgMAAAAAAAAAAQIDEQQSITEiQVET0QVhcZHB8IGhsf/aAAwDAQACEQMRAD8A7jSlKAUpSgFKUoBSlKAUpSgFKUoBWCa+dzcLGpd2CqoJZmIVQB1JJ5AVUDrdzqBKWH2MGcNeyIe95+6xkYfw+0bu+QNAT2u8RW9moaeQKTyVAC8jnySNcsx+QqBGs6ldD+rWa2yHGJbxiHPqII8kcsfEw/SpfQeFbe1ZpFVpJ2+O4lPaTN83PQfhUAelTmKApzcKXkwb3nVJwT+7bRxW6L6AlWc/MmvtFwDBtxJNeS+e68uBn6I4H6VbKUBU/wDq8svKf/vl1/8ALWH9nVkenvA+V5c/6yVbaUBT04ARDmK9v4/L+tM4HyDg17fh2/T9jqjkfdnt4ZR9WQI1W2lAVH3nVoObw212o8YXaCT6JJlSf5xWyONrZGVLnfaSOAQlwuwHORykBMZ5g8t2eXSrJivlc2qSKVdFdT1VgGU/MHlQHuKVWAKkEHoQcg/UV7qlXfASxt2mnTyWT5J2od1u38cDd3/Lj/li14ruLQhNVhSIHkt3CS1qT4CTd3oSeXxDB59KAu1K8xuGAIIIIyCOYI8CDXqgFKUoBSlKAUpSgFKUoBSlKAUpSgFfOaZVUsxAVQSSeQAHMk+mK9mqTdyf0rdGBTmxtm/rBHSeYEEQA+MadX8zgedAZtoDqzrNKCLBecMLDHvJ5ETyj/C+6hHP4j4VdETHIcgOgHStLVNUgtY+0nlSJMgbnYKM+AGfHkeQqI03j/TrhwkV5EXJwFJKEnyG8DNAWalYFZoBSvheXaRIzyMFRQWZj0VQMkk+AAFeNM1CK4jEsMiyRtna6nKnBKnB9CCPpQG1SlKAUpSgFKUoBXyuYFkUo6hlYYZWGQR5EHrX1pQFDjL6PMEJLabK4VCTk2jscBD/ALAnkPuk+VXsGtfULJJo3ikUMjqVZT4gjBFVngu6kgkl06dizQANBI3WW3JwmT4sh7hPoD40Bb6UpQClKUApSlAKVgmqjrHtAtomZIg9zIpwViGVU5wQ0rYQY8RkkeVRlJRWWepN9FvpXKrvjfUXP2a2sI8mEk7fmCoH5GvVrx3focyx20w8o+0gf6by6n9KzLXadvG9Fn0LPg6nSq/wzxdBe5VCyTKMvDIAsijzx0ZfxKSKn61J5WUVFc4z1GRRFbW523F0xjR8Z7JAMyzY/CuMeG5kqU0TSIrSBIIV2xoMAeJ8SzHxJOST5k1EWX2mq3DHmILeCNPQytI8mPmEh/L0qzGvQcc1ZIbziVodQx2MMA93jkYCORz2Z+E8jndJy8ezHUDFWri32a2N1ayJDbQxS7SYnjRYyHx3clRzU8gQfPwPOvOt6NpWtyyxMd9xbHs5Hj3RyR4ZhtLFdrAMH5d4Dn51Xrv2Z31mpk03U58oCRDISVbAPLAyhOMAZTr5UBe+BoLiDT4UvWBmjVg7Fw3dDNsJbx7m3J9Krdz7XIS7i2tLu6ijOJJoYsxjHMkHy68zjp5c6htT4ylvOGbi5OEm5Qvt5A5mjRiB4bkY/mavfs9sUh020SMLjsY2JXozMoZm9ckk0BrR8V2V9ptxcjdJbrFJ28eNsgAQs8ZGRhtvLk2Dnka+3A2o2Z06Oa1QwWgErKsmAUCyPvLd5gBuDnr41Catwvb2VlrDwO+Z4Z5JIi6mNG7OU9xFUbM7iOeeSjyqhXt0ycHwBSR2kjI2Pu+8ytg+hKigLzL7XYO88Nnez26EhriOHMfLxBJHL+LbVx0biGC7t/eIH7SPBPLqCBkqQejDyNVXStYv4YI4Y9Fbs0RVUC7tsEAY6Z8ev1qO9muh3dqdSM9t7tBMxlhj7SN9ue0yoMbHkF2DoOlAbqe16zkiRoIbmeV92LeOMPMoUkbpArEKDjlzJ5g4xUvwXx7b6k0kaJLFNFjfFKoVh4ZGCcgHlzwfSqt//O1og06SUKokaZ1Z8d4qqptUnyGW5eprbigVOKWKgAvY7n9T2irk+uEUfSgJviv2gwWUot1jmublhnsYE3sB4FvLI8Bk+leeFPaHBezG2MU1tcgFjDOmxiB1Kn69Dg9fLNV/2OQCS41S6fDTNdPFkjvBVOQPQHIGPwCrdrHDNtNeW127sk8GQm1kXeD+6+VJYc2GAR8bedAa/FfHlvYyLDsmuLhxlYIE7STHgWGRgE8vE+lfHhj2iW93N7s8c1tc4yIbhOzZuRPc8+Qzg4PpVB4D1O6F/qlzFYtdyNcGMt28MRjVWcKgEmDzG0Z/AKkONLTU76azmj0toZbaUP2huYHyuQSpAYZGQP18zQHX6qPtBVoViv41Ja0YvIB1aBhtnX1AGH+aCrdXzniDKVYZDAgg9CDyIoDEE6uqspBVgGUjmCCMgj6UqseziUrZ9g7DdbSzW3Mj4Y3PZn/dmOsUBbaUpQChpSgKH7T9RcdhbI5QTGR5duQzRoFBQMOa5aRMkc8A1z251JIfso0LsOQjjAAUeG4/Cn1q4+0Rc30efC3IX+aXvf8AoSqJY2yxPMi8hvVgM5ODGnMk8ySQxz864Wvkp2tSy9qXHo6Gmj4rHs+i6jceNug9PeOf/t4r7w6wuQsitExOBuwVPoHXK59Dg1nFfGfYwKvtwRggkdPrXPShLhx/bP8AOTS017/ckLmEkrIjbJozuikHVWHn5qehXoQTV40v2nWjKFm7WOZcCVBDNIqN44dEIKnqD5VzDRL0pJ7u7hwQWhfIJIHVGPiw5c/EfKt28s27VZoj3wNjqTgOmemfBl6g/MVs0+onpW628p8r+/3DM1lcbfJd+zpPCmqR3Go37RMGXsrIg4Yc8Tg/EAfAfnVyNcj4S1DsNSiBHduUaAt5MmZYvz+0X5kV1wV2tPd9atT+TFZDZJo5rxLwrfWt+2o6XskMoC3Fs5CCTBA3AsQucAHqCCCee4ivhcazxBdI0SafFalgUMzzKdmQclRnJ9CA3OupUxV5ApmjcARRaU2nO+9XVt74Hxsd25Qem0hcfwjxqvaNJrmnwC0Wxiu1iGyGcXEcY2j4QyMQTgcsHHTx8eqVjFAc10PgeeDTdREhWW+vlnZ9uFG50YLGHbAPeZjk4He9MnOjcCSS6AmnXQ7GYbznKvsbt3kQ90kEYIBAPRjXScUNAcwsNX122hW1OmxzyIuxLhbhFjIXkGZT448CVJ8qsPBnDtxbW03vMzTXM5d5DuJRSQcRx56KMny6+QqT4h4ptrIoJ3Kl87QFLdMZJx4cxXvReJ7W6/YzKx+70b/KedR3LOMln0bNu/a8fJXPY5oFxY2Bhuo+zk7V327kfukIAcoSPA+Nfc6JP/T3vnZ/1f3Pse03J8fabtu3O7p44xV0zWakVnMJdBv9Mvri406BLq3uWDyW5kWJ0fmWKsxxzy2OvxAY5c/ro2gX95qMd/qMaW6W6stvbq6yncersykjx/NRyGK6TimKA5hdcP32mX9xd6fCt1BdENNblxFIrAliysx595nPLPx428s197Ox1PUbuGa8jNjawHesCTbpJm8O0ZD8IwMggcsjHPI6Ris0ApSsGgOD8ecVPp+pXcakqsjxzDCg53QQqT+aGlb2u8CHW7u5u1kKxiTsI8YwwiREZhnqO07UZ9KUB2ulKwaAzXlmx1qp8Y8cR2TCFFM904ysKnG0fflboi/qfCueanLcXv8AbZi6nn2EZMcA9CAd0nzY/Ss2o1dVC839yyuqU+iX9pev2huLYx3EbyKZIpERt+1H2kM5XIG10XqRgMarMenTXVzmz2nC9nPI3OFcc1GV+KQZbujwPPFZh0wTzrY26iNGG+4dFA2RZwVB+8/QfMmuqadYRwRrFEgSNRhVHh/zPqetYXttauaxlYx8r5ZrhBxWzJWNO4BhXDXEss7fdLdnF/u0xn+YmpmHhayU5WztgfPsYyfzK1L0qW5+uCzaipcW8JQPbvJBDFFcRDto3SNUYsgLbGKgZVhkY9ar9vKHVWGMMAwx0wRmumEVzKKyNu0kDf3TsF9Yz34z/lbb81NYtfFyqUvj+SUPGX6ni+hZl7h2upV42+66kMh+WQM+hrrXCuvLe26yqNrfDInjG4+ND8j08wQfGuWV9NM1KSym94hBZWwLiL/EUdHXykUdPvDkfAiP4XrFW/pz6f8A0r1VW5bkdopWnpWpR3ESSxOHjcZVh/r5EeIPMVuV9Ic4UpSgFYNZryxoCt8QcGW15L2s28kLsADlVA68gPHPjXHOKNPGn3pW3kYmPa6NnvqTz2Ejr0/I1b+N+Mrr35rS0k242R4CqWLtg9WGRyZedfThv2azGcT30gbDbygJcuwOQXc45elZLPOWIrk+h0c3pa918/FriPefsdOsZC0aMwwSqkjyJAJFbFeVFeq1nz77FKUoeClKxmgBNVnifUHldbG2fbNKuZZBgm3h6GTGfjb4VHmc9FNZ1/X3Enuloolu2AJyfs4FJx2sx8h1CDvNjwHOtnhXhxbOM94yTSHfPOw78rnqx8l8lHICgJHSdNjtoY4Yl2xxqFUeg8/U9SfM0rcpQCsGs0oDk3FHCFzDPd3cclsY5T2ryTu8bRgKBsJVGDKMcunX863p2qb7YTyLsG0s3lgZ5jPPBxyz51Y/abctcXy2bnEEcSTmPp2zs7qN33kXb08zVe1tMxBeQDSQIc8hhpowc+QwTXC/EFVO6NaXk2ss3afeoOWeC88F6MbeDdIPt5j2kx8iR3UB8kXC/PJ8asFU6X2naf24hEpbLbe0CZiBzgZfPT1AIq41plFrtFkHFrgUpmtW11GKUkRyxuR1COrkY652mo4ZPKNo1TOOrLs2W8X4QBHP/BnuSfyMSD6OfKrnXzniDqVYBlYFWB5ggjBBHlivGk1h9M8kvg5zWaahppsnER3GBuUMh54/2MjfeH7pPUADmQaVwb6JVTwy6MtyPenalPZsz2u0hzulgfkkhwAWDDmkmABu5g45joa6Tw5xXBeAiMlZV+OFxtkX+X95fxLkHzrmda15ZLKBksrLzSRCVkQ+aMOYP6V0dH+KSrShZyv9r7me3TKXMezuYNZrkXDHHd5bw3BvQlxHalQ7oQlxtf8AZybWwkgbmvIg5UjBq5WvE11cLvt9OmCkAqbmSO3Jz5IC7Y+YHWvo4tSWUc5rHDLXWpqkrJE7Iu9wpKqMZYgcgM+tVt9f1GM5l00unnb3CSMPmrhP0qW0LiOC73BNySJjtIZVMcqZ6bkbnjl1GQfOvWFwykcC6jeXF0Ir2BWaFS/ayQ7JVPRdpAAOctzA6A104CgFZqMY4WC2+1Wy3JY/JDFDWaxmpFIVs1mte9vY4ULyukaDqzsFUfMnlVXl40M526dbvdH/ABSDFar85W+P5IG6UBbZpQoLMQAOZJOAPUk1TLrXLjUG7LTjsh5iS+Zcr6rbKf2jfj+EetfSPg+W5cSanP24HMW0YKWgPI5ZDlpSMci5+lW+NAoAAAA6AcgPlQEZw7w9BZRlIVPeJd3Y7pJGJyzyOebMTUtSlAKUpQCqzxjxFJbhIbaMS3c2ezQnCIo+KaU+Ea5HqSQBVlNUiKRW1G93ftQsCqPHsdm5cenaNLz88VCyW2OScI7pYKvq/Bd5cslxNfhrmPOwCFVhAOCY+73ivqc/Koq00pr6ZrWeIxiFWlukJPRQeyVGHxB2w24eC+dX9b1opuymOVkJ7GTAAz17FsfvAZKn94DHUHO1wdagzX0/UyTLF8lhiVdv+ZpD9ayQrVlilNcrlMvs8I4j7PyYvlX6h4IuHk0+1dySxhTJPU8sAn1xiq7H7KbfTpZr95y8UCySxRGP4SEYqC247tpxjkOeKtPD1r7vZwRt/dQxhj6qg3frmrdT0iOm7ZUfa1qMptp44W2rEsb3DAkH7R1SKEEeLZZz+FR51xjhlpxcobU4mXc648kVnbPmNqtyr9CS8LNqGjSryWe8IugTkAEsrQofQRrGmfrVX9nfs8msI7m8vQsbC3mVE3BiuVJZ2K5AOARgeZq6uCjHBVOblLJ0HRb73i3hmAx2saSY8tyhsfrW7UPwbEUsLRW5EQQ5Hl3AcVMVzZds6MeiH4p1O1t4Cbsr2bd3ay7y5+6qfvHp8uvLGa5naieSXfHvtrbltilImlI9WYZQHyJJFdJ4l4fW6COOU0WTExzt72NysOmGCgZ6jqKp0Um4ZwQckEHqpBwyn1ByKy6y1wrWEnn2+cfp9zyMcy5Z7pSvWm2S3F7awSc4mMjSKejhIyVVvw7sEjxxjxrk6al3WqHWS6yeyOTQtJF2Nfy/2Nbi0jByMSBJmMkmOrKjlMYzna3lXZNK162uf7PcRSkdQjqxHzAOapcmuadPqcIcxvGsBSBpIyIRIZBkRM42MWXaMr93FWbXuD7W5TBiWOQZ7OaIdnLG3gyOmCOeOR5Gvsq61XBRj0jjyk5PLLDioDi7TwYXuEwlzBG7xS+Iwu4o33kbGCp5fIgEVHgTiq/Kzwz2z3fu0z2/vETRguyHB3K7DPLadw8+fPnU9q0V9fRvb9iLSGRSskskiyTbTyZY44yVBIyNxbl5GpnhH6F7RXlgikk068BdQ2Y4xJGQejK2QcH1HKpB+NpT+z0y/fyzHHGPzZ8j8qs2mWKQQxwxjCRqqKOuAowK2qAp1trmqTHC6ckC/fuLpT/4IlJ/MivpJouozftdQWJfu2tuqn/eSs5/QVbaUBVbPgG0VxLKJbqQHIe5lebHyRjsH+XlVoWMAYAwPIchXqlAKUpQClKUApSlAc8XWLzUSzwS+6WmSsbqga5l2sVZ8tlY0JBAwCT15VFP7N42lM7XuoGYjBk7dQ+OXd3dnnHIculSVpYyaUOwZHlslLGGZFLvCpYsY5kGWIBPJ1B5dcVM2WpwzDMUqOPwsD/+VjulYn+RrqjW1+ZWrrgTfG0Zv79lYcw8scg5EEHBj6ggHIINbeh6Zf2KskNzDMpdpCLiJw7M3Nsyxvyyfwn5VZsHyrGKqV00WuqDKtxFxHdMixXWnydl2iNLJbuLhSqncoCDa+0sE3ZX4cjBzW9xZcH+jrqSMkH3eVlPMEfZk558wcVMowPMEH5HNeLiAOjIwyrAqw8wRgj8qSt3NZQjVtTSJvSlUQxBPgEabf4dox+lVb2nXRaBLKM/a3jiL1WId6d/kEGM/iqL0+XU7CH3eGOG7RO7BI8pikVP3UkXbh9o5ZBGQK2OH9GlV2urxxLeSDaxXPZxJ/hQjwXzPia1zuio5TMsaZOWGTsaAAAcgAAPkK9UpXPN5g1z6DSLqea5eOIRo08hDz5XI5LuWNRuIyviVBzkGuhGsCvHGMliSyeNc5yUSThO+Ays9qx8jFMgP8wdsflXx0Wzlj1K1F3GIlAmw4fdDIzR9mIw2B3iGJ2sBnHLJroRFaerabHcwvDKMo4wfTyYeRBwQfMV7XCqE1Lak0QnFyjhM0ZbUx2xsb61kubZVCRzRJ2xKjknaRr30lXkNygjI3d3oPvw1o1/7qiy3k0bEMMPHDJKq7iEy+3G/ZszndzzzNSnAV9JNYxGb9qm+GQ9cvE7RM2fUpn61Ya6xziL4d0KKzhEUW7GWdmY5d3Y5Z3PixP/ANVJ4rNKAUpSgFKUoBSlKAUpSgFKUoBSlKAr/HV88FlI0TbJGMcSPgHY0siRB+flvz9KgIuD7IRiM20TgEkl1Dux8WZ27xYnPPNWvibTTc20sSnazDKMee11IZD9GVagdE1VbmISLjOSsi5BKSKcOhwSMg/mMHxrNqXJJYNGnw20yKbgOxzkROp/DcXCgfICTl9K2Rwla4w0buPKSeeUH5h5CKnKVk3y+TXsj8GvZWUcKCOJFjRc4VQAoySTgD1JNbFaOsC42f1Uw9pn++DlCOfLKHIOcc8GoIcSXFsV/pC3SONmC+8QuZIVJ6dqDho1J/eOR50UXLk8clHgtWKzWAc1mokxSlKHp5ZgMc+vT/j/AMAfyqp8ZaDPOTKLhzFGu73Rd0YkABLgyowbcR8PgCB5mnGmpxw3WndqWCiWaRiFLBQsJQM20EgbpV5/Op+x1i3mGYp4pB47JEbHzAOR9asSccSRTLEspkdwvw5a2w7W1VwJVU5aSRsqcMDtZiAenPrU+TWrd6lDEu6SWONR+87qo+WSah/eTqREFsr+7N+3ucFEKeMUDHm7N8JYclBPPOK9UJWSDnGESycBxEWasf7155x/DLNJKnXx2stWGvESAAADAHIAdAB0Ar3XROeKUpQClKUApSlAKUpQClKUApSlAKUpQGhr0rJbTsnxLFIy/MIxH64rnNjoMkEFtNaEdtHDEssfRLlQoJUjOFlySVc+eDyNdRuI9ylT0IIP1GKo3BtwXs4lY5eLMEn8cJMTH67QfrWfUNpJovoSbaJHTb5J41kQ91vPkVIOGVh4MpBBHgQa2qgbvFpOJc4huHVJR+6kp5RzfzHbG3mSh8zU8KxyXtdGyL9MV85olYFWAKsCCCMgg9QR4ivpSokmslFW9msLy1sVG+3mduyZssyRhSTET+BtpB5904PTNXoVG3ekJJcQ3DM26ASBFz3cuApY+OduR1xzqSqc2nghBNZFKxmvnd3KRIXkYIijJZiAB8yahjJNvBTuNhm7tvNYbjP8zwAf8DURw/whDql2/aoOwttocqAryyMuQhccwqrgn1PpUZdcWxXE092zbIAFhgB+JguSzbRzyzEcvAAV0j2P6bLDY750KSTyyTsp+IBsBc+XdUcvIirKKW9Q5vpJL/Psy3WLZheyV07gLTocbLKDI6Fow7fPL5OasaoAMAAAdAOVeqV0jIKUpQClKUApSlAKUpQClKUApSlAKUpQClKUBGcR6utpbyTsC20Dao6uzEKiD1Zio+tUzhnRpraWRpHEnvOZpcAKsc5I3hAP7thgDPP7Pn15TXHUmXsYjzElyGI/7KKSUfkyofmBWyKy6ibXiadPDPJq6tp6XEMkMg7kilD58/Eeo5H6VEcJ6lIVa3uiPeoMKx6dqv7kyeYYDnjowNWKtDVNHguMdtEr7c7SR3lz12sOa59DWVNYwzVKLzlGnrPE0Vu3ZjdNOfhghG+Tn0LAckX8TYr4QDUJwS5is1PRVXt5h6liRGD6bW6VK6XpUNsuyGNYweZ2jmx82PVj6k1nVdQS3iaWTO1ccgMsSThVUeLEkADxJqWV1FEcPuTI19HkUbm1C5G3JLH3YLj1Uw7cev61B6F/S15LL2F1am1RtiXBhJ7XlkmMDk205UnOMg4zViteEnvSJNQJEfJkslb7NfEG4I/ayenwjpz61dbe3VFCooVVGFVQFUDyAHICtddXHkZLLefEocnAd5MMT6tNg9Vgijh/UZP517s/ZLYjnOZ7o+c8zN+i4FX6lXJJdFTbfZXtG4JsLVt0FrEjfe27mHyZ8kVYAKzSvTwUpSgFKUoBSlKAUpSgFKUoBSlKAUpSgFKUoBSlKApXtHbsjZXJ+CG5Ac+Syo8O4+gLKakxUvqunx3ELwyrujkUqw8wf9fWue6NqEllL7hek5X+zXLcknjzhVZjyEw5Ag9eXmM5tRW3yjRp7FHhlrpWM1msRtPncXCxqXdgqqMlmIAA9Saj9EtzfTJcMrC1iO6AOCpmk6CcqeYjUZ2hupO7wXOpxoRHClxtBNtNDPzGcKrhZf8Ay2er9GQQCDkHBBrXp4Ra3GTUTae09Cs0pWsyilKUApSlAKUpQClKUApSlAKUpQClKUApSlAKUpQClKUApSlAKjtc0SC8iMVxGsiHwbwPmp6qfUVI0oChjhu+tCBbTLdQD+6uWKzKPJJ1BDY5cnX61rf9KwlzHbXNvPbSSZCPIEMLHwVZVYgk+HLyHU10WtLVdLiuYmimRZI26qwz8iPIg4II5jFVTpjL0WRtlH2V/VLJZ4ZYW+GRHjP8wK5+mf0r17MtRM2nwhz9pDm2l55O+I7Dk+oCn61r20b2zrbSszggmCVurqOsbn/FUY5/vKM9Q2NXhQi11K5t8Yjul98j8u0BCXCj1P2bfWqqE4ScGW3NSipIvtKwKzWozClKUApSlAKUpQClKUApSlAKUpQClKUApSlAKUpQClKUApSlAKUpQClKUBHa9pKXULRPkA4KsPiR1OUkX8SsAR8q5tq+pvE0bz9270+RZZeRCzW7fZSyx+asrBiOe1lx5E9ZIqu8acMx30JUs0ciBuzlXG5cqQykH4kYHBU9eXiAai45eSSljgsETAjI5g9PlXuqx7NrlpNOt95yyBot33uydowfqFBqz1IiKUpQClKUApSlAKUpQClKUApSlAKUpQClKUApSlAKUpQClKUB/9k="/>
          <p:cNvSpPr>
            <a:spLocks noChangeAspect="1" noChangeArrowheads="1"/>
          </p:cNvSpPr>
          <p:nvPr/>
        </p:nvSpPr>
        <p:spPr bwMode="auto">
          <a:xfrm>
            <a:off x="4694238" y="-60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l-GR" altLang="en-US" sz="2800"/>
          </a:p>
        </p:txBody>
      </p:sp>
      <p:sp>
        <p:nvSpPr>
          <p:cNvPr id="14342" name="Rectangle 9"/>
          <p:cNvSpPr>
            <a:spLocks noGrp="1" noChangeArrowheads="1"/>
          </p:cNvSpPr>
          <p:nvPr/>
        </p:nvSpPr>
        <p:spPr bwMode="auto">
          <a:xfrm>
            <a:off x="457200" y="13716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tx1"/>
              </a:buClr>
              <a:buFontTx/>
              <a:buChar char="•"/>
            </a:pPr>
            <a:r>
              <a:rPr lang="en-US" altLang="en-US" sz="2800" b="1">
                <a:latin typeface="Calibri" pitchFamily="34" charset="0"/>
              </a:rPr>
              <a:t>Complexity Science: </a:t>
            </a:r>
            <a:r>
              <a:rPr lang="en-US" altLang="en-US" sz="2800">
                <a:latin typeface="Calibri" pitchFamily="34" charset="0"/>
              </a:rPr>
              <a:t>Studies the complex systems that consist of many entities and interact in </a:t>
            </a:r>
            <a:br>
              <a:rPr lang="en-US" altLang="en-US" sz="2800">
                <a:latin typeface="Calibri" pitchFamily="34" charset="0"/>
              </a:rPr>
            </a:br>
            <a:r>
              <a:rPr lang="en-US" altLang="en-US" sz="2800">
                <a:latin typeface="Calibri" pitchFamily="34" charset="0"/>
              </a:rPr>
              <a:t>non-trivial ways, such that looking at the individual element behaviour cannot provide explanations for the behaviour of the whole system</a:t>
            </a:r>
          </a:p>
          <a:p>
            <a:pPr marL="342900" indent="-342900" eaLnBrk="1" hangingPunct="1">
              <a:spcBef>
                <a:spcPct val="20000"/>
              </a:spcBef>
              <a:buClr>
                <a:schemeClr val="tx1"/>
              </a:buClr>
              <a:buFontTx/>
              <a:buChar char="•"/>
            </a:pPr>
            <a:r>
              <a:rPr lang="en-US" altLang="en-US" sz="2800">
                <a:latin typeface="Calibri" pitchFamily="34" charset="0"/>
              </a:rPr>
              <a:t>Complexity Science is (erroneously) perceived as being the same as </a:t>
            </a:r>
            <a:r>
              <a:rPr lang="en-US" altLang="en-US" sz="2800" i="1">
                <a:latin typeface="Calibri" pitchFamily="34" charset="0"/>
              </a:rPr>
              <a:t>Network Science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for report on country">
  <a:themeElements>
    <a:clrScheme name="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Presentation for report on country">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Presentation for report on country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Presentation for report on country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Presentation for report on country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Presentation for report on country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Presentation for report on country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Presentation for report on country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Presentation for report on country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Presentation for report on country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for report on country</Template>
  <TotalTime>7913</TotalTime>
  <Words>2346</Words>
  <Application>Microsoft Office PowerPoint</Application>
  <PresentationFormat>On-screen Show (4:3)</PresentationFormat>
  <Paragraphs>347</Paragraphs>
  <Slides>49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Times New Roman</vt:lpstr>
      <vt:lpstr>Arial</vt:lpstr>
      <vt:lpstr>Century Schoolbook</vt:lpstr>
      <vt:lpstr>Tahoma</vt:lpstr>
      <vt:lpstr>Calibri</vt:lpstr>
      <vt:lpstr>Book Antiqua</vt:lpstr>
      <vt:lpstr>Wingdings</vt:lpstr>
      <vt:lpstr>Lucida Sans Typewriter</vt:lpstr>
      <vt:lpstr>Georgia</vt:lpstr>
      <vt:lpstr>Presentation for report on country</vt:lpstr>
      <vt:lpstr>The Evolving Path  of Scientometrics into  the Science of Science</vt:lpstr>
      <vt:lpstr>Presentation outline</vt:lpstr>
      <vt:lpstr>What is “Science”?</vt:lpstr>
      <vt:lpstr>What is “Science of Science (SoS)”</vt:lpstr>
      <vt:lpstr>What enabled Science of Science?</vt:lpstr>
      <vt:lpstr>What enabled Science of Science?</vt:lpstr>
      <vt:lpstr>Driving Force of Science of Science?</vt:lpstr>
      <vt:lpstr>Presentation outline</vt:lpstr>
      <vt:lpstr>SoS precursors: Complexity Science</vt:lpstr>
      <vt:lpstr>SoS precursors: Network Science</vt:lpstr>
      <vt:lpstr>SoS precursors: Scientometrics</vt:lpstr>
      <vt:lpstr>Scientometrics: Major journals</vt:lpstr>
      <vt:lpstr>Scientometrics: Major meetings</vt:lpstr>
      <vt:lpstr>What is SoS about, after all?</vt:lpstr>
      <vt:lpstr>Presentation outline</vt:lpstr>
      <vt:lpstr>Milestones in scientific quantification</vt:lpstr>
      <vt:lpstr>They all began …</vt:lpstr>
      <vt:lpstr>The Impact Factor (IF)</vt:lpstr>
      <vt:lpstr>Use and misuse of IF</vt:lpstr>
      <vt:lpstr>Beware while using the IF</vt:lpstr>
      <vt:lpstr>Beware while using the IF</vt:lpstr>
      <vt:lpstr>Beware while using the IF</vt:lpstr>
      <vt:lpstr>SNIP and CiteScore index by Scopus</vt:lpstr>
      <vt:lpstr>h-index: Accounting for impact and productivity</vt:lpstr>
      <vt:lpstr>Parenthesis: Eddington number for cycling</vt:lpstr>
      <vt:lpstr>h-index limitations</vt:lpstr>
      <vt:lpstr>Perfectionism index</vt:lpstr>
      <vt:lpstr>Perfectionists and mass-producers</vt:lpstr>
      <vt:lpstr>All indices have value: The skyline</vt:lpstr>
      <vt:lpstr>Presentation outline</vt:lpstr>
      <vt:lpstr>Predict what?</vt:lpstr>
      <vt:lpstr>Impact prediction: By regression</vt:lpstr>
      <vt:lpstr>Target variable</vt:lpstr>
      <vt:lpstr>Predicting future h-index</vt:lpstr>
      <vt:lpstr>Impact prediction: by modeling</vt:lpstr>
      <vt:lpstr>Prediction via modeling citation dynamics</vt:lpstr>
      <vt:lpstr>Impact Prediction : Random Impact Rule</vt:lpstr>
      <vt:lpstr>Link prediction</vt:lpstr>
      <vt:lpstr>Presentation outline</vt:lpstr>
      <vt:lpstr>PowerPoint Presentation</vt:lpstr>
      <vt:lpstr>The C3-index</vt:lpstr>
      <vt:lpstr>The C3-index</vt:lpstr>
      <vt:lpstr>The Biplex PageRank</vt:lpstr>
      <vt:lpstr>The C4-index</vt:lpstr>
      <vt:lpstr>Preliminary comparison of indices</vt:lpstr>
      <vt:lpstr>C4-index versus C3-index</vt:lpstr>
      <vt:lpstr>Presentation outline</vt:lpstr>
      <vt:lpstr>Conclusions</vt:lpstr>
      <vt:lpstr>Thank you! Q &amp; A</vt:lpstr>
    </vt:vector>
  </TitlesOfParts>
  <Company>Electrical &amp; Computer Engineering, Univ. of Thessaly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Caching in WSNs</dc:title>
  <dc:creator>Dimitrios Katsaros</dc:creator>
  <cp:lastModifiedBy>dkatsar</cp:lastModifiedBy>
  <cp:revision>1566</cp:revision>
  <cp:lastPrinted>1601-01-01T00:00:00Z</cp:lastPrinted>
  <dcterms:created xsi:type="dcterms:W3CDTF">2005-10-23T01:08:37Z</dcterms:created>
  <dcterms:modified xsi:type="dcterms:W3CDTF">2018-06-21T13:01:47Z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