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 autoAdjust="0"/>
    <p:restoredTop sz="77025" autoAdjust="0"/>
  </p:normalViewPr>
  <p:slideViewPr>
    <p:cSldViewPr>
      <p:cViewPr varScale="1">
        <p:scale>
          <a:sx n="67" d="100"/>
          <a:sy n="67" d="100"/>
        </p:scale>
        <p:origin x="-1896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F55379-97CE-4756-96CE-7A7F93AA46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35776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07DBD-7E65-4D1B-A80F-8E6AEADB14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46008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dirty="0" smtClean="0"/>
              <a:t>Scientometrics:</a:t>
            </a:r>
            <a:r>
              <a:rPr lang="en-US" baseline="0" dirty="0" smtClean="0"/>
              <a:t> the study of bibliometric data in an effort to evaluate and quantify scientific impact.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Most popular indexes include: h-index, e-index, </a:t>
            </a:r>
            <a:r>
              <a:rPr lang="en-US" baseline="0" dirty="0" err="1" smtClean="0"/>
              <a:t>hI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hnor</a:t>
            </a:r>
            <a:r>
              <a:rPr lang="en-US" baseline="0" dirty="0" smtClean="0"/>
              <a:t>, PI, f index, etc. Different features of scientific performance.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dirty="0" smtClean="0"/>
              <a:t>Time and prediction</a:t>
            </a:r>
            <a:r>
              <a:rPr lang="en-US" baseline="0" dirty="0" smtClean="0"/>
              <a:t> two new important elements.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5639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can be observed that award winning scientists showed early potential.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Indicates the validity of our approach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Exceptions to this strong pattern can be seen in the cases of J. Gray, S.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Chaudhuri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who have an ‘industrial’ rather than ‘academic’ profile.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21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We can observe that less scientists being constantly grouped in cluster 4 appears more often. This is mainly due to the fact that our data cover a specified period of time, while a number of Turing Award winners have reached their academic peak before that time.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Also different awards may be driven by different motives and focus on particular features of scientific output.</a:t>
            </a:r>
          </a:p>
          <a:p>
            <a:pPr marL="171450" indent="-171450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411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Using bibliometric indexes as standalone metrics without an added time window leads to poor conclusions about the real scientific impact of authors, thus eliminating their predictive power.</a:t>
            </a:r>
          </a:p>
          <a:p>
            <a:pPr marL="171450" indent="-171450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380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dirty="0" smtClean="0"/>
              <a:t>Peers include the ones with similar</a:t>
            </a:r>
            <a:r>
              <a:rPr lang="en-US" baseline="0" dirty="0" smtClean="0"/>
              <a:t> academic age and belonging to the same field. The true impact of a scientist can be revealed only when compared with peers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Different absolute values for the various indexes that vary across field and age.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State of the art includes microscopic approaches focusing on a particular index and its distinguishing properties and grouping of scientists/publications with similar distributions  or similar citation counts.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Comparing the element of time and an appropriate choice of indexes based on dimensionality reduction can offer an approach applicable across all disciplines without a priori assumptions about the distribution of citations or knowledge of field particularities.</a:t>
            </a:r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9883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dirty="0" smtClean="0"/>
              <a:t>Field</a:t>
            </a:r>
            <a:r>
              <a:rPr lang="en-US" baseline="0" dirty="0" smtClean="0"/>
              <a:t> categorization according to MAS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Filter of h index&gt;8 based on the h-index categorized by MAS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10 age groups (academic age-years since first publication) and 7 years (with a 5 year time step). An author belonging to one age group in year 1983 will have moved to the next age group in the next contemplated year (1988)</a:t>
            </a:r>
            <a:endParaRPr lang="el-GR" baseline="0" dirty="0" smtClean="0"/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High diversity in the cardinality of the datasets-&gt; indicates that finding a unified clustering approach for comparisons across groups and time will be a challenge</a:t>
            </a:r>
            <a:endParaRPr lang="el-GR" baseline="0" dirty="0" smtClean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5295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dirty="0" smtClean="0"/>
              <a:t>In a previous</a:t>
            </a:r>
            <a:r>
              <a:rPr lang="en-US" baseline="0" dirty="0" smtClean="0"/>
              <a:t> work, we  have grouped 40 bibliometric indexes and categorized them in 3 groups using PCA based on the different information they convey about publishing patterns and scientific impact. Choosing 3 indexes (one from each of the 3 groups) based on the different dimensions they occupied in the PC space.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Example for different number of clusters and how it would be problematic.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704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dirty="0" smtClean="0"/>
              <a:t>Highest ranking cluster (cluster representing the highest</a:t>
            </a:r>
            <a:r>
              <a:rPr lang="en-US" baseline="0" dirty="0" smtClean="0"/>
              <a:t> scientific impact) is the cluster with the highest score in the equally weighted sum: 0.33*sumMin+0.33*sumMean+0.33*</a:t>
            </a:r>
            <a:r>
              <a:rPr lang="en-US" baseline="0" dirty="0" err="1" smtClean="0"/>
              <a:t>sumMax</a:t>
            </a:r>
            <a:endParaRPr lang="en-US" baseline="0" dirty="0" smtClean="0"/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Silhouette expresses how good a segmentation we have achieved based on inter-and intra-cluster similarity.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Also we need a meaningful segmentation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precision: the fraction of the scientists that have received awards to the total number of scientists that have an average cluster membership classified as high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recall: the fraction of the scientists that achieved a high average cluster membership out of the ones that have been awarded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665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dirty="0" smtClean="0"/>
              <a:t>We</a:t>
            </a:r>
            <a:r>
              <a:rPr lang="en-US" baseline="0" dirty="0" smtClean="0"/>
              <a:t> opted to test for relatively small cluster numbers, since to reflect performance a larger number of clusters would cause ambiguity.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Relatively low values of precision and recall, as our approach is not a supervised learning task and the aim was not to simply predict award winners but to create a unified framework for identifying influential scientists at any age and field. The award winning data sets are used as a compass towards choosing the most appropriate methodology.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baseline="0" dirty="0" smtClean="0"/>
              <a:t>4 is the optimal number of clusters since it achieves the highest recall and also a very high precision, without sacrificing silhouette.</a:t>
            </a:r>
          </a:p>
          <a:p>
            <a:pPr marL="0" indent="0">
              <a:buFont typeface="Wingdings" pitchFamily="2" charset="2"/>
              <a:buNone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8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scientists’ membership to a cluster is plotted in the Principal Component space of the 3 clustering features for further evaluation.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Authors to the far right (depicted with red) are the ones with the combination of the highest values in all three features.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plot allows for an assessment of the consistency of the clusters and the degree of separation between the 3 clustering features, which are plotted as vectors in the principal component coordinate system. As can be seen, the PI index and the h-index are uncorrelated with each other, whereas the citation count C is connected to both features.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first Principal Component mostly focuses on citation count, whereas the second Principal Component expresses the publication count.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top cluster displayed to the far right of the figures includes the scientists with high citation count and small increase in publication count.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0810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Each value on the y axis represents a specific scientist and different colors depict the cluster membership in the year indicated by the x axis value.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Many scientists start from the first two clusters and then either remain on that impact level or progress to higher impact clusters. 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However, there is also a group of scientists with declining impact as time progresses</a:t>
            </a:r>
          </a:p>
          <a:p>
            <a:pPr marL="171450" indent="-171450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small percentage of scientists are classified as high impact ones from the beginning of their academic career.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1229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algn="just">
              <a:buFont typeface="Wingdings" pitchFamily="2" charset="2"/>
              <a:buChar char="ü"/>
            </a:pPr>
            <a:r>
              <a:rPr lang="en-US" dirty="0" smtClean="0"/>
              <a:t>More detailed view</a:t>
            </a:r>
            <a:r>
              <a:rPr lang="en-US" baseline="0" dirty="0" smtClean="0"/>
              <a:t> on those scientists that increase their status over time and the ones that end up in lower impact clusters as time passes.</a:t>
            </a:r>
          </a:p>
          <a:p>
            <a:pPr marL="171450" indent="-171450" algn="just">
              <a:buFont typeface="Wingdings" pitchFamily="2" charset="2"/>
              <a:buChar char="ü"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This decline is mostly captured by the Perfectionism Index that becomes smaller with the addition of new low or zero cited papers. Moreover, as a scientist’s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cademic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age increases gradually he/she are being compared with a different set of more mature scientists, and if they fail to analogously raise the quality of their research, they end up in a lower impact cluster.</a:t>
            </a:r>
          </a:p>
          <a:p>
            <a:pPr marL="171450" indent="-171450" algn="just">
              <a:buFont typeface="Wingdings" pitchFamily="2" charset="2"/>
              <a:buChar char="ü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Introduction blablalblablablabla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8/11/2016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F8607DBD-7E65-4D1B-A80F-8E6AEADB147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3665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9DC2D430-2A11-40A0-BB83-4340E30D864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07/13/2016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852936"/>
          </a:xfrm>
        </p:spPr>
        <p:txBody>
          <a:bodyPr/>
          <a:lstStyle/>
          <a:p>
            <a:pPr algn="ctr"/>
            <a:r>
              <a:rPr lang="en-US" sz="4800" cap="small" dirty="0">
                <a:solidFill>
                  <a:schemeClr val="tx1"/>
                </a:solidFill>
              </a:rPr>
              <a:t>A Scientist’s Impact over Time: </a:t>
            </a:r>
            <a:br>
              <a:rPr lang="en-US" sz="4800" cap="small" dirty="0">
                <a:solidFill>
                  <a:schemeClr val="tx1"/>
                </a:solidFill>
              </a:rPr>
            </a:br>
            <a:r>
              <a:rPr lang="en-US" sz="4800" cap="small" dirty="0">
                <a:solidFill>
                  <a:schemeClr val="tx1"/>
                </a:solidFill>
              </a:rPr>
              <a:t>The Predictive Power of </a:t>
            </a:r>
            <a:r>
              <a:rPr lang="en-US" sz="4800" cap="small" dirty="0" smtClean="0">
                <a:solidFill>
                  <a:schemeClr val="tx1"/>
                </a:solidFill>
              </a:rPr>
              <a:t/>
            </a:r>
            <a:br>
              <a:rPr lang="en-US" sz="4800" cap="small" dirty="0" smtClean="0">
                <a:solidFill>
                  <a:schemeClr val="tx1"/>
                </a:solidFill>
              </a:rPr>
            </a:br>
            <a:r>
              <a:rPr lang="en-US" sz="4800" cap="small" dirty="0" smtClean="0">
                <a:solidFill>
                  <a:schemeClr val="tx1"/>
                </a:solidFill>
              </a:rPr>
              <a:t>Clustering </a:t>
            </a:r>
            <a:r>
              <a:rPr lang="en-US" sz="4800" cap="small" dirty="0">
                <a:solidFill>
                  <a:schemeClr val="tx1"/>
                </a:solidFill>
              </a:rPr>
              <a:t>with Peers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5569019" cy="365125"/>
          </a:xfrm>
        </p:spPr>
        <p:txBody>
          <a:bodyPr/>
          <a:lstStyle/>
          <a:p>
            <a:r>
              <a:rPr lang="en-US" b="1" dirty="0" err="1" smtClean="0"/>
              <a:t>Gogoglou</a:t>
            </a:r>
            <a:r>
              <a:rPr lang="en-US" b="1" dirty="0" smtClean="0"/>
              <a:t>, </a:t>
            </a:r>
            <a:r>
              <a:rPr lang="en-US" b="1" dirty="0" err="1" smtClean="0"/>
              <a:t>Sidiropoulos</a:t>
            </a:r>
            <a:r>
              <a:rPr lang="en-US" b="1" dirty="0" smtClean="0"/>
              <a:t>, </a:t>
            </a:r>
            <a:r>
              <a:rPr lang="en-US" b="1" dirty="0" err="1" smtClean="0"/>
              <a:t>Katsaros</a:t>
            </a:r>
            <a:r>
              <a:rPr lang="en-US" b="1" dirty="0" smtClean="0"/>
              <a:t>, </a:t>
            </a:r>
            <a:r>
              <a:rPr lang="en-US" b="1" dirty="0" err="1" smtClean="0"/>
              <a:t>Manolopoulos</a:t>
            </a:r>
            <a:r>
              <a:rPr lang="en-US" b="1" dirty="0" smtClean="0"/>
              <a:t>   IDEAS 2016</a:t>
            </a:r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1</a:t>
            </a:fld>
            <a:endParaRPr lang="en-US"/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179512" y="2996952"/>
            <a:ext cx="284036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600" b="1" dirty="0" smtClean="0">
                <a:solidFill>
                  <a:schemeClr val="tx1"/>
                </a:solidFill>
              </a:rPr>
              <a:t>Antonia </a:t>
            </a:r>
            <a:r>
              <a:rPr lang="en-US" sz="1600" b="1" dirty="0" err="1" smtClean="0">
                <a:solidFill>
                  <a:schemeClr val="tx1"/>
                </a:solidFill>
              </a:rPr>
              <a:t>Gogoglou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Department of Informatics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Aristotle University of Thessaloniki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3019872" y="2987814"/>
            <a:ext cx="2840360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Antonis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Sidiropoulos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Department of Information Technology, Alexander Technological Institute of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Thessaloniki </a:t>
            </a:r>
          </a:p>
        </p:txBody>
      </p:sp>
      <p:sp>
        <p:nvSpPr>
          <p:cNvPr id="9" name="Subtitle 2"/>
          <p:cNvSpPr txBox="1">
            <a:spLocks/>
          </p:cNvSpPr>
          <p:nvPr/>
        </p:nvSpPr>
        <p:spPr>
          <a:xfrm>
            <a:off x="5724128" y="2996952"/>
            <a:ext cx="2992288" cy="12192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Dimitris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Katsaros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Department of Electrical Engineering and Computer Engineering, University of Thessaly</a:t>
            </a: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3019872" y="4677122"/>
            <a:ext cx="2840360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r>
              <a:rPr lang="en-US" sz="1600" b="1" dirty="0" err="1" smtClean="0">
                <a:solidFill>
                  <a:schemeClr val="tx1"/>
                </a:solidFill>
              </a:rPr>
              <a:t>Yannis</a:t>
            </a:r>
            <a:r>
              <a:rPr lang="en-US" sz="1600" b="1" dirty="0" smtClean="0">
                <a:solidFill>
                  <a:schemeClr val="tx1"/>
                </a:solidFill>
              </a:rPr>
              <a:t> </a:t>
            </a:r>
            <a:r>
              <a:rPr lang="en-US" sz="1600" b="1" dirty="0" err="1" smtClean="0">
                <a:solidFill>
                  <a:schemeClr val="tx1"/>
                </a:solidFill>
              </a:rPr>
              <a:t>Manolopoulos</a:t>
            </a:r>
            <a:endParaRPr lang="en-US" sz="1600" b="1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Department of Informatics 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Aristotle University of Thessaloniki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376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evolution of clusters (2):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10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51520" y="4941168"/>
            <a:ext cx="410445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Figure 3: Cluster </a:t>
            </a:r>
            <a:r>
              <a:rPr lang="en-US" dirty="0"/>
              <a:t>membership of authors who have been clustered more than 4 times in a lower impact cluster than the best cluster membership they have ever scored.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355976" y="4941168"/>
            <a:ext cx="396044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Figure 4: Cluster </a:t>
            </a:r>
            <a:r>
              <a:rPr lang="en-US" dirty="0"/>
              <a:t>membership of scientists that managed to progressively increase their score in all 3 bibliometric indices (C, h, PI) thus improving their cluster memberships.</a:t>
            </a:r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half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772816"/>
            <a:ext cx="4025044" cy="2880320"/>
          </a:xfrm>
        </p:spPr>
      </p:pic>
      <p:pic>
        <p:nvPicPr>
          <p:cNvPr id="15" name="Content Placeholder 14"/>
          <p:cNvPicPr>
            <a:picLocks noGrp="1" noChangeAspect="1"/>
          </p:cNvPicPr>
          <p:nvPr>
            <p:ph sz="half" idx="2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1772816"/>
            <a:ext cx="3987505" cy="2898175"/>
          </a:xfrm>
        </p:spPr>
      </p:pic>
    </p:spTree>
    <p:extLst>
      <p:ext uri="{BB962C8B-B14F-4D97-AF65-F5344CB8AC3E}">
        <p14:creationId xmlns:p14="http://schemas.microsoft.com/office/powerpoint/2010/main" val="798057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 with award winners (1):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11</a:t>
            </a:fld>
            <a:endParaRPr lang="en-US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700808"/>
            <a:ext cx="4625741" cy="3570473"/>
          </a:xfrm>
        </p:spPr>
      </p:pic>
      <p:sp>
        <p:nvSpPr>
          <p:cNvPr id="9" name="TextBox 8"/>
          <p:cNvSpPr txBox="1"/>
          <p:nvPr/>
        </p:nvSpPr>
        <p:spPr>
          <a:xfrm>
            <a:off x="5220072" y="1533465"/>
            <a:ext cx="3024336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/>
              <a:t>Almost all of the awarded scientists have been </a:t>
            </a:r>
            <a:r>
              <a:rPr lang="en-US" sz="2000" dirty="0"/>
              <a:t>clustered</a:t>
            </a:r>
            <a:r>
              <a:rPr lang="en-US" sz="2000" dirty="0" smtClean="0"/>
              <a:t> to the high impact cluster (cluster 4) from the beginning of their career.</a:t>
            </a:r>
          </a:p>
          <a:p>
            <a:pPr marL="285750" indent="-285750" algn="just">
              <a:buFont typeface="Arial" pitchFamily="34" charset="0"/>
              <a:buChar char="•"/>
            </a:pPr>
            <a:r>
              <a:rPr lang="en-US" sz="2000" dirty="0" smtClean="0"/>
              <a:t>Their scores according to the 3 bibliometric indexes may not be significantly high as absolute values (cumulative nature of indexes), but can prove distinguishing compared to the analogous ones of their academic peers.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539552" y="5373216"/>
            <a:ext cx="43204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Table 3: </a:t>
            </a:r>
            <a:r>
              <a:rPr lang="en-US" dirty="0"/>
              <a:t>Cluster membership for </a:t>
            </a:r>
            <a:r>
              <a:rPr lang="en-US" dirty="0" smtClean="0"/>
              <a:t>scientists that </a:t>
            </a:r>
            <a:r>
              <a:rPr lang="en-US" dirty="0"/>
              <a:t>have won the ACM SIGMOD’s E.F. </a:t>
            </a:r>
            <a:r>
              <a:rPr lang="en-US" dirty="0" err="1"/>
              <a:t>Codd</a:t>
            </a:r>
            <a:endParaRPr lang="en-US" dirty="0"/>
          </a:p>
          <a:p>
            <a:pPr algn="just"/>
            <a:r>
              <a:rPr lang="en-US" dirty="0"/>
              <a:t>award.</a:t>
            </a:r>
          </a:p>
        </p:txBody>
      </p:sp>
    </p:spTree>
    <p:extLst>
      <p:ext uri="{BB962C8B-B14F-4D97-AF65-F5344CB8AC3E}">
        <p14:creationId xmlns:p14="http://schemas.microsoft.com/office/powerpoint/2010/main" val="3812943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Comparison with award winners (2):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890" y="1536700"/>
            <a:ext cx="3642219" cy="4589463"/>
          </a:xfrm>
        </p:spPr>
      </p:pic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556792"/>
            <a:ext cx="3657600" cy="3469722"/>
          </a:xfrm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12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427984" y="5373216"/>
            <a:ext cx="3600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Table 4: </a:t>
            </a:r>
            <a:r>
              <a:rPr lang="en-US" dirty="0"/>
              <a:t>Cluster membership for scientists </a:t>
            </a:r>
            <a:r>
              <a:rPr lang="en-US" dirty="0" smtClean="0"/>
              <a:t>that have </a:t>
            </a:r>
            <a:r>
              <a:rPr lang="en-US" dirty="0"/>
              <a:t>won the Turing award.</a:t>
            </a:r>
          </a:p>
        </p:txBody>
      </p:sp>
    </p:spTree>
    <p:extLst>
      <p:ext uri="{BB962C8B-B14F-4D97-AF65-F5344CB8AC3E}">
        <p14:creationId xmlns:p14="http://schemas.microsoft.com/office/powerpoint/2010/main" val="2486386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Conclusions: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A unified framework </a:t>
            </a:r>
            <a:r>
              <a:rPr lang="en-US" dirty="0" smtClean="0"/>
              <a:t>that </a:t>
            </a:r>
            <a:r>
              <a:rPr lang="en-US" dirty="0"/>
              <a:t>incorporates combination </a:t>
            </a:r>
            <a:r>
              <a:rPr lang="en-US" dirty="0" smtClean="0"/>
              <a:t>of  features and the </a:t>
            </a:r>
            <a:r>
              <a:rPr lang="en-US" dirty="0"/>
              <a:t>time parameter as well as the concept of peer </a:t>
            </a:r>
            <a:r>
              <a:rPr lang="en-US" dirty="0" smtClean="0"/>
              <a:t>comparison can:</a:t>
            </a:r>
          </a:p>
          <a:p>
            <a:pPr lvl="1" algn="just"/>
            <a:r>
              <a:rPr lang="en-US" dirty="0" smtClean="0"/>
              <a:t>lead </a:t>
            </a:r>
            <a:r>
              <a:rPr lang="en-US" dirty="0"/>
              <a:t>to valuable characterization of </a:t>
            </a:r>
            <a:r>
              <a:rPr lang="en-US" dirty="0" smtClean="0"/>
              <a:t>scientific output</a:t>
            </a:r>
          </a:p>
          <a:p>
            <a:pPr lvl="1" algn="just"/>
            <a:r>
              <a:rPr lang="en-US" dirty="0" smtClean="0"/>
              <a:t>reveal </a:t>
            </a:r>
            <a:r>
              <a:rPr lang="en-US" dirty="0"/>
              <a:t>early signs of increased </a:t>
            </a:r>
            <a:r>
              <a:rPr lang="en-US" dirty="0" smtClean="0"/>
              <a:t>scientific potential</a:t>
            </a:r>
          </a:p>
          <a:p>
            <a:pPr lvl="1" algn="just"/>
            <a:r>
              <a:rPr lang="en-US" dirty="0" smtClean="0"/>
              <a:t>assist promotions and funding decisions (complementary to peer review)</a:t>
            </a:r>
          </a:p>
          <a:p>
            <a:pPr marL="411480" lvl="1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The established dimensionality </a:t>
            </a:r>
            <a:r>
              <a:rPr lang="en-US" dirty="0"/>
              <a:t>reduction and clustering algorithms with the </a:t>
            </a:r>
            <a:r>
              <a:rPr lang="en-US" dirty="0" smtClean="0"/>
              <a:t>addition </a:t>
            </a:r>
            <a:r>
              <a:rPr lang="en-US" dirty="0"/>
              <a:t>of proposed heuristics and </a:t>
            </a:r>
            <a:r>
              <a:rPr lang="en-US" dirty="0" smtClean="0"/>
              <a:t>metrics </a:t>
            </a:r>
            <a:r>
              <a:rPr lang="en-US" dirty="0"/>
              <a:t>allow for </a:t>
            </a:r>
            <a:r>
              <a:rPr lang="en-US" dirty="0" smtClean="0"/>
              <a:t>an </a:t>
            </a:r>
            <a:r>
              <a:rPr lang="en-US" b="1" i="1" dirty="0" smtClean="0"/>
              <a:t>automated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i="1" dirty="0"/>
              <a:t>unified over time </a:t>
            </a:r>
            <a:r>
              <a:rPr lang="en-US" dirty="0"/>
              <a:t>ranking to be achieved.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063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Future 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Extend our analysis to more award winning groups and other distinguished groups to evaluate the distinguishing power of our approach and identify different patterns in award giving.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Compare clustering results with other complex networks techniques to identify influential nodes (i.e. scientists) in a large network based on automated and unified methodologies that can be applied across diverse datasets.</a:t>
            </a:r>
          </a:p>
          <a:p>
            <a:pPr algn="just"/>
            <a:endParaRPr lang="en-US" dirty="0"/>
          </a:p>
          <a:p>
            <a:pPr algn="just"/>
            <a:r>
              <a:rPr lang="en-US" dirty="0" smtClean="0"/>
              <a:t>Explore other community detection and ranking methods through analyzing networks of scientists and contrast those with the clustering results to </a:t>
            </a:r>
            <a:r>
              <a:rPr lang="en-US" smtClean="0"/>
              <a:t>discover similarities </a:t>
            </a:r>
            <a:r>
              <a:rPr lang="en-US" dirty="0" smtClean="0"/>
              <a:t>and differences.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4745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Thank you for your attention!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2132856"/>
            <a:ext cx="4325439" cy="2870056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9343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Scientometrics: a plethora of metrics- Open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More than 100 indices exist to evaluate scientific work at author, publication or journal level.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 large pool of data is available online(Google Scholar, Microsoft Academic Search, Scopus, Web of Science, etc.).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Two important questions have yet to be answered:</a:t>
            </a:r>
          </a:p>
          <a:p>
            <a:pPr lvl="1" algn="just"/>
            <a:r>
              <a:rPr lang="en-US" dirty="0"/>
              <a:t>“How does the career of a scientist in terms of his/her impact on the community progress over time?” </a:t>
            </a:r>
          </a:p>
          <a:p>
            <a:pPr lvl="1" algn="just"/>
            <a:r>
              <a:rPr lang="en-US" dirty="0"/>
              <a:t>“Are there early signs of scientific potential</a:t>
            </a:r>
            <a:r>
              <a:rPr lang="en-US" dirty="0" smtClean="0"/>
              <a:t>?”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7167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Our goals: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Apply a macroscopic approach to identify patterns in scientific output evolution and observe early signs of academic potential.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Introduce the problem of consistently grouping together peers over time and maintain a fair comparison basis.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Develop a methodology for quantifying and visualizing individual scientists’ evolution.</a:t>
            </a:r>
          </a:p>
          <a:p>
            <a:pPr marL="11430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Compare proposed methods with peer-review to assess effectiveness.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003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Data set description:</a:t>
            </a:r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3203982"/>
            <a:ext cx="5112568" cy="2520280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4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827584" y="1340768"/>
            <a:ext cx="6768752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 algn="just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en-US" sz="2200" dirty="0"/>
              <a:t>Full citation records retrieved from MAS for 30000 scientists of the Computer Science field with over 9 million papers and 38 million citations</a:t>
            </a:r>
            <a:r>
              <a:rPr lang="en-US" sz="2200" dirty="0" smtClean="0"/>
              <a:t>. In this dataset we have identified 22 SIGMOD award winners and 62 Turing award winners.</a:t>
            </a:r>
            <a:endParaRPr lang="en-US" sz="2200" dirty="0"/>
          </a:p>
        </p:txBody>
      </p:sp>
      <p:sp>
        <p:nvSpPr>
          <p:cNvPr id="10" name="TextBox 9"/>
          <p:cNvSpPr txBox="1"/>
          <p:nvPr/>
        </p:nvSpPr>
        <p:spPr>
          <a:xfrm>
            <a:off x="2338606" y="5742548"/>
            <a:ext cx="4248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Table 1: Cardinality of datasets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1162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Challenges: the appropriate clustering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Feature selection: h-index, PI/papers and total citations (C). </a:t>
            </a:r>
          </a:p>
          <a:p>
            <a:pPr marL="114300" indent="0">
              <a:buNone/>
            </a:pPr>
            <a:endParaRPr lang="en-US" dirty="0"/>
          </a:p>
          <a:p>
            <a:pPr algn="just"/>
            <a:r>
              <a:rPr lang="en-US" dirty="0" smtClean="0"/>
              <a:t>Diverse </a:t>
            </a:r>
            <a:r>
              <a:rPr lang="en-US" dirty="0"/>
              <a:t>datasets to be assigned to clusters automatically ranked to allow temporal comparisons</a:t>
            </a:r>
            <a:r>
              <a:rPr lang="en-US" dirty="0" smtClean="0"/>
              <a:t>. </a:t>
            </a:r>
          </a:p>
          <a:p>
            <a:pPr marL="114300" indent="0" algn="just">
              <a:buNone/>
            </a:pPr>
            <a:endParaRPr lang="en-US" dirty="0"/>
          </a:p>
          <a:p>
            <a:pPr algn="just"/>
            <a:r>
              <a:rPr lang="en-US" dirty="0"/>
              <a:t>Dynamic clustering algorithms (DBSCAN, Learning Vector Quantization, etc.) provide different optimal number of clusters for each dataset.</a:t>
            </a:r>
          </a:p>
          <a:p>
            <a:pPr marL="114300" indent="0" algn="just">
              <a:buNone/>
            </a:pPr>
            <a:endParaRPr lang="en-US" dirty="0"/>
          </a:p>
          <a:p>
            <a:pPr algn="just"/>
            <a:r>
              <a:rPr lang="en-US" dirty="0" smtClean="0"/>
              <a:t>We have adapted a </a:t>
            </a:r>
            <a:r>
              <a:rPr lang="en-US" b="1" dirty="0" smtClean="0"/>
              <a:t>Self-Organizing Map</a:t>
            </a:r>
            <a:r>
              <a:rPr lang="en-US" dirty="0" smtClean="0"/>
              <a:t> (SOM) approach to produce a specified number of clusters for each “snapshot”.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859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Challenges: the appropriate number of clusters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Two-phase approach:</a:t>
            </a:r>
          </a:p>
          <a:p>
            <a:pPr marL="11430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39552" y="2260279"/>
            <a:ext cx="338437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4067524" y="3429000"/>
            <a:ext cx="648072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860032" y="2252655"/>
            <a:ext cx="3384376" cy="33123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971600" y="26996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27584" y="2887067"/>
            <a:ext cx="2808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For each feature and each distinct cluster </a:t>
            </a:r>
            <a:r>
              <a:rPr lang="en-US" b="1" i="1" dirty="0" err="1" smtClean="0"/>
              <a:t>sumMin</a:t>
            </a:r>
            <a:r>
              <a:rPr lang="en-US" dirty="0" smtClean="0"/>
              <a:t>, </a:t>
            </a:r>
            <a:r>
              <a:rPr lang="en-US" b="1" i="1" dirty="0" err="1" smtClean="0"/>
              <a:t>sumMean</a:t>
            </a:r>
            <a:r>
              <a:rPr lang="en-US" dirty="0" smtClean="0"/>
              <a:t> and </a:t>
            </a:r>
            <a:r>
              <a:rPr lang="en-US" b="1" i="1" dirty="0" err="1" smtClean="0"/>
              <a:t>sumMax</a:t>
            </a:r>
            <a:r>
              <a:rPr lang="en-US" dirty="0" smtClean="0"/>
              <a:t> are calculated and used to rank the clusters based on quality of members.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48064" y="2900800"/>
            <a:ext cx="28083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/>
              <a:t>For different numbers of clusters we evaluated the </a:t>
            </a:r>
            <a:r>
              <a:rPr lang="en-US" b="1" i="1" dirty="0" smtClean="0"/>
              <a:t>silhouette, “precision” </a:t>
            </a:r>
            <a:r>
              <a:rPr lang="en-US" dirty="0" smtClean="0"/>
              <a:t>and </a:t>
            </a:r>
            <a:r>
              <a:rPr lang="en-US" b="1" i="1" dirty="0" smtClean="0"/>
              <a:t>“recall” </a:t>
            </a:r>
            <a:r>
              <a:rPr lang="en-US" dirty="0" smtClean="0"/>
              <a:t>and opted for 4 clusters to achieve better performance as well as meaningful segmentation.</a:t>
            </a:r>
            <a:endParaRPr lang="en-US" b="1" i="1" dirty="0"/>
          </a:p>
        </p:txBody>
      </p:sp>
    </p:spTree>
    <p:extLst>
      <p:ext uri="{BB962C8B-B14F-4D97-AF65-F5344CB8AC3E}">
        <p14:creationId xmlns:p14="http://schemas.microsoft.com/office/powerpoint/2010/main" val="3352565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Scores for different cluster numbers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204864"/>
            <a:ext cx="5850108" cy="1764837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7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153795" y="4008496"/>
            <a:ext cx="4655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Table </a:t>
            </a:r>
            <a:r>
              <a:rPr lang="en-US" dirty="0" smtClean="0"/>
              <a:t>2: Scores for the three evaluation metrics.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5889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Clustering result visualization: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84784"/>
            <a:ext cx="6296025" cy="3895725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8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547664" y="5373216"/>
            <a:ext cx="56886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 1: </a:t>
            </a:r>
            <a:r>
              <a:rPr lang="en-US" dirty="0"/>
              <a:t>Authors with academic age 15-20 years</a:t>
            </a:r>
          </a:p>
          <a:p>
            <a:pPr algn="ctr"/>
            <a:r>
              <a:rPr lang="en-US" dirty="0"/>
              <a:t>in the year 2013 clustered in 4 </a:t>
            </a:r>
            <a:r>
              <a:rPr lang="en-US" dirty="0" smtClean="0"/>
              <a:t>groups </a:t>
            </a:r>
            <a:r>
              <a:rPr lang="en-US" dirty="0"/>
              <a:t>projected</a:t>
            </a:r>
          </a:p>
          <a:p>
            <a:pPr algn="ctr"/>
            <a:r>
              <a:rPr lang="en-US" dirty="0"/>
              <a:t>on the Principal Component space.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499992" y="1359730"/>
            <a:ext cx="3960440" cy="1200329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Cluster 1(high impact): red</a:t>
            </a:r>
          </a:p>
          <a:p>
            <a:pPr algn="ctr"/>
            <a:r>
              <a:rPr lang="en-US" dirty="0" smtClean="0"/>
              <a:t>Cluster 2(moderate-high impact): green</a:t>
            </a:r>
          </a:p>
          <a:p>
            <a:pPr algn="ctr"/>
            <a:r>
              <a:rPr lang="en-US" dirty="0" smtClean="0"/>
              <a:t>Cluster 3(moderate-low impact): blue</a:t>
            </a:r>
          </a:p>
          <a:p>
            <a:pPr algn="ctr"/>
            <a:r>
              <a:rPr lang="en-US" dirty="0" smtClean="0"/>
              <a:t>Cluster 4(low impact): cyan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88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Time evolution of clusters (1):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07/13/2016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Gogoglou, Sidiropoulos, Katsaros, Manolopoulos   IDEAS 2016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2D430-2A11-40A0-BB83-4340E30D864D}" type="slidenum">
              <a:rPr lang="en-US" smtClean="0"/>
              <a:t>9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547664" y="5373216"/>
            <a:ext cx="56886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Figure 2: </a:t>
            </a:r>
            <a:r>
              <a:rPr lang="en-US" dirty="0"/>
              <a:t>Cluster membership of all authors in</a:t>
            </a:r>
          </a:p>
          <a:p>
            <a:pPr algn="ctr"/>
            <a:r>
              <a:rPr lang="en-US" dirty="0"/>
              <a:t>the set since they first appear in a cluster.</a:t>
            </a:r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496644"/>
            <a:ext cx="5627429" cy="3876572"/>
          </a:xfrm>
        </p:spPr>
      </p:pic>
    </p:spTree>
    <p:extLst>
      <p:ext uri="{BB962C8B-B14F-4D97-AF65-F5344CB8AC3E}">
        <p14:creationId xmlns:p14="http://schemas.microsoft.com/office/powerpoint/2010/main" val="2208962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3196</TotalTime>
  <Words>2149</Words>
  <Application>Microsoft Office PowerPoint</Application>
  <PresentationFormat>On-screen Show (4:3)</PresentationFormat>
  <Paragraphs>211</Paragraphs>
  <Slides>15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A Scientist’s Impact over Time:  The Predictive Power of  Clustering with Peers</vt:lpstr>
      <vt:lpstr>Scientometrics: a plethora of metrics- Open Issues</vt:lpstr>
      <vt:lpstr>Our goals:</vt:lpstr>
      <vt:lpstr>Data set description:</vt:lpstr>
      <vt:lpstr>Challenges: the appropriate clustering algorithm</vt:lpstr>
      <vt:lpstr>Challenges: the appropriate number of clusters</vt:lpstr>
      <vt:lpstr>Scores for different cluster numbers</vt:lpstr>
      <vt:lpstr>Clustering result visualization:</vt:lpstr>
      <vt:lpstr>Time evolution of clusters (1):</vt:lpstr>
      <vt:lpstr>Time evolution of clusters (2):</vt:lpstr>
      <vt:lpstr>Comparison with award winners (1):</vt:lpstr>
      <vt:lpstr>Comparison with award winners (2):</vt:lpstr>
      <vt:lpstr>Conclusions:</vt:lpstr>
      <vt:lpstr>Future work:</vt:lpstr>
      <vt:lpstr>Thank you for your attention!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Antonia</dc:creator>
  <cp:lastModifiedBy>Antonia</cp:lastModifiedBy>
  <cp:revision>46</cp:revision>
  <dcterms:created xsi:type="dcterms:W3CDTF">2016-06-21T16:17:48Z</dcterms:created>
  <dcterms:modified xsi:type="dcterms:W3CDTF">2016-06-29T16:10:46Z</dcterms:modified>
</cp:coreProperties>
</file>