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274" r:id="rId4"/>
    <p:sldId id="276" r:id="rId5"/>
    <p:sldId id="269" r:id="rId6"/>
    <p:sldId id="270" r:id="rId7"/>
    <p:sldId id="271" r:id="rId8"/>
    <p:sldId id="272" r:id="rId9"/>
    <p:sldId id="273" r:id="rId10"/>
    <p:sldId id="259" r:id="rId11"/>
    <p:sldId id="260" r:id="rId12"/>
    <p:sldId id="261" r:id="rId13"/>
    <p:sldId id="263" r:id="rId14"/>
    <p:sldId id="262" r:id="rId15"/>
    <p:sldId id="265" r:id="rId16"/>
    <p:sldId id="264" r:id="rId17"/>
    <p:sldId id="266" r:id="rId18"/>
    <p:sldId id="267" r:id="rId19"/>
    <p:sldId id="268" r:id="rId20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D162B-5E5B-47B4-9FCA-AEA4F59BDE70}" type="datetimeFigureOut">
              <a:rPr lang="el-GR" smtClean="0"/>
              <a:t>23/12/2016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90F9B-50E4-4F3E-9E3A-41026014C1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5682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3BE29-2F7B-4719-9C78-018DB27270CC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CBC29-70E9-4DD6-9FA2-DEF1999F1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EDAB-F76E-4307-98B7-ED291CF4558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448C-BB3C-4C61-8952-70E72D86CB75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2C3-09A5-4829-B559-60FA9989051F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D7A-B9D6-4FD4-815D-9086E52D5E5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C766-EEC6-4A24-B49A-4A81E67AB682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3BB9-C063-4D00-8DC7-0B8DA8E1FF79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977F-EEF7-49B2-A73F-38D8FE0CFA09}" type="datetime1">
              <a:rPr lang="en-US" smtClean="0"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29-2721-42BC-B8F9-2CD1926BA9FD}" type="datetime1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31AE-52BE-470B-BDA4-FD9462FC904A}" type="datetime1">
              <a:rPr lang="en-US" smtClean="0"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955C-54A4-4B38-A78F-42C6F9FC96E5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C5B6-2C88-4932-A24A-15CEA5E21A16}" type="datetime1">
              <a:rPr lang="en-US" smtClean="0"/>
              <a:t>12/23/2016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5589326-BB7D-4CD2-B644-307F6F9F43B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797D6B7-2B7A-455B-A2DD-49F6E4614D32}" type="datetime1">
              <a:rPr lang="en-US" smtClean="0"/>
              <a:t>12/23/2016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692696"/>
            <a:ext cx="8280920" cy="2017911"/>
          </a:xfrm>
        </p:spPr>
        <p:txBody>
          <a:bodyPr/>
          <a:lstStyle/>
          <a:p>
            <a:pPr algn="ctr"/>
            <a:r>
              <a:rPr lang="en-US" sz="4400" b="1" dirty="0">
                <a:latin typeface="Calibri Light" pitchFamily="34" charset="0"/>
                <a:cs typeface="Calibri Light" pitchFamily="34" charset="0"/>
              </a:rPr>
              <a:t>Quantifying an 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Individual’s Scientiﬁc Output Using </a:t>
            </a:r>
            <a:r>
              <a:rPr lang="en-US" sz="4400" b="1" dirty="0">
                <a:latin typeface="Calibri Light" pitchFamily="34" charset="0"/>
                <a:cs typeface="Calibri Light" pitchFamily="34" charset="0"/>
              </a:rPr>
              <a:t>the 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Fractal Dimension </a:t>
            </a:r>
            <a:br>
              <a:rPr lang="en-US" sz="4400" b="1" dirty="0" smtClean="0">
                <a:latin typeface="Calibri Light" pitchFamily="34" charset="0"/>
                <a:cs typeface="Calibri Light" pitchFamily="34" charset="0"/>
              </a:rPr>
            </a:b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of </a:t>
            </a:r>
            <a:r>
              <a:rPr lang="en-US" sz="4400" b="1" dirty="0">
                <a:latin typeface="Calibri Light" pitchFamily="34" charset="0"/>
                <a:cs typeface="Calibri Light" pitchFamily="34" charset="0"/>
              </a:rPr>
              <a:t>the </a:t>
            </a:r>
            <a:r>
              <a:rPr lang="en-US" sz="4400" b="1" dirty="0" smtClean="0">
                <a:latin typeface="Calibri Light" pitchFamily="34" charset="0"/>
                <a:cs typeface="Calibri Light" pitchFamily="34" charset="0"/>
              </a:rPr>
              <a:t>Whole Citation Curve</a:t>
            </a:r>
            <a:endParaRPr lang="en-US" sz="4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512" y="3068960"/>
            <a:ext cx="8496944" cy="576064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Gogoglou</a:t>
            </a:r>
            <a:r>
              <a:rPr lang="en-US" sz="2400" dirty="0" smtClean="0">
                <a:solidFill>
                  <a:schemeClr val="tx1"/>
                </a:solidFill>
              </a:rPr>
              <a:t> A.</a:t>
            </a:r>
            <a:r>
              <a:rPr lang="en-US" sz="2400" baseline="30000" dirty="0" smtClean="0">
                <a:solidFill>
                  <a:schemeClr val="tx1"/>
                </a:solidFill>
              </a:rPr>
              <a:t>[1]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Sidiropoulos</a:t>
            </a:r>
            <a:r>
              <a:rPr lang="en-US" sz="2400" dirty="0" smtClean="0">
                <a:solidFill>
                  <a:schemeClr val="tx1"/>
                </a:solidFill>
              </a:rPr>
              <a:t> A.</a:t>
            </a:r>
            <a:r>
              <a:rPr lang="en-US" sz="2400" baseline="30000" dirty="0" smtClean="0">
                <a:solidFill>
                  <a:schemeClr val="tx1"/>
                </a:solidFill>
              </a:rPr>
              <a:t>[2]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Katsaros</a:t>
            </a:r>
            <a:r>
              <a:rPr lang="en-US" sz="2400" dirty="0" smtClean="0">
                <a:solidFill>
                  <a:schemeClr val="tx1"/>
                </a:solidFill>
              </a:rPr>
              <a:t> D.</a:t>
            </a:r>
            <a:r>
              <a:rPr lang="en-US" sz="2400" baseline="30000" dirty="0" smtClean="0">
                <a:solidFill>
                  <a:schemeClr val="tx1"/>
                </a:solidFill>
              </a:rPr>
              <a:t>[3]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Manolopoulos</a:t>
            </a:r>
            <a:r>
              <a:rPr lang="en-US" sz="2400" dirty="0" smtClean="0">
                <a:solidFill>
                  <a:schemeClr val="tx1"/>
                </a:solidFill>
              </a:rPr>
              <a:t> Y. </a:t>
            </a:r>
            <a:r>
              <a:rPr lang="en-US" sz="2400" baseline="30000" dirty="0" smtClean="0">
                <a:solidFill>
                  <a:schemeClr val="tx1"/>
                </a:solidFill>
              </a:rPr>
              <a:t>[1]</a:t>
            </a:r>
          </a:p>
          <a:p>
            <a:pPr algn="ctr"/>
            <a:endParaRPr lang="en-US" sz="2400" baseline="30000" dirty="0" smtClean="0">
              <a:solidFill>
                <a:schemeClr val="tx1"/>
              </a:solidFill>
            </a:endParaRPr>
          </a:p>
          <a:p>
            <a:pPr algn="ctr"/>
            <a:endParaRPr lang="en-US" baseline="30000" dirty="0" smtClean="0"/>
          </a:p>
          <a:p>
            <a:pPr algn="ctr"/>
            <a:endParaRPr lang="en-US" baseline="30000" dirty="0"/>
          </a:p>
          <a:p>
            <a:pPr algn="ctr"/>
            <a:endParaRPr lang="en-US" baseline="30000" dirty="0" smtClean="0"/>
          </a:p>
          <a:p>
            <a:pPr algn="ctr"/>
            <a:endParaRPr lang="en-US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28178" y="4089266"/>
            <a:ext cx="82809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30000" dirty="0"/>
              <a:t>[1]</a:t>
            </a:r>
            <a:r>
              <a:rPr lang="en-US" sz="2200" dirty="0"/>
              <a:t> </a:t>
            </a:r>
            <a:r>
              <a:rPr lang="en-US" sz="2200" dirty="0" smtClean="0"/>
              <a:t>Aristotle </a:t>
            </a:r>
            <a:r>
              <a:rPr lang="en-US" sz="2200" dirty="0"/>
              <a:t>University of Thessaloniki, Greece</a:t>
            </a:r>
          </a:p>
          <a:p>
            <a:pPr marL="180975" indent="-180975"/>
            <a:r>
              <a:rPr lang="en-US" sz="2200" baseline="30000" dirty="0"/>
              <a:t>[</a:t>
            </a:r>
            <a:r>
              <a:rPr lang="en-US" sz="2200" baseline="30000" dirty="0" smtClean="0"/>
              <a:t>2]</a:t>
            </a:r>
            <a:r>
              <a:rPr lang="en-US" sz="2200" dirty="0" smtClean="0"/>
              <a:t> Alexander </a:t>
            </a:r>
            <a:r>
              <a:rPr lang="en-US" sz="2200" dirty="0"/>
              <a:t>Technological Educational Institute of Thessaloniki, Greece </a:t>
            </a:r>
          </a:p>
          <a:p>
            <a:r>
              <a:rPr lang="en-US" sz="2200" baseline="30000" dirty="0"/>
              <a:t>[3]</a:t>
            </a:r>
            <a:r>
              <a:rPr lang="en-US" sz="2200" dirty="0"/>
              <a:t> </a:t>
            </a:r>
            <a:r>
              <a:rPr lang="en-US" sz="2200" dirty="0" smtClean="0"/>
              <a:t>University </a:t>
            </a:r>
            <a:r>
              <a:rPr lang="en-US" sz="2200" dirty="0"/>
              <a:t>of Thessaly, </a:t>
            </a:r>
            <a:r>
              <a:rPr lang="en-US" sz="2200" dirty="0" smtClean="0"/>
              <a:t>Volos, Greece</a:t>
            </a:r>
            <a:endParaRPr lang="en-US" sz="2200" dirty="0"/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1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178" y="6093296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aseline="300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aseline="30000" dirty="0" smtClean="0">
                <a:solidFill>
                  <a:schemeClr val="tx1"/>
                </a:solidFill>
              </a:rPr>
              <a:t>WIS/COLLNET’2016					Nancy, France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036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260000"/>
          </a:xfrm>
        </p:spPr>
        <p:txBody>
          <a:bodyPr/>
          <a:lstStyle/>
          <a:p>
            <a:pPr algn="ctr"/>
            <a:r>
              <a:rPr lang="en-US" sz="4000" dirty="0" smtClean="0"/>
              <a:t>Fractal Dimension: Definition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27168" cy="4800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For a set of points, the </a:t>
            </a:r>
            <a:r>
              <a:rPr lang="en-US" sz="2600" b="1" i="1" dirty="0" smtClean="0"/>
              <a:t>fractal dimension</a:t>
            </a:r>
            <a:r>
              <a:rPr lang="en-US" sz="2600" dirty="0" smtClean="0"/>
              <a:t> provides a statistical index of its complexity comparing how detail in a geometrical pattern changes with the scale at which it is measured</a:t>
            </a:r>
            <a:endParaRPr lang="en-US" sz="2600" dirty="0"/>
          </a:p>
          <a:p>
            <a:r>
              <a:rPr lang="en-US" sz="2600" i="1" dirty="0" smtClean="0"/>
              <a:t>The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boxcount</a:t>
            </a:r>
            <a:r>
              <a:rPr lang="en-US" sz="2600" dirty="0" smtClean="0"/>
              <a:t> </a:t>
            </a:r>
            <a:r>
              <a:rPr lang="en-US" sz="2600" b="1" dirty="0" smtClean="0"/>
              <a:t>method</a:t>
            </a:r>
            <a:r>
              <a:rPr lang="en-US" sz="2600" dirty="0" smtClean="0"/>
              <a:t> is used to calculate the fractal dimension: N is the number of boxes of size r that are needed to cover the space around a geometrical object</a:t>
            </a:r>
          </a:p>
          <a:p>
            <a:pPr marL="114300" indent="0">
              <a:buNone/>
            </a:pPr>
            <a:endParaRPr lang="en-US" sz="2600" b="1" i="1" dirty="0" smtClean="0"/>
          </a:p>
          <a:p>
            <a:r>
              <a:rPr lang="en-US" sz="2600" i="1" dirty="0" smtClean="0"/>
              <a:t>The</a:t>
            </a:r>
            <a:r>
              <a:rPr lang="en-US" sz="2600" b="1" i="1" dirty="0" smtClean="0"/>
              <a:t> fractal dimension </a:t>
            </a:r>
            <a:r>
              <a:rPr lang="en-US" sz="2600" dirty="0" smtClean="0"/>
              <a:t>is represented as the slope of the doubly logarithmic plot of N(r) versus r</a:t>
            </a:r>
            <a:endParaRPr lang="en-US" sz="2600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07955"/>
              </p:ext>
            </p:extLst>
          </p:nvPr>
        </p:nvGraphicFramePr>
        <p:xfrm>
          <a:off x="3707904" y="4365104"/>
          <a:ext cx="321004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3" imgW="977760" imgH="241200" progId="Equation.DSMT4">
                  <p:embed/>
                </p:oleObj>
              </mc:Choice>
              <mc:Fallback>
                <p:oleObj name="Equation" r:id="rId3" imgW="977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7904" y="4365104"/>
                        <a:ext cx="3210040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1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260000"/>
          </a:xfrm>
        </p:spPr>
        <p:txBody>
          <a:bodyPr/>
          <a:lstStyle/>
          <a:p>
            <a:pPr algn="ctr"/>
            <a:r>
              <a:rPr lang="en-US" sz="4000" dirty="0" smtClean="0"/>
              <a:t>Connection to Power Law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31224" cy="4800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calculation of fractal dimension is based on a power law relationship between the number of boxes N and their respective sizes r</a:t>
            </a:r>
            <a:endParaRPr lang="en-US" sz="2600" dirty="0"/>
          </a:p>
          <a:p>
            <a:r>
              <a:rPr lang="en-US" sz="2600" dirty="0" smtClean="0"/>
              <a:t>However, it is not necessary that the entire set of points itself follows a power law </a:t>
            </a:r>
            <a:endParaRPr lang="en-US" sz="2600" dirty="0"/>
          </a:p>
          <a:p>
            <a:r>
              <a:rPr lang="en-US" sz="2600" dirty="0" smtClean="0"/>
              <a:t>Fractal dimension measures how self-similar, dynamic and skewed a geometrical object is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fractal dimension of a point set is rarely an integer as it connects the point set to a </a:t>
            </a:r>
            <a:r>
              <a:rPr lang="en-US" sz="2600" i="1" dirty="0"/>
              <a:t>higher dimension</a:t>
            </a:r>
            <a:r>
              <a:rPr lang="en-US" sz="2600" dirty="0"/>
              <a:t> than the dimensional space where the set is </a:t>
            </a:r>
            <a:r>
              <a:rPr lang="en-US" sz="2600" dirty="0" smtClean="0"/>
              <a:t>embedded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260000"/>
          </a:xfrm>
        </p:spPr>
        <p:txBody>
          <a:bodyPr/>
          <a:lstStyle/>
          <a:p>
            <a:pPr algn="ctr"/>
            <a:r>
              <a:rPr lang="en-US" sz="4000" dirty="0" smtClean="0"/>
              <a:t>Dataset Description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31224" cy="4800600"/>
          </a:xfrm>
        </p:spPr>
        <p:txBody>
          <a:bodyPr>
            <a:noAutofit/>
          </a:bodyPr>
          <a:lstStyle/>
          <a:p>
            <a:r>
              <a:rPr lang="en-US" sz="2600" dirty="0"/>
              <a:t>More than </a:t>
            </a:r>
            <a:r>
              <a:rPr lang="en-US" sz="2600" b="1" dirty="0" smtClean="0"/>
              <a:t>9,000,000</a:t>
            </a:r>
            <a:r>
              <a:rPr lang="en-US" sz="2600" dirty="0" smtClean="0"/>
              <a:t> publications </a:t>
            </a:r>
            <a:r>
              <a:rPr lang="en-US" sz="2600" dirty="0"/>
              <a:t>and over </a:t>
            </a:r>
            <a:r>
              <a:rPr lang="en-US" sz="2600" b="1" dirty="0" smtClean="0"/>
              <a:t>38,000,000</a:t>
            </a:r>
            <a:r>
              <a:rPr lang="en-US" sz="2600" dirty="0" smtClean="0"/>
              <a:t> citations collected from MAS</a:t>
            </a:r>
            <a:endParaRPr lang="en-US" sz="2600" dirty="0"/>
          </a:p>
          <a:p>
            <a:r>
              <a:rPr lang="en-US" sz="2600" b="1" dirty="0" smtClean="0"/>
              <a:t>30,000 </a:t>
            </a:r>
            <a:r>
              <a:rPr lang="en-US" sz="2600" dirty="0" smtClean="0"/>
              <a:t>Computer Scientists during years 1970-2013 with h</a:t>
            </a:r>
            <a:r>
              <a:rPr lang="en-US" sz="2600" baseline="-25000" dirty="0" smtClean="0"/>
              <a:t>2013</a:t>
            </a:r>
            <a:r>
              <a:rPr lang="en-US" sz="2600" dirty="0" smtClean="0"/>
              <a:t>&gt;=8</a:t>
            </a:r>
            <a:endParaRPr lang="en-US" sz="2600" dirty="0"/>
          </a:p>
          <a:p>
            <a:r>
              <a:rPr lang="en-US" sz="2600" dirty="0" smtClean="0"/>
              <a:t>Awarded scientists:</a:t>
            </a:r>
          </a:p>
          <a:p>
            <a:pPr marL="714375" lvl="1" indent="-352425">
              <a:buFont typeface="Courier New" panose="02070309020205020404" pitchFamily="49" charset="0"/>
              <a:buChar char="o"/>
            </a:pPr>
            <a:r>
              <a:rPr lang="en-US" sz="2600" dirty="0" smtClean="0"/>
              <a:t>ACM Turing 1980-2015</a:t>
            </a:r>
          </a:p>
          <a:p>
            <a:pPr marL="714375" lvl="1" indent="-352425">
              <a:buFont typeface="Courier New" panose="02070309020205020404" pitchFamily="49" charset="0"/>
              <a:buChar char="o"/>
            </a:pPr>
            <a:r>
              <a:rPr lang="en-US" sz="2600" dirty="0" smtClean="0"/>
              <a:t>ACM SIGMOD 1992-2015</a:t>
            </a:r>
          </a:p>
          <a:p>
            <a:pPr marL="714375" lvl="1" indent="-352425">
              <a:buFont typeface="Courier New" panose="02070309020205020404" pitchFamily="49" charset="0"/>
              <a:buChar char="o"/>
            </a:pPr>
            <a:r>
              <a:rPr lang="en-US" sz="2600" dirty="0" smtClean="0"/>
              <a:t>ACM SIGCOMM 1992-2015</a:t>
            </a:r>
          </a:p>
          <a:p>
            <a:pPr marL="714375" lvl="1" indent="-352425">
              <a:buFont typeface="Courier New" panose="02070309020205020404" pitchFamily="49" charset="0"/>
              <a:buChar char="o"/>
            </a:pPr>
            <a:r>
              <a:rPr lang="en-US" sz="2600" dirty="0" smtClean="0"/>
              <a:t>ACM Fellows 1980-2013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260000"/>
          </a:xfrm>
        </p:spPr>
        <p:txBody>
          <a:bodyPr/>
          <a:lstStyle/>
          <a:p>
            <a:pPr algn="ctr"/>
            <a:r>
              <a:rPr lang="en-US" sz="4000" dirty="0" smtClean="0"/>
              <a:t>Correlation with Other Indices (1)</a:t>
            </a:r>
            <a:endParaRPr lang="en-US" sz="40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371600"/>
            <a:ext cx="7427168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dirty="0" smtClean="0"/>
              <a:t>A set of popular indices were compared in q-q plots with the values of fractal dimension</a:t>
            </a:r>
          </a:p>
          <a:p>
            <a:pPr marL="714375" lvl="1" indent="-352425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600" dirty="0" smtClean="0"/>
              <a:t>Average citation count, total citation count, number of papers</a:t>
            </a:r>
          </a:p>
          <a:p>
            <a:pPr marL="714375" lvl="1" indent="-352425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600" dirty="0" smtClean="0"/>
              <a:t>h, g, </a:t>
            </a:r>
            <a:r>
              <a:rPr lang="en-US" sz="2600" dirty="0" err="1" smtClean="0"/>
              <a:t>h</a:t>
            </a:r>
            <a:r>
              <a:rPr lang="en-US" sz="2600" baseline="-25000" dirty="0" err="1" smtClean="0"/>
              <a:t>w</a:t>
            </a:r>
            <a:r>
              <a:rPr lang="en-US" sz="2600" dirty="0" smtClean="0"/>
              <a:t>, </a:t>
            </a:r>
            <a:r>
              <a:rPr lang="en-US" sz="2600" dirty="0" err="1" smtClean="0"/>
              <a:t>hI</a:t>
            </a:r>
            <a:r>
              <a:rPr lang="en-US" sz="2600" dirty="0" smtClean="0"/>
              <a:t>, </a:t>
            </a:r>
            <a:r>
              <a:rPr lang="en-US" sz="2600" dirty="0" err="1" smtClean="0"/>
              <a:t>h</a:t>
            </a:r>
            <a:r>
              <a:rPr lang="en-US" sz="2600" baseline="-25000" dirty="0" err="1" smtClean="0"/>
              <a:t>nor</a:t>
            </a:r>
            <a:r>
              <a:rPr lang="en-US" sz="2600" dirty="0" smtClean="0"/>
              <a:t>, v and PI indices</a:t>
            </a:r>
            <a:endParaRPr lang="en-US" sz="2600" dirty="0"/>
          </a:p>
          <a:p>
            <a:pPr>
              <a:spcBef>
                <a:spcPts val="600"/>
              </a:spcBef>
            </a:pPr>
            <a:r>
              <a:rPr lang="en-US" sz="2600" dirty="0" smtClean="0"/>
              <a:t>The </a:t>
            </a:r>
            <a:r>
              <a:rPr lang="en-US" sz="2600" dirty="0"/>
              <a:t>more the points deviate from the 45</a:t>
            </a:r>
            <a:r>
              <a:rPr lang="en-US" sz="2600" baseline="30000" dirty="0"/>
              <a:t>o</a:t>
            </a:r>
            <a:r>
              <a:rPr lang="en-US" sz="2600" dirty="0"/>
              <a:t> line, the less correlated the two samples (indices </a:t>
            </a:r>
            <a:r>
              <a:rPr lang="en-US" sz="2600" dirty="0" smtClean="0"/>
              <a:t>values)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056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260000"/>
          </a:xfrm>
        </p:spPr>
        <p:txBody>
          <a:bodyPr/>
          <a:lstStyle/>
          <a:p>
            <a:pPr algn="ctr"/>
            <a:r>
              <a:rPr lang="en-US" sz="4000" dirty="0" smtClean="0"/>
              <a:t>Correlation with Other Indices (2)</a:t>
            </a:r>
            <a:endParaRPr lang="en-US" sz="4000" baseline="-25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99"/>
            <a:ext cx="5292080" cy="54411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429579" y="1916832"/>
            <a:ext cx="3030016" cy="369331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00"/>
              </a:spcBef>
              <a:buNone/>
            </a:pPr>
            <a:r>
              <a:rPr lang="en-US" sz="2600" dirty="0" smtClean="0"/>
              <a:t>Indices that take into account the whole curve </a:t>
            </a:r>
            <a:br>
              <a:rPr lang="en-US" sz="2600" dirty="0" smtClean="0"/>
            </a:br>
            <a:r>
              <a:rPr lang="en-US" sz="2600" dirty="0" smtClean="0"/>
              <a:t>(like </a:t>
            </a:r>
            <a:r>
              <a:rPr lang="en-US" sz="2600" dirty="0" err="1" smtClean="0"/>
              <a:t>hI</a:t>
            </a:r>
            <a:r>
              <a:rPr lang="en-US" sz="2600" dirty="0" smtClean="0"/>
              <a:t> and v index) are more correlated with the fractal dimension than the ones focusing on the h-core</a:t>
            </a:r>
          </a:p>
        </p:txBody>
      </p:sp>
    </p:spTree>
    <p:extLst>
      <p:ext uri="{BB962C8B-B14F-4D97-AF65-F5344CB8AC3E}">
        <p14:creationId xmlns:p14="http://schemas.microsoft.com/office/powerpoint/2010/main" val="19471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260000"/>
          </a:xfrm>
        </p:spPr>
        <p:txBody>
          <a:bodyPr/>
          <a:lstStyle/>
          <a:p>
            <a:pPr algn="ctr"/>
            <a:r>
              <a:rPr lang="en-US" sz="4000" dirty="0"/>
              <a:t>Scientist </a:t>
            </a:r>
            <a:r>
              <a:rPr lang="en-US" sz="4000" dirty="0" smtClean="0"/>
              <a:t>Ranking (1)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Explore the distinguishing </a:t>
            </a:r>
            <a:r>
              <a:rPr lang="en-US" sz="2600" dirty="0"/>
              <a:t>power of the fractal dimension for a set of high impact scientists </a:t>
            </a:r>
            <a:endParaRPr lang="en-US" sz="2600" dirty="0" smtClean="0"/>
          </a:p>
          <a:p>
            <a:r>
              <a:rPr lang="en-US" sz="2600" dirty="0" smtClean="0"/>
              <a:t>Also investigate whether it can distinguish moderately </a:t>
            </a:r>
            <a:r>
              <a:rPr lang="en-US" sz="2600" dirty="0"/>
              <a:t>performing scientists with academic </a:t>
            </a:r>
            <a:r>
              <a:rPr lang="en-US" sz="2600" dirty="0" smtClean="0"/>
              <a:t>potential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260000"/>
          </a:xfrm>
        </p:spPr>
        <p:txBody>
          <a:bodyPr/>
          <a:lstStyle/>
          <a:p>
            <a:pPr algn="ctr"/>
            <a:r>
              <a:rPr lang="en-US" sz="4000" dirty="0" smtClean="0"/>
              <a:t>Scientist Ranking (2)</a:t>
            </a:r>
            <a:endParaRPr lang="en-US" sz="4000" baseline="-25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18354"/>
            <a:ext cx="4248472" cy="55230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9992" y="1292696"/>
            <a:ext cx="396044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Identified the scientists with the highest fractal dimension values in each distinct h-index value for the range [26,50]</a:t>
            </a:r>
          </a:p>
          <a:p>
            <a:r>
              <a:rPr lang="en-US" sz="2600" dirty="0" smtClean="0"/>
              <a:t>The set contains awarded scientists (asterisk) as well as acknowledged high impact scientists who have not been awarded yet</a:t>
            </a:r>
            <a:endParaRPr lang="en-US" sz="2600" dirty="0"/>
          </a:p>
        </p:txBody>
      </p:sp>
      <p:sp>
        <p:nvSpPr>
          <p:cNvPr id="3" name="Right Arrow 2"/>
          <p:cNvSpPr/>
          <p:nvPr/>
        </p:nvSpPr>
        <p:spPr>
          <a:xfrm>
            <a:off x="-108520" y="198884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3880" y="214124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-16256" y="530120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260000"/>
          </a:xfrm>
        </p:spPr>
        <p:txBody>
          <a:bodyPr/>
          <a:lstStyle/>
          <a:p>
            <a:pPr algn="ctr"/>
            <a:r>
              <a:rPr lang="en-US" sz="4000" dirty="0" smtClean="0"/>
              <a:t>Merits of the </a:t>
            </a:r>
            <a:r>
              <a:rPr lang="en-US" sz="4000" dirty="0"/>
              <a:t>F</a:t>
            </a:r>
            <a:r>
              <a:rPr lang="en-US" sz="4000" dirty="0" smtClean="0"/>
              <a:t>ractal Dimension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31224" cy="4800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Distinguishes </a:t>
            </a:r>
            <a:r>
              <a:rPr lang="en-US" sz="2600" dirty="0"/>
              <a:t>high impact scientists </a:t>
            </a:r>
          </a:p>
          <a:p>
            <a:r>
              <a:rPr lang="en-US" sz="2600" dirty="0" smtClean="0"/>
              <a:t>High </a:t>
            </a:r>
            <a:r>
              <a:rPr lang="en-US" sz="2600" dirty="0"/>
              <a:t>fractal dimension value for moderate citation counts (and h-index values) </a:t>
            </a:r>
            <a:r>
              <a:rPr lang="en-US" sz="2600" dirty="0" smtClean="0"/>
              <a:t>indicates </a:t>
            </a:r>
            <a:r>
              <a:rPr lang="en-US" sz="2600" dirty="0"/>
              <a:t>academic potential and may assist peer decisions in award or grant allocation, tenure committees,</a:t>
            </a:r>
            <a:endParaRPr lang="en-US" sz="2600" dirty="0" smtClean="0"/>
          </a:p>
          <a:p>
            <a:r>
              <a:rPr lang="en-US" sz="2600" dirty="0" smtClean="0"/>
              <a:t>High </a:t>
            </a:r>
            <a:r>
              <a:rPr lang="en-US" sz="2600" dirty="0"/>
              <a:t>h-index and high fractal dimension constitutes a pattern for increased academic impact and complies with the criteria of peer </a:t>
            </a:r>
            <a:r>
              <a:rPr lang="en-US" sz="2600" dirty="0" smtClean="0"/>
              <a:t>assessment</a:t>
            </a:r>
            <a:endParaRPr lang="en-US" sz="2600" dirty="0"/>
          </a:p>
          <a:p>
            <a:r>
              <a:rPr lang="en-US" sz="2600" dirty="0" smtClean="0"/>
              <a:t>Challenge: distinguishing </a:t>
            </a:r>
            <a:r>
              <a:rPr lang="en-US" sz="2600" dirty="0"/>
              <a:t>scientists from the most highly populated groups of </a:t>
            </a:r>
            <a:r>
              <a:rPr lang="en-US" sz="2600" dirty="0" smtClean="0"/>
              <a:t>computer scientists with 15&lt;h&lt;35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260000"/>
          </a:xfrm>
        </p:spPr>
        <p:txBody>
          <a:bodyPr/>
          <a:lstStyle/>
          <a:p>
            <a:pPr algn="ctr"/>
            <a:r>
              <a:rPr lang="en-US" sz="4000" dirty="0" smtClean="0"/>
              <a:t>Conclusions &amp; Future 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15200" cy="4800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We introduce </a:t>
            </a:r>
            <a:r>
              <a:rPr lang="en-US" sz="2600" b="1" dirty="0" smtClean="0"/>
              <a:t>single number metric </a:t>
            </a:r>
            <a:r>
              <a:rPr lang="en-US" sz="2600" dirty="0" smtClean="0"/>
              <a:t>to convey the information expressed by the entire citation curve as a geometric object</a:t>
            </a:r>
            <a:endParaRPr lang="en-US" sz="2600" b="1" dirty="0"/>
          </a:p>
          <a:p>
            <a:r>
              <a:rPr lang="en-US" sz="2600" b="1" dirty="0" smtClean="0"/>
              <a:t>Fractal dimension </a:t>
            </a:r>
            <a:r>
              <a:rPr lang="en-US" sz="2600" dirty="0" smtClean="0"/>
              <a:t>constitutes complementary metric to other indices to represent in a more complete way a scientists’ portfolio</a:t>
            </a:r>
            <a:endParaRPr lang="en-US" sz="2600" dirty="0"/>
          </a:p>
          <a:p>
            <a:r>
              <a:rPr lang="en-US" sz="2600" dirty="0" smtClean="0"/>
              <a:t>Future challenges include exploring its distinguishing power in different groups, identify the particular qua-</a:t>
            </a:r>
            <a:r>
              <a:rPr lang="en-US" sz="2600" dirty="0" err="1" smtClean="0"/>
              <a:t>lities</a:t>
            </a:r>
            <a:r>
              <a:rPr lang="en-US" sz="2600" dirty="0" smtClean="0"/>
              <a:t> of scientific impact it focuses on and expand the concept to journals, institutions, publications, etc.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260000"/>
          </a:xfrm>
        </p:spPr>
        <p:txBody>
          <a:bodyPr/>
          <a:lstStyle/>
          <a:p>
            <a:pPr algn="ctr"/>
            <a:r>
              <a:rPr lang="en-US" sz="3600" dirty="0" smtClean="0"/>
              <a:t>Thank you for your attention!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00904"/>
            <a:ext cx="7399967" cy="47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79432" cy="1260000"/>
          </a:xfrm>
        </p:spPr>
        <p:txBody>
          <a:bodyPr/>
          <a:lstStyle/>
          <a:p>
            <a:pPr algn="ctr"/>
            <a:r>
              <a:rPr lang="en-US" sz="4000" dirty="0" smtClean="0"/>
              <a:t>Structure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Citation curve</a:t>
            </a:r>
          </a:p>
          <a:p>
            <a:r>
              <a:rPr lang="en-US" sz="3200" dirty="0" smtClean="0"/>
              <a:t>Some theory on dimensionality</a:t>
            </a:r>
          </a:p>
          <a:p>
            <a:r>
              <a:rPr lang="en-US" sz="3200" dirty="0" smtClean="0"/>
              <a:t>Dataset</a:t>
            </a:r>
          </a:p>
          <a:p>
            <a:r>
              <a:rPr lang="en-US" sz="3200" dirty="0" smtClean="0"/>
              <a:t>Experimentation</a:t>
            </a:r>
          </a:p>
          <a:p>
            <a:r>
              <a:rPr lang="en-US" sz="3200" dirty="0" smtClean="0"/>
              <a:t>Outcome</a:t>
            </a:r>
          </a:p>
          <a:p>
            <a:endParaRPr lang="el-G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79432" cy="1260000"/>
          </a:xfrm>
        </p:spPr>
        <p:txBody>
          <a:bodyPr/>
          <a:lstStyle/>
          <a:p>
            <a:pPr algn="ctr"/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Until 2005 Impact Factor (IF) was used as a main metric for the evaluation of researchers</a:t>
            </a:r>
          </a:p>
          <a:p>
            <a:r>
              <a:rPr lang="en-US" sz="2600" dirty="0" smtClean="0"/>
              <a:t>In 2005 h-index was proposed by Hirsch</a:t>
            </a:r>
          </a:p>
          <a:p>
            <a:endParaRPr lang="el-G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52937"/>
            <a:ext cx="3617206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260000"/>
          </a:xfrm>
        </p:spPr>
        <p:txBody>
          <a:bodyPr/>
          <a:lstStyle/>
          <a:p>
            <a:pPr algn="ctr"/>
            <a:r>
              <a:rPr lang="en-US" sz="4000" dirty="0" smtClean="0"/>
              <a:t>Overview of Existing Approaches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59216" cy="4800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popular h-index and a family of closely related bibliometric indices focus on different parts of the citation curve</a:t>
            </a:r>
          </a:p>
          <a:p>
            <a:r>
              <a:rPr lang="en-US" sz="2600" dirty="0" smtClean="0"/>
              <a:t>Standard measures are the publication count and the citation count</a:t>
            </a:r>
          </a:p>
          <a:p>
            <a:r>
              <a:rPr lang="en-US" sz="2600" dirty="0" smtClean="0"/>
              <a:t>A number of approaches have attempted to </a:t>
            </a:r>
            <a:r>
              <a:rPr lang="en-US" sz="2600" dirty="0" err="1" smtClean="0"/>
              <a:t>characte-rize</a:t>
            </a:r>
            <a:r>
              <a:rPr lang="en-US" sz="2600" dirty="0" smtClean="0"/>
              <a:t> the distribution of citations, but across a network of citations instead of individual citation curves</a:t>
            </a:r>
            <a:endParaRPr lang="en-US" sz="2600" dirty="0"/>
          </a:p>
          <a:p>
            <a:r>
              <a:rPr lang="en-US" sz="2600" dirty="0" smtClean="0"/>
              <a:t>Power laws, </a:t>
            </a:r>
            <a:r>
              <a:rPr lang="en-US" sz="2600" dirty="0" err="1" smtClean="0"/>
              <a:t>Tsalis</a:t>
            </a:r>
            <a:r>
              <a:rPr lang="en-US" sz="2600" dirty="0" smtClean="0"/>
              <a:t> distributions, Yule law and various other exponential distributions have been examined as possible fits to citation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260000"/>
          </a:xfrm>
        </p:spPr>
        <p:txBody>
          <a:bodyPr/>
          <a:lstStyle/>
          <a:p>
            <a:pPr algn="ctr"/>
            <a:r>
              <a:rPr lang="en-US" sz="4000" dirty="0" smtClean="0"/>
              <a:t>(Maximum) Citation Curve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57" y="1124744"/>
            <a:ext cx="6310233" cy="53046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79432" cy="1260000"/>
          </a:xfrm>
        </p:spPr>
        <p:txBody>
          <a:bodyPr/>
          <a:lstStyle/>
          <a:p>
            <a:pPr algn="ctr"/>
            <a:r>
              <a:rPr lang="en-US" sz="4000" dirty="0" smtClean="0"/>
              <a:t>(Maximum) Citation Curve properties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Autofit/>
          </a:bodyPr>
          <a:lstStyle/>
          <a:p>
            <a:r>
              <a:rPr lang="en-US" sz="2600" dirty="0"/>
              <a:t>The more a citation curve differs from the maximum citation curve, the more skewed it </a:t>
            </a:r>
            <a:r>
              <a:rPr lang="en-US" sz="2600" dirty="0" smtClean="0"/>
              <a:t>becomes</a:t>
            </a:r>
            <a:endParaRPr lang="el-GR" sz="2600" dirty="0"/>
          </a:p>
          <a:p>
            <a:r>
              <a:rPr lang="en-US" sz="2600" dirty="0" smtClean="0"/>
              <a:t>Citation </a:t>
            </a:r>
            <a:r>
              <a:rPr lang="en-US" sz="2600" dirty="0"/>
              <a:t>curves signiﬁcantly </a:t>
            </a:r>
            <a:r>
              <a:rPr lang="en-US" sz="2600" dirty="0" smtClean="0"/>
              <a:t>different</a:t>
            </a:r>
            <a:r>
              <a:rPr lang="el-GR" sz="2600" dirty="0" smtClean="0"/>
              <a:t> </a:t>
            </a:r>
            <a:r>
              <a:rPr lang="en-US" sz="2600" dirty="0" smtClean="0"/>
              <a:t>from </a:t>
            </a:r>
            <a:r>
              <a:rPr lang="en-US" sz="2600" i="1" dirty="0"/>
              <a:t>line t</a:t>
            </a:r>
            <a:r>
              <a:rPr lang="en-US" sz="2600" dirty="0"/>
              <a:t> and closer to the origin of the axes represent a heavily-tailed and skewed publishing </a:t>
            </a:r>
            <a:r>
              <a:rPr lang="en-US" sz="2600" dirty="0" smtClean="0"/>
              <a:t>behavior</a:t>
            </a:r>
            <a:endParaRPr lang="en-US" sz="2600" dirty="0"/>
          </a:p>
          <a:p>
            <a:r>
              <a:rPr lang="en-US" sz="2600" dirty="0" smtClean="0"/>
              <a:t>The citation curve </a:t>
            </a:r>
            <a:r>
              <a:rPr lang="en-US" sz="2600" dirty="0"/>
              <a:t>is not in reality a continuous curve but a set of discrete </a:t>
            </a:r>
            <a:r>
              <a:rPr lang="en-US" sz="2600" dirty="0" smtClean="0"/>
              <a:t>points</a:t>
            </a:r>
          </a:p>
          <a:p>
            <a:pPr marL="714375" lvl="1" indent="-352425">
              <a:buFont typeface="Courier New" panose="02070309020205020404" pitchFamily="49" charset="0"/>
              <a:buChar char="o"/>
            </a:pPr>
            <a:r>
              <a:rPr lang="en-US" sz="2600" dirty="0" smtClean="0"/>
              <a:t>The </a:t>
            </a:r>
            <a:r>
              <a:rPr lang="en-US" sz="2600" dirty="0"/>
              <a:t>fractal dimension can better represent it than any metric that attempts to quantify parts of the citation curve and the relationship between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260000"/>
          </a:xfrm>
        </p:spPr>
        <p:txBody>
          <a:bodyPr/>
          <a:lstStyle/>
          <a:p>
            <a:pPr algn="ctr"/>
            <a:r>
              <a:rPr lang="en-US" sz="4000" dirty="0" smtClean="0"/>
              <a:t>Contribution: the Fractal Dimension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505672"/>
          </a:xfrm>
        </p:spPr>
        <p:txBody>
          <a:bodyPr>
            <a:normAutofit/>
          </a:bodyPr>
          <a:lstStyle/>
          <a:p>
            <a:r>
              <a:rPr lang="en-US" sz="2600" dirty="0"/>
              <a:t>Firstly, </a:t>
            </a:r>
            <a:r>
              <a:rPr lang="en-US" sz="2600" dirty="0" smtClean="0"/>
              <a:t>given the current state </a:t>
            </a:r>
            <a:r>
              <a:rPr lang="en-US" sz="2600" dirty="0"/>
              <a:t>of a scientist (i.e., p</a:t>
            </a:r>
            <a:r>
              <a:rPr lang="en-US" sz="2600" dirty="0" smtClean="0"/>
              <a:t>, </a:t>
            </a:r>
            <a:r>
              <a:rPr lang="en-US" sz="2600" dirty="0" err="1" smtClean="0"/>
              <a:t>Cmax</a:t>
            </a:r>
            <a:r>
              <a:rPr lang="en-US" sz="2600" dirty="0" smtClean="0"/>
              <a:t>, </a:t>
            </a:r>
            <a:r>
              <a:rPr lang="en-US" sz="2600" dirty="0" err="1" smtClean="0"/>
              <a:t>Ctot</a:t>
            </a:r>
            <a:r>
              <a:rPr lang="en-US" sz="2600" dirty="0"/>
              <a:t>), the </a:t>
            </a:r>
            <a:r>
              <a:rPr lang="en-US" sz="2600" dirty="0" smtClean="0"/>
              <a:t>fractal dimension expresses </a:t>
            </a:r>
            <a:r>
              <a:rPr lang="en-US" sz="2600" dirty="0"/>
              <a:t>how much this particular state differs from the maximum citation </a:t>
            </a:r>
            <a:r>
              <a:rPr lang="en-US" sz="2600" dirty="0" smtClean="0"/>
              <a:t>curve</a:t>
            </a:r>
            <a:endParaRPr lang="en-US" sz="2600" dirty="0"/>
          </a:p>
          <a:p>
            <a:r>
              <a:rPr lang="en-US" sz="2600" dirty="0" smtClean="0"/>
              <a:t>Second, the </a:t>
            </a:r>
            <a:r>
              <a:rPr lang="en-US" sz="2600" dirty="0"/>
              <a:t>distinguishing power of the fractal dimension especially for common values of p</a:t>
            </a:r>
            <a:r>
              <a:rPr lang="en-US" sz="2600" dirty="0" smtClean="0"/>
              <a:t>, </a:t>
            </a:r>
            <a:r>
              <a:rPr lang="en-US" sz="2600" dirty="0" err="1" smtClean="0"/>
              <a:t>Ctot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600" dirty="0" smtClean="0"/>
              <a:t>h-index makes it an </a:t>
            </a:r>
            <a:r>
              <a:rPr lang="en-US" sz="2600" dirty="0"/>
              <a:t>appropriate index for </a:t>
            </a:r>
            <a:r>
              <a:rPr lang="en-US" sz="2600" dirty="0" smtClean="0"/>
              <a:t>several </a:t>
            </a:r>
            <a:r>
              <a:rPr lang="en-US" sz="2600" dirty="0"/>
              <a:t>data mining tasks performed on bibliometric data (extracting top scientists from a group, ranking, clustering scientists in groups, </a:t>
            </a:r>
            <a:r>
              <a:rPr lang="en-US" sz="2600" dirty="0" smtClean="0"/>
              <a:t>skyline operation etc</a:t>
            </a:r>
            <a:r>
              <a:rPr lang="en-US" sz="2600" dirty="0"/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260000"/>
          </a:xfrm>
        </p:spPr>
        <p:txBody>
          <a:bodyPr/>
          <a:lstStyle/>
          <a:p>
            <a:pPr algn="ctr"/>
            <a:r>
              <a:rPr lang="en-US" sz="4000" dirty="0" smtClean="0"/>
              <a:t>Dimensions of a Point Set (1)</a:t>
            </a:r>
            <a:endParaRPr lang="en-US" sz="40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31224" cy="4800600"/>
          </a:xfrm>
        </p:spPr>
        <p:txBody>
          <a:bodyPr>
            <a:noAutofit/>
          </a:bodyPr>
          <a:lstStyle/>
          <a:p>
            <a:r>
              <a:rPr lang="en-US" sz="2600" b="1" i="1" dirty="0" smtClean="0"/>
              <a:t>Deﬁnition 1:</a:t>
            </a:r>
            <a:r>
              <a:rPr lang="en-US" sz="2600" dirty="0" smtClean="0"/>
              <a:t> </a:t>
            </a:r>
            <a:r>
              <a:rPr lang="en-US" sz="2600" dirty="0"/>
              <a:t>The </a:t>
            </a:r>
            <a:r>
              <a:rPr lang="en-US" sz="2600" b="1" dirty="0"/>
              <a:t>embedding dimension</a:t>
            </a:r>
            <a:r>
              <a:rPr lang="en-US" sz="2600" dirty="0"/>
              <a:t> E of a </a:t>
            </a:r>
            <a:r>
              <a:rPr lang="en-US" sz="2600" dirty="0" smtClean="0"/>
              <a:t>dataset </a:t>
            </a:r>
            <a:r>
              <a:rPr lang="en-US" sz="2600" dirty="0"/>
              <a:t>is the dimension </a:t>
            </a:r>
            <a:r>
              <a:rPr lang="en-US" sz="2600" dirty="0" smtClean="0"/>
              <a:t>of its </a:t>
            </a:r>
            <a:r>
              <a:rPr lang="en-US" sz="2600" dirty="0"/>
              <a:t>address space. In other words,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it </a:t>
            </a:r>
            <a:r>
              <a:rPr lang="en-US" sz="2600" dirty="0"/>
              <a:t>is the number of attributes of the </a:t>
            </a:r>
            <a:r>
              <a:rPr lang="en-US" sz="2600" dirty="0" smtClean="0"/>
              <a:t>dataset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dataset can have an embedding dimension lower than the dimension of the space where </a:t>
            </a:r>
            <a:r>
              <a:rPr lang="en-US" sz="2600" dirty="0" smtClean="0"/>
              <a:t>it</a:t>
            </a:r>
            <a:r>
              <a:rPr lang="en-US" sz="2600" dirty="0"/>
              <a:t> </a:t>
            </a:r>
            <a:r>
              <a:rPr lang="en-US" sz="2600" dirty="0" smtClean="0"/>
              <a:t>is embedded. E.g., </a:t>
            </a:r>
            <a:r>
              <a:rPr lang="en-US" sz="2600" dirty="0"/>
              <a:t>a line has an </a:t>
            </a:r>
            <a:r>
              <a:rPr lang="en-US" sz="2600" dirty="0" smtClean="0"/>
              <a:t>embedding dimension </a:t>
            </a:r>
            <a:r>
              <a:rPr lang="en-US" sz="2600" dirty="0"/>
              <a:t>of 1, even if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it </a:t>
            </a:r>
            <a:r>
              <a:rPr lang="en-US" sz="2600" dirty="0"/>
              <a:t>is represented in a higher dimensional </a:t>
            </a:r>
            <a:r>
              <a:rPr lang="en-US" sz="2600" dirty="0" smtClean="0"/>
              <a:t>space</a:t>
            </a:r>
            <a:endParaRPr lang="en-US" sz="2600" dirty="0"/>
          </a:p>
          <a:p>
            <a:r>
              <a:rPr lang="en-US" sz="2600" b="1" i="1" dirty="0"/>
              <a:t>Deﬁnition </a:t>
            </a:r>
            <a:r>
              <a:rPr lang="en-US" sz="2600" b="1" i="1" dirty="0" smtClean="0"/>
              <a:t>2:</a:t>
            </a:r>
            <a:r>
              <a:rPr lang="en-US" sz="2600" dirty="0" smtClean="0"/>
              <a:t> </a:t>
            </a:r>
            <a:r>
              <a:rPr lang="en-US" sz="2600" dirty="0"/>
              <a:t>The </a:t>
            </a:r>
            <a:r>
              <a:rPr lang="en-US" sz="2600" b="1" dirty="0"/>
              <a:t>intrinsic dimension</a:t>
            </a:r>
            <a:r>
              <a:rPr lang="en-US" sz="2600" dirty="0"/>
              <a:t> D of a dataset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is </a:t>
            </a:r>
            <a:r>
              <a:rPr lang="en-US" sz="2600" dirty="0"/>
              <a:t>the dimension of the object represented by the </a:t>
            </a:r>
            <a:r>
              <a:rPr lang="en-US" sz="2600" dirty="0" smtClean="0"/>
              <a:t>dataset</a:t>
            </a:r>
            <a:r>
              <a:rPr lang="en-US" sz="2600" dirty="0"/>
              <a:t>, regardless of the space where it is </a:t>
            </a:r>
            <a:r>
              <a:rPr lang="en-US" sz="2600" dirty="0" smtClean="0"/>
              <a:t>embedded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260000"/>
          </a:xfrm>
        </p:spPr>
        <p:txBody>
          <a:bodyPr/>
          <a:lstStyle/>
          <a:p>
            <a:pPr algn="ctr"/>
            <a:r>
              <a:rPr lang="en-US" sz="4000" dirty="0"/>
              <a:t>Dimensions of a </a:t>
            </a:r>
            <a:r>
              <a:rPr lang="en-US" sz="4000" dirty="0" smtClean="0"/>
              <a:t>Point Set (2)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27168" cy="4800600"/>
          </a:xfrm>
        </p:spPr>
        <p:txBody>
          <a:bodyPr>
            <a:normAutofit/>
          </a:bodyPr>
          <a:lstStyle/>
          <a:p>
            <a:r>
              <a:rPr lang="en-US" sz="2600" b="1" i="1" dirty="0"/>
              <a:t>Property </a:t>
            </a:r>
            <a:r>
              <a:rPr lang="en-US" sz="2600" b="1" i="1" dirty="0" smtClean="0"/>
              <a:t>1:</a:t>
            </a:r>
            <a:r>
              <a:rPr lang="en-US" sz="2600" dirty="0" smtClean="0"/>
              <a:t> </a:t>
            </a:r>
            <a:r>
              <a:rPr lang="en-US" sz="2600" dirty="0"/>
              <a:t>The fractal dimension of a </a:t>
            </a:r>
            <a:r>
              <a:rPr lang="en-US" sz="2600" dirty="0" smtClean="0"/>
              <a:t>Euclidean object corresponds to </a:t>
            </a:r>
            <a:r>
              <a:rPr lang="en-US" sz="2600" dirty="0"/>
              <a:t>its Euclidean dimension and is always an </a:t>
            </a:r>
            <a:r>
              <a:rPr lang="en-US" sz="2600" dirty="0" smtClean="0"/>
              <a:t>integer</a:t>
            </a:r>
          </a:p>
          <a:p>
            <a:r>
              <a:rPr lang="en-US" sz="2600" b="1" i="1" dirty="0" smtClean="0"/>
              <a:t>Property 2:</a:t>
            </a:r>
            <a:r>
              <a:rPr lang="en-US" sz="2600" dirty="0" smtClean="0"/>
              <a:t> </a:t>
            </a:r>
            <a:r>
              <a:rPr lang="en-US" sz="2600" dirty="0"/>
              <a:t>The fractal dimension of a dataset cannot be higher than the embedding </a:t>
            </a:r>
            <a:r>
              <a:rPr lang="en-US" sz="2600" dirty="0" smtClean="0"/>
              <a:t>dimension</a:t>
            </a:r>
            <a:endParaRPr lang="en-US" sz="2600" dirty="0"/>
          </a:p>
          <a:p>
            <a:r>
              <a:rPr lang="en-US" sz="2600" dirty="0"/>
              <a:t>A point has fractal dimension of 0, whereas a line has a fractal dimension of </a:t>
            </a:r>
            <a:r>
              <a:rPr lang="en-US" sz="2600" dirty="0" smtClean="0"/>
              <a:t>1</a:t>
            </a:r>
            <a:endParaRPr lang="en-US" sz="2600" dirty="0"/>
          </a:p>
          <a:p>
            <a:r>
              <a:rPr lang="en-US" sz="2600" dirty="0" smtClean="0"/>
              <a:t>The citation curve lies between a set of points and a line, as a result its fractal dimension will lie in the range [0,1]</a:t>
            </a:r>
            <a:endParaRPr lang="en-US" sz="2600" dirty="0"/>
          </a:p>
          <a:p>
            <a:pPr algn="just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9326-BB7D-4CD2-B644-307F6F9F43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712</TotalTime>
  <Words>1022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Adjacency</vt:lpstr>
      <vt:lpstr>Equation</vt:lpstr>
      <vt:lpstr>Quantifying an Individual’s Scientiﬁc Output Using the Fractal Dimension  of the Whole Citation Curve</vt:lpstr>
      <vt:lpstr>Structure</vt:lpstr>
      <vt:lpstr>Introduction</vt:lpstr>
      <vt:lpstr>Overview of Existing Approaches</vt:lpstr>
      <vt:lpstr>(Maximum) Citation Curve</vt:lpstr>
      <vt:lpstr>(Maximum) Citation Curve properties</vt:lpstr>
      <vt:lpstr>Contribution: the Fractal Dimension</vt:lpstr>
      <vt:lpstr>Dimensions of a Point Set (1)</vt:lpstr>
      <vt:lpstr>Dimensions of a Point Set (2)</vt:lpstr>
      <vt:lpstr>Fractal Dimension: Definition</vt:lpstr>
      <vt:lpstr>Connection to Power Law</vt:lpstr>
      <vt:lpstr>Dataset Description</vt:lpstr>
      <vt:lpstr>Correlation with Other Indices (1)</vt:lpstr>
      <vt:lpstr>Correlation with Other Indices (2)</vt:lpstr>
      <vt:lpstr>Scientist Ranking (1)</vt:lpstr>
      <vt:lpstr>Scientist Ranking (2)</vt:lpstr>
      <vt:lpstr>Merits of the Fractal Dimension</vt:lpstr>
      <vt:lpstr>Conclusions &amp; Future Work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an individual’s scientiﬁc output using the fractal dimension of the whole citation curve</dc:title>
  <dc:creator>Antonia</dc:creator>
  <cp:lastModifiedBy>dkatsar</cp:lastModifiedBy>
  <cp:revision>60</cp:revision>
  <cp:lastPrinted>2016-12-11T00:19:33Z</cp:lastPrinted>
  <dcterms:created xsi:type="dcterms:W3CDTF">2016-12-01T20:04:05Z</dcterms:created>
  <dcterms:modified xsi:type="dcterms:W3CDTF">2016-12-23T09:52:55Z</dcterms:modified>
</cp:coreProperties>
</file>