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525" r:id="rId2"/>
    <p:sldId id="647" r:id="rId3"/>
    <p:sldId id="650" r:id="rId4"/>
    <p:sldId id="651" r:id="rId5"/>
    <p:sldId id="653" r:id="rId6"/>
    <p:sldId id="654" r:id="rId7"/>
    <p:sldId id="655" r:id="rId8"/>
    <p:sldId id="656" r:id="rId9"/>
    <p:sldId id="657" r:id="rId10"/>
    <p:sldId id="652" r:id="rId11"/>
    <p:sldId id="648" r:id="rId12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EF3"/>
    <a:srgbClr val="F1F0E5"/>
    <a:srgbClr val="F6F3DF"/>
    <a:srgbClr val="FFFFFF"/>
    <a:srgbClr val="E8E5D2"/>
    <a:srgbClr val="0000CC"/>
    <a:srgbClr val="FF33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78374" autoAdjust="0"/>
  </p:normalViewPr>
  <p:slideViewPr>
    <p:cSldViewPr>
      <p:cViewPr>
        <p:scale>
          <a:sx n="72" d="100"/>
          <a:sy n="72" d="100"/>
        </p:scale>
        <p:origin x="-16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8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8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FD3A5F9-24BD-4F82-AF7F-FD8B0D8CFE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600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482605A0-7375-46F4-91EC-EE2F3ECE6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3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90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90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90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90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065BF11-3601-43CA-8DE9-EEEBEE1788BA}" type="slidenum">
              <a:rPr lang="en-US" sz="1300" smtClean="0"/>
              <a:pPr eaLnBrk="1" hangingPunct="1"/>
              <a:t>1</a:t>
            </a:fld>
            <a:endParaRPr lang="en-US" sz="1300" dirty="0" smtClean="0"/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9F6A321-3789-4DF4-8AB2-A9330A4AA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1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B5E2-168D-429E-8231-A3EDB56F0115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699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A05E-67C7-411A-BA93-CD71CABAEE38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6222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42988" y="1304925"/>
            <a:ext cx="7705725" cy="489585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3243F-4C3B-443F-A0FC-934AF4542EBC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36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82A52-EA28-49B2-BCD5-35E681E2CFEA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851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2BB0C-EDD6-4816-9B90-C660FB88F20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741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046E5-6A97-4BB0-BC42-1F03E94EF60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647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7962-0A19-4641-8E98-E5C69B30E47F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617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46915-B868-4DA1-8E8E-A78402F8CB8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328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1D0B6-7FC4-499D-A3F4-D69CE04F3201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35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3884-FA7B-4E2D-8896-53C80EB4BC21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734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69E71-9056-40F1-A21B-A2854D6E1821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663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32550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508750"/>
            <a:ext cx="4876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el-GR"/>
              <a:t>Τμ. Μηχανικών Η/Υ, Τηλεπικοινωνιών &amp; Δικτύων, Πανεπιστήμιο Θεσσαλίας</a:t>
            </a:r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32550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9F38801-7BE5-4C19-BC85-7B7CE3B8F2C7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3992D-2525-48D3-88CD-4FF9B445A9C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24200" y="762000"/>
            <a:ext cx="5562600" cy="16002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Which machine learning paradigm for fake news detection?</a:t>
            </a:r>
            <a:endParaRPr lang="en-US" sz="1200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2895600"/>
            <a:ext cx="5486400" cy="30866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	       </a:t>
            </a:r>
            <a:r>
              <a:rPr lang="el-GR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Dimitrios Katsaros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         </a:t>
            </a:r>
            <a:r>
              <a:rPr lang="en-US" sz="1400" dirty="0">
                <a:latin typeface="Times New Roman" pitchFamily="18" charset="0"/>
              </a:rPr>
              <a:t>https://faculty.e-ce.uth.gr/dkatsar</a:t>
            </a:r>
            <a:r>
              <a:rPr lang="en-US" sz="1400" dirty="0" smtClean="0">
                <a:latin typeface="Times New Roman" pitchFamily="18" charset="0"/>
              </a:rPr>
              <a:t>/</a:t>
            </a: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         </a:t>
            </a:r>
          </a:p>
          <a:p>
            <a:pPr eaLnBrk="1" hangingPunct="1">
              <a:lnSpc>
                <a:spcPct val="80000"/>
              </a:lnSpc>
            </a:pPr>
            <a:endParaRPr lang="en-US" b="1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jointly with: </a:t>
            </a:r>
          </a:p>
          <a:p>
            <a:pPr algn="r" eaLnBrk="1" hangingPunct="1">
              <a:lnSpc>
                <a:spcPct val="80000"/>
              </a:lnSpc>
            </a:pPr>
            <a:r>
              <a:rPr lang="en-US" dirty="0" smtClean="0"/>
              <a:t>George Stavropoulos &amp; Dimitrios Papakostas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b="1" dirty="0"/>
          </a:p>
          <a:p>
            <a:pPr eaLnBrk="1" hangingPunct="1">
              <a:lnSpc>
                <a:spcPct val="80000"/>
              </a:lnSpc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@ Dept.</a:t>
            </a:r>
            <a:r>
              <a:rPr lang="el-GR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</a:rPr>
              <a:t>Electrical &amp; Computer Engineering</a:t>
            </a:r>
            <a:endParaRPr lang="el-GR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b="1" dirty="0" smtClean="0">
                <a:latin typeface="Times New Roman" pitchFamily="18" charset="0"/>
              </a:rPr>
              <a:t>     </a:t>
            </a:r>
            <a:r>
              <a:rPr lang="en-US" b="1" dirty="0" smtClean="0">
                <a:latin typeface="Times New Roman" pitchFamily="18" charset="0"/>
              </a:rPr>
              <a:t>University of Thessaly, Hellas (Greece)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581400" y="4953000"/>
            <a:ext cx="49466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</a:pPr>
            <a:endParaRPr lang="en-GB" sz="1800" dirty="0">
              <a:latin typeface="Century Schoolbook" pitchFamily="18" charset="0"/>
            </a:endParaRPr>
          </a:p>
        </p:txBody>
      </p:sp>
      <p:pic>
        <p:nvPicPr>
          <p:cNvPr id="6" name="Picture 11" descr="Parler-en-public-300x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2895600"/>
            <a:ext cx="125888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UTH_Logo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5678556"/>
            <a:ext cx="11715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9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+mn-lt"/>
              </a:rPr>
              <a:t>Take away lessons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69503"/>
            <a:ext cx="8763000" cy="53836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cs typeface="Calibri" panose="020F0502020204030204" pitchFamily="34" charset="0"/>
              </a:rPr>
              <a:t>A </a:t>
            </a:r>
            <a:r>
              <a:rPr lang="en-US" sz="2800" dirty="0">
                <a:cs typeface="Calibri" panose="020F0502020204030204" pitchFamily="34" charset="0"/>
              </a:rPr>
              <a:t>small or </a:t>
            </a:r>
            <a:r>
              <a:rPr lang="en-US" sz="2800" dirty="0" smtClean="0">
                <a:cs typeface="Calibri" panose="020F0502020204030204" pitchFamily="34" charset="0"/>
              </a:rPr>
              <a:t>moderate number </a:t>
            </a:r>
            <a:r>
              <a:rPr lang="en-US" sz="2800" dirty="0">
                <a:cs typeface="Calibri" panose="020F0502020204030204" pitchFamily="34" charset="0"/>
              </a:rPr>
              <a:t>of dimensions is </a:t>
            </a:r>
            <a:r>
              <a:rPr lang="en-US" sz="2800" dirty="0" smtClean="0">
                <a:cs typeface="Calibri" panose="020F0502020204030204" pitchFamily="34" charset="0"/>
              </a:rPr>
              <a:t>adequate</a:t>
            </a:r>
          </a:p>
          <a:p>
            <a:endParaRPr lang="en-US" sz="12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cs typeface="Calibri" panose="020F0502020204030204" pitchFamily="34" charset="0"/>
              </a:rPr>
              <a:t>Pre-trained models based </a:t>
            </a:r>
            <a:r>
              <a:rPr lang="en-US" sz="2800" dirty="0">
                <a:cs typeface="Calibri" panose="020F0502020204030204" pitchFamily="34" charset="0"/>
              </a:rPr>
              <a:t>on benchmark datasets can achieve steadily good </a:t>
            </a:r>
            <a:r>
              <a:rPr lang="en-US" sz="2800" dirty="0" smtClean="0">
                <a:cs typeface="Calibri" panose="020F0502020204030204" pitchFamily="34" charset="0"/>
              </a:rPr>
              <a:t>performance</a:t>
            </a:r>
            <a:endParaRPr lang="en-US" sz="2800" dirty="0">
              <a:cs typeface="Calibri" panose="020F0502020204030204" pitchFamily="34" charset="0"/>
            </a:endParaRPr>
          </a:p>
          <a:p>
            <a:endParaRPr lang="en-US" sz="12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cs typeface="Calibri" panose="020F0502020204030204" pitchFamily="34" charset="0"/>
              </a:rPr>
              <a:t>Vector representation of </a:t>
            </a:r>
            <a:r>
              <a:rPr lang="en-US" sz="2800" dirty="0">
                <a:cs typeface="Calibri" panose="020F0502020204030204" pitchFamily="34" charset="0"/>
              </a:rPr>
              <a:t>textual </a:t>
            </a:r>
            <a:r>
              <a:rPr lang="en-US" sz="2800" dirty="0" smtClean="0">
                <a:cs typeface="Calibri" panose="020F0502020204030204" pitchFamily="34" charset="0"/>
              </a:rPr>
              <a:t>information: TF-IDF is </a:t>
            </a:r>
            <a:r>
              <a:rPr lang="en-US" sz="2800" dirty="0">
                <a:cs typeface="Calibri" panose="020F0502020204030204" pitchFamily="34" charset="0"/>
              </a:rPr>
              <a:t>the clear </a:t>
            </a:r>
            <a:r>
              <a:rPr lang="en-US" sz="2800" dirty="0" smtClean="0">
                <a:cs typeface="Calibri" panose="020F0502020204030204" pitchFamily="34" charset="0"/>
              </a:rPr>
              <a:t>winner</a:t>
            </a:r>
          </a:p>
          <a:p>
            <a:endParaRPr lang="en-US" sz="12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cs typeface="Calibri" panose="020F0502020204030204" pitchFamily="34" charset="0"/>
              </a:rPr>
              <a:t>Champion algorithm: Convolutional Neural Networks</a:t>
            </a:r>
          </a:p>
          <a:p>
            <a:pPr>
              <a:buFont typeface="Wingdings" pitchFamily="2" charset="2"/>
              <a:buChar char="v"/>
            </a:pPr>
            <a:endParaRPr lang="en-US" sz="12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cs typeface="Calibri" panose="020F0502020204030204" pitchFamily="34" charset="0"/>
              </a:rPr>
              <a:t>Under development:  http</a:t>
            </a:r>
            <a:r>
              <a:rPr lang="en-US" sz="2800" dirty="0">
                <a:cs typeface="Calibri" panose="020F0502020204030204" pitchFamily="34" charset="0"/>
              </a:rPr>
              <a:t>://</a:t>
            </a:r>
            <a:r>
              <a:rPr lang="en-US" sz="2800" dirty="0" smtClean="0">
                <a:cs typeface="Calibri" panose="020F0502020204030204" pitchFamily="34" charset="0"/>
              </a:rPr>
              <a:t>fenaki.e-ce.uth.gr </a:t>
            </a:r>
            <a:endParaRPr lang="en-US" sz="28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77A59-E0F5-41CF-A3A9-619F00C17ED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05200" y="685800"/>
            <a:ext cx="5181600" cy="1600200"/>
          </a:xfrm>
        </p:spPr>
        <p:txBody>
          <a:bodyPr/>
          <a:lstStyle/>
          <a:p>
            <a:pPr algn="ctr" eaLnBrk="1" hangingPunct="1"/>
            <a:r>
              <a:rPr lang="en-US" sz="6000" b="1" dirty="0" smtClean="0"/>
              <a:t>Thank you!</a:t>
            </a:r>
            <a:endParaRPr lang="el-GR" sz="6000" b="1" dirty="0" smtClean="0"/>
          </a:p>
        </p:txBody>
      </p:sp>
      <p:pic>
        <p:nvPicPr>
          <p:cNvPr id="684038" name="Picture 6" descr="MCj00890480000[1]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2882900"/>
            <a:ext cx="1811337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3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9" y="225425"/>
            <a:ext cx="6805612" cy="863600"/>
          </a:xfrm>
        </p:spPr>
        <p:txBody>
          <a:bodyPr anchor="ctr"/>
          <a:lstStyle/>
          <a:p>
            <a:r>
              <a:rPr lang="en-US" dirty="0" smtClean="0">
                <a:latin typeface="+mn-lt"/>
              </a:rPr>
              <a:t>The problem of fake news …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69503"/>
            <a:ext cx="8763000" cy="50788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i="1" dirty="0" smtClean="0">
                <a:cs typeface="Calibri" panose="020F0502020204030204" pitchFamily="34" charset="0"/>
              </a:rPr>
              <a:t>Fake news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>
                <a:cs typeface="Calibri" panose="020F0502020204030204" pitchFamily="34" charset="0"/>
              </a:rPr>
              <a:t>– fabricated stories presented as if they were originating </a:t>
            </a:r>
            <a:r>
              <a:rPr lang="en-US" sz="2800" dirty="0" smtClean="0">
                <a:cs typeface="Calibri" panose="020F0502020204030204" pitchFamily="34" charset="0"/>
              </a:rPr>
              <a:t>from legitimate </a:t>
            </a:r>
            <a:r>
              <a:rPr lang="en-US" sz="2800" dirty="0">
                <a:cs typeface="Calibri" panose="020F0502020204030204" pitchFamily="34" charset="0"/>
              </a:rPr>
              <a:t>sources with an intention to </a:t>
            </a:r>
            <a:r>
              <a:rPr lang="en-US" sz="2800" dirty="0" smtClean="0">
                <a:cs typeface="Calibri" panose="020F0502020204030204" pitchFamily="34" charset="0"/>
              </a:rPr>
              <a:t>deceive</a:t>
            </a:r>
          </a:p>
          <a:p>
            <a:r>
              <a:rPr lang="en-US" sz="2800" dirty="0" smtClean="0">
                <a:cs typeface="Calibri" panose="020F0502020204030204" pitchFamily="34" charset="0"/>
              </a:rPr>
              <a:t>2020: people </a:t>
            </a:r>
            <a:r>
              <a:rPr lang="en-US" sz="2800" dirty="0">
                <a:cs typeface="Calibri" panose="020F0502020204030204" pitchFamily="34" charset="0"/>
              </a:rPr>
              <a:t>in developed countries </a:t>
            </a:r>
            <a:r>
              <a:rPr lang="en-US" sz="2800" dirty="0" smtClean="0">
                <a:cs typeface="Calibri" panose="020F0502020204030204" pitchFamily="34" charset="0"/>
              </a:rPr>
              <a:t>are expected to encounter </a:t>
            </a:r>
            <a:r>
              <a:rPr lang="en-US" sz="2800" dirty="0">
                <a:cs typeface="Calibri" panose="020F0502020204030204" pitchFamily="34" charset="0"/>
              </a:rPr>
              <a:t>more fake than </a:t>
            </a:r>
            <a:r>
              <a:rPr lang="en-US" sz="2800" dirty="0" smtClean="0">
                <a:cs typeface="Calibri" panose="020F0502020204030204" pitchFamily="34" charset="0"/>
              </a:rPr>
              <a:t>real news</a:t>
            </a:r>
          </a:p>
          <a:p>
            <a:r>
              <a:rPr lang="en-US" dirty="0" smtClean="0">
                <a:cs typeface="Calibri" panose="020F0502020204030204" pitchFamily="34" charset="0"/>
              </a:rPr>
              <a:t>It is not only about politics; false </a:t>
            </a:r>
            <a:r>
              <a:rPr lang="en-US" dirty="0">
                <a:cs typeface="Calibri" panose="020F0502020204030204" pitchFamily="34" charset="0"/>
              </a:rPr>
              <a:t>medical information gets </a:t>
            </a:r>
            <a:r>
              <a:rPr lang="en-US" dirty="0" smtClean="0">
                <a:cs typeface="Calibri" panose="020F0502020204030204" pitchFamily="34" charset="0"/>
              </a:rPr>
              <a:t>more views</a:t>
            </a:r>
            <a:r>
              <a:rPr lang="en-US" dirty="0">
                <a:cs typeface="Calibri" panose="020F0502020204030204" pitchFamily="34" charset="0"/>
              </a:rPr>
              <a:t>, likes, comments than true medical </a:t>
            </a:r>
            <a:r>
              <a:rPr lang="en-US" dirty="0" smtClean="0">
                <a:cs typeface="Calibri" panose="020F0502020204030204" pitchFamily="34" charset="0"/>
              </a:rPr>
              <a:t>information</a:t>
            </a:r>
            <a:r>
              <a:rPr lang="en-US" baseline="30000" dirty="0" smtClean="0">
                <a:cs typeface="Calibri" panose="020F0502020204030204" pitchFamily="34" charset="0"/>
              </a:rPr>
              <a:t>1</a:t>
            </a:r>
            <a:endParaRPr lang="en-US" dirty="0" smtClean="0">
              <a:cs typeface="Calibri" panose="020F0502020204030204" pitchFamily="34" charset="0"/>
            </a:endParaRPr>
          </a:p>
          <a:p>
            <a:r>
              <a:rPr lang="en-US" sz="2800" dirty="0" smtClean="0">
                <a:cs typeface="Calibri" panose="020F0502020204030204" pitchFamily="34" charset="0"/>
              </a:rPr>
              <a:t>Fake </a:t>
            </a:r>
            <a:r>
              <a:rPr lang="en-US" sz="2800" dirty="0">
                <a:cs typeface="Calibri" panose="020F0502020204030204" pitchFamily="34" charset="0"/>
              </a:rPr>
              <a:t>news are not only (more) popular, but they are spreading at </a:t>
            </a:r>
            <a:r>
              <a:rPr lang="en-US" sz="2800" dirty="0" smtClean="0">
                <a:cs typeface="Calibri" panose="020F0502020204030204" pitchFamily="34" charset="0"/>
              </a:rPr>
              <a:t>a faster pace</a:t>
            </a:r>
            <a:r>
              <a:rPr lang="en-US" sz="2800" baseline="30000" dirty="0" smtClean="0">
                <a:cs typeface="Calibri" panose="020F0502020204030204" pitchFamily="34" charset="0"/>
              </a:rPr>
              <a:t>2</a:t>
            </a:r>
            <a:endParaRPr lang="en-US" sz="2800" baseline="30000" dirty="0">
              <a:cs typeface="Calibri" panose="020F0502020204030204" pitchFamily="34" charset="0"/>
            </a:endParaRPr>
          </a:p>
          <a:p>
            <a:r>
              <a:rPr lang="en-US" dirty="0" smtClean="0">
                <a:cs typeface="Calibri" panose="020F0502020204030204" pitchFamily="34" charset="0"/>
              </a:rPr>
              <a:t>It is really about dealing with </a:t>
            </a:r>
            <a:r>
              <a:rPr lang="en-US" sz="2800" dirty="0" smtClean="0">
                <a:cs typeface="Calibri" panose="020F0502020204030204" pitchFamily="34" charset="0"/>
              </a:rPr>
              <a:t>… </a:t>
            </a:r>
            <a:r>
              <a:rPr lang="en-US" sz="3200" b="1" dirty="0" smtClean="0">
                <a:cs typeface="Calibri" panose="020F0502020204030204" pitchFamily="34" charset="0"/>
              </a:rPr>
              <a:t>Reality Vertigo</a:t>
            </a:r>
            <a:endParaRPr lang="en-US" sz="2800" b="1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62585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baseline="30000" dirty="0" smtClean="0">
                <a:latin typeface="Times New Roman"/>
                <a:cs typeface="Times New Roman"/>
              </a:rPr>
              <a:t>1</a:t>
            </a:r>
            <a:r>
              <a:rPr lang="en-US" sz="1400" dirty="0" smtClean="0">
                <a:latin typeface="Times New Roman"/>
                <a:cs typeface="Times New Roman"/>
              </a:rPr>
              <a:t> Go </a:t>
            </a:r>
            <a:r>
              <a:rPr lang="en-US" sz="1400" dirty="0">
                <a:latin typeface="Times New Roman"/>
                <a:cs typeface="Times New Roman"/>
              </a:rPr>
              <a:t>to YouTube and See me </a:t>
            </a:r>
            <a:r>
              <a:rPr lang="en-US" sz="1400" dirty="0" smtClean="0">
                <a:latin typeface="Times New Roman"/>
                <a:cs typeface="Times New Roman"/>
              </a:rPr>
              <a:t>tomorrow: The </a:t>
            </a:r>
            <a:r>
              <a:rPr lang="en-US" sz="1400" dirty="0">
                <a:latin typeface="Times New Roman"/>
                <a:cs typeface="Times New Roman"/>
              </a:rPr>
              <a:t>role of social media in managing chronic conditions</a:t>
            </a:r>
            <a:endParaRPr lang="en-US" sz="1400" dirty="0" smtClean="0"/>
          </a:p>
          <a:p>
            <a:pPr algn="l"/>
            <a:r>
              <a:rPr lang="en-US" sz="1400" b="1" baseline="30000" dirty="0">
                <a:latin typeface="Times New Roman"/>
                <a:cs typeface="Times New Roman"/>
              </a:rPr>
              <a:t>2 </a:t>
            </a:r>
            <a:r>
              <a:rPr lang="en-US" sz="1400" dirty="0" smtClean="0">
                <a:latin typeface="Times New Roman"/>
                <a:cs typeface="Times New Roman"/>
              </a:rPr>
              <a:t>The </a:t>
            </a:r>
            <a:r>
              <a:rPr lang="en-US" sz="1400" dirty="0">
                <a:latin typeface="Times New Roman"/>
                <a:cs typeface="Times New Roman"/>
              </a:rPr>
              <a:t>spread of true and false news online</a:t>
            </a:r>
            <a:r>
              <a:rPr lang="en-US" sz="1400" dirty="0" smtClean="0">
                <a:latin typeface="Times New Roman"/>
                <a:cs typeface="Times New Roman"/>
              </a:rPr>
              <a:t>, </a:t>
            </a:r>
            <a:r>
              <a:rPr lang="en-US" sz="1400" i="1" dirty="0" smtClean="0">
                <a:latin typeface="Times New Roman"/>
                <a:cs typeface="Times New Roman"/>
              </a:rPr>
              <a:t>Science</a:t>
            </a:r>
            <a:r>
              <a:rPr lang="en-US" sz="1400" dirty="0" smtClean="0">
                <a:latin typeface="Times New Roman"/>
                <a:cs typeface="Times New Roman"/>
              </a:rPr>
              <a:t>, vol</a:t>
            </a:r>
            <a:r>
              <a:rPr lang="en-US" sz="1400" dirty="0">
                <a:latin typeface="Times New Roman"/>
                <a:cs typeface="Times New Roman"/>
              </a:rPr>
              <a:t>. 359, </a:t>
            </a:r>
            <a:r>
              <a:rPr lang="en-US" sz="1400" dirty="0" smtClean="0">
                <a:latin typeface="Times New Roman"/>
                <a:cs typeface="Times New Roman"/>
              </a:rPr>
              <a:t>2018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5438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+mn-lt"/>
              </a:rPr>
              <a:t>What has ML done for the problem?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69503"/>
            <a:ext cx="8763000" cy="54598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>
                <a:cs typeface="Calibri" panose="020F0502020204030204" pitchFamily="34" charset="0"/>
              </a:rPr>
              <a:t>Regression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L1 </a:t>
            </a:r>
            <a:r>
              <a:rPr lang="en-US" dirty="0">
                <a:cs typeface="Calibri" panose="020F0502020204030204" pitchFamily="34" charset="0"/>
              </a:rPr>
              <a:t>regularized logistic regression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cs typeface="Calibri" panose="020F0502020204030204" pitchFamily="34" charset="0"/>
              </a:rPr>
              <a:t>Support </a:t>
            </a:r>
            <a:r>
              <a:rPr lang="en-US" dirty="0">
                <a:cs typeface="Calibri" panose="020F0502020204030204" pitchFamily="34" charset="0"/>
              </a:rPr>
              <a:t>Vector Machines (SVM)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C-support </a:t>
            </a:r>
            <a:r>
              <a:rPr lang="en-US" dirty="0">
                <a:cs typeface="Calibri" panose="020F0502020204030204" pitchFamily="34" charset="0"/>
              </a:rPr>
              <a:t>vector classification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cs typeface="Calibri" panose="020F0502020204030204" pitchFamily="34" charset="0"/>
              </a:rPr>
              <a:t>Bayesian </a:t>
            </a:r>
            <a:r>
              <a:rPr lang="en-US" dirty="0">
                <a:cs typeface="Calibri" panose="020F0502020204030204" pitchFamily="34" charset="0"/>
              </a:rPr>
              <a:t>methods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Gaussian </a:t>
            </a:r>
            <a:r>
              <a:rPr lang="en-US" dirty="0">
                <a:cs typeface="Calibri" panose="020F0502020204030204" pitchFamily="34" charset="0"/>
              </a:rPr>
              <a:t>naive Bayes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Multinomial </a:t>
            </a:r>
            <a:r>
              <a:rPr lang="en-US" dirty="0">
                <a:cs typeface="Calibri" panose="020F0502020204030204" pitchFamily="34" charset="0"/>
              </a:rPr>
              <a:t>naive Bayes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cs typeface="Calibri" panose="020F0502020204030204" pitchFamily="34" charset="0"/>
              </a:rPr>
              <a:t>Decision </a:t>
            </a:r>
            <a:r>
              <a:rPr lang="en-US" sz="2800" dirty="0">
                <a:cs typeface="Calibri" panose="020F0502020204030204" pitchFamily="34" charset="0"/>
              </a:rPr>
              <a:t>tree-based methods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Decision </a:t>
            </a:r>
            <a:r>
              <a:rPr lang="en-US" dirty="0">
                <a:cs typeface="Calibri" panose="020F0502020204030204" pitchFamily="34" charset="0"/>
              </a:rPr>
              <a:t>trees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Random </a:t>
            </a:r>
            <a:r>
              <a:rPr lang="en-US" dirty="0">
                <a:cs typeface="Calibri" panose="020F0502020204030204" pitchFamily="34" charset="0"/>
              </a:rPr>
              <a:t>forests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cs typeface="Calibri" panose="020F0502020204030204" pitchFamily="34" charset="0"/>
              </a:rPr>
              <a:t>Neural </a:t>
            </a:r>
            <a:r>
              <a:rPr lang="en-US" sz="2800" dirty="0">
                <a:cs typeface="Calibri" panose="020F0502020204030204" pitchFamily="34" charset="0"/>
              </a:rPr>
              <a:t>networks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Multi-layer </a:t>
            </a:r>
            <a:r>
              <a:rPr lang="en-US" dirty="0">
                <a:cs typeface="Calibri" panose="020F0502020204030204" pitchFamily="34" charset="0"/>
              </a:rPr>
              <a:t>perceptron (MLP)</a:t>
            </a:r>
          </a:p>
          <a:p>
            <a:pPr lvl="1" algn="just"/>
            <a:r>
              <a:rPr lang="en-US" dirty="0" smtClean="0">
                <a:cs typeface="Calibri" panose="020F0502020204030204" pitchFamily="34" charset="0"/>
              </a:rPr>
              <a:t>Convolutional </a:t>
            </a:r>
            <a:r>
              <a:rPr lang="en-US" dirty="0">
                <a:cs typeface="Calibri" panose="020F0502020204030204" pitchFamily="34" charset="0"/>
              </a:rPr>
              <a:t>neural networks (CNNs)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3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+mn-lt"/>
              </a:rPr>
              <a:t>Contributions …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29370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cs typeface="Calibri" panose="020F0502020204030204" pitchFamily="34" charset="0"/>
              </a:rPr>
              <a:t>Compares these techniques based on:</a:t>
            </a:r>
          </a:p>
          <a:p>
            <a:r>
              <a:rPr lang="en-US" sz="2800" dirty="0" smtClean="0">
                <a:cs typeface="Calibri" panose="020F0502020204030204" pitchFamily="34" charset="0"/>
              </a:rPr>
              <a:t>Effectiveness for </a:t>
            </a:r>
          </a:p>
          <a:p>
            <a:pPr lvl="1"/>
            <a:r>
              <a:rPr lang="en-US" sz="2400" dirty="0" smtClean="0">
                <a:cs typeface="Calibri" panose="020F0502020204030204" pitchFamily="34" charset="0"/>
              </a:rPr>
              <a:t>several datasets</a:t>
            </a:r>
            <a:r>
              <a:rPr lang="en-US" sz="2400" dirty="0">
                <a:cs typeface="Calibri" panose="020F0502020204030204" pitchFamily="34" charset="0"/>
              </a:rPr>
              <a:t>, and </a:t>
            </a:r>
            <a:endParaRPr lang="en-US" sz="2400" dirty="0" smtClean="0">
              <a:cs typeface="Calibri" panose="020F0502020204030204" pitchFamily="34" charset="0"/>
            </a:endParaRPr>
          </a:p>
          <a:p>
            <a:pPr lvl="1"/>
            <a:r>
              <a:rPr lang="en-US" sz="2400" dirty="0" smtClean="0">
                <a:cs typeface="Calibri" panose="020F0502020204030204" pitchFamily="34" charset="0"/>
              </a:rPr>
              <a:t>popular performance measures</a:t>
            </a:r>
            <a:endParaRPr lang="en-US" dirty="0">
              <a:cs typeface="Calibri" panose="020F0502020204030204" pitchFamily="34" charset="0"/>
            </a:endParaRPr>
          </a:p>
          <a:p>
            <a:pPr algn="just"/>
            <a:endParaRPr lang="en-US" sz="2800" dirty="0" smtClean="0">
              <a:cs typeface="Calibri" panose="020F0502020204030204" pitchFamily="34" charset="0"/>
            </a:endParaRPr>
          </a:p>
          <a:p>
            <a:pPr algn="just"/>
            <a:r>
              <a:rPr lang="en-US" sz="2800" dirty="0" smtClean="0">
                <a:cs typeface="Calibri" panose="020F0502020204030204" pitchFamily="34" charset="0"/>
              </a:rPr>
              <a:t>Speed</a:t>
            </a:r>
          </a:p>
          <a:p>
            <a:pPr lvl="1" algn="just"/>
            <a:r>
              <a:rPr lang="en-US" sz="2400" dirty="0" smtClean="0">
                <a:cs typeface="Calibri" panose="020F0502020204030204" pitchFamily="34" charset="0"/>
              </a:rPr>
              <a:t>Training</a:t>
            </a:r>
          </a:p>
          <a:p>
            <a:pPr lvl="1" algn="just"/>
            <a:r>
              <a:rPr lang="en-US" sz="2400" dirty="0" smtClean="0">
                <a:cs typeface="Calibri" panose="020F0502020204030204" pitchFamily="34" charset="0"/>
              </a:rPr>
              <a:t>Inference</a:t>
            </a:r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+mn-lt"/>
              </a:rPr>
              <a:t>Evaluation setting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81515"/>
            <a:ext cx="8763000" cy="17140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 smtClean="0">
                <a:cs typeface="Calibri" panose="020F0502020204030204" pitchFamily="34" charset="0"/>
              </a:rPr>
              <a:t>Competitors: The aforementioned algorithms</a:t>
            </a:r>
            <a:endParaRPr lang="en-US" sz="2800" dirty="0">
              <a:cs typeface="Calibri" panose="020F0502020204030204" pitchFamily="34" charset="0"/>
            </a:endParaRPr>
          </a:p>
          <a:p>
            <a:pPr algn="just"/>
            <a:r>
              <a:rPr lang="en-US" sz="2800" dirty="0" smtClean="0">
                <a:cs typeface="Calibri" panose="020F0502020204030204" pitchFamily="34" charset="0"/>
              </a:rPr>
              <a:t>Performance measures: Accuracy, F1-measure</a:t>
            </a:r>
          </a:p>
          <a:p>
            <a:pPr algn="just"/>
            <a:r>
              <a:rPr lang="en-US" sz="2800" dirty="0" smtClean="0">
                <a:cs typeface="Calibri" panose="020F0502020204030204" pitchFamily="34" charset="0"/>
              </a:rPr>
              <a:t>Datasets:</a:t>
            </a:r>
            <a:endParaRPr lang="en-US" sz="28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792" y="2212013"/>
            <a:ext cx="5867400" cy="461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64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+mn-lt"/>
              </a:rPr>
              <a:t>Text to vector representation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181515"/>
            <a:ext cx="8915400" cy="55240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 smtClean="0">
                <a:cs typeface="Calibri" panose="020F0502020204030204" pitchFamily="34" charset="0"/>
              </a:rPr>
              <a:t>Word </a:t>
            </a:r>
            <a:r>
              <a:rPr lang="en-US" sz="2800" dirty="0">
                <a:cs typeface="Calibri" panose="020F0502020204030204" pitchFamily="34" charset="0"/>
              </a:rPr>
              <a:t>E</a:t>
            </a:r>
            <a:r>
              <a:rPr lang="en-US" sz="2800" dirty="0" smtClean="0">
                <a:cs typeface="Calibri" panose="020F0502020204030204" pitchFamily="34" charset="0"/>
              </a:rPr>
              <a:t>mbeddings</a:t>
            </a:r>
            <a:endParaRPr lang="en-US" sz="2800" dirty="0" smtClean="0"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cs typeface="Calibri" panose="020F0502020204030204" pitchFamily="34" charset="0"/>
              </a:rPr>
              <a:t>Pre-trained word vectors (dims: 50, 100, 300)</a:t>
            </a:r>
          </a:p>
          <a:p>
            <a:pPr lvl="2"/>
            <a:r>
              <a:rPr lang="en-US" dirty="0" smtClean="0">
                <a:cs typeface="Calibri" panose="020F0502020204030204" pitchFamily="34" charset="0"/>
              </a:rPr>
              <a:t>The publicly available Glove </a:t>
            </a:r>
            <a:r>
              <a:rPr lang="en-US" dirty="0">
                <a:cs typeface="Calibri" panose="020F0502020204030204" pitchFamily="34" charset="0"/>
              </a:rPr>
              <a:t>vectors </a:t>
            </a:r>
            <a:r>
              <a:rPr lang="en-US" dirty="0" smtClean="0">
                <a:cs typeface="Calibri" panose="020F0502020204030204" pitchFamily="34" charset="0"/>
              </a:rPr>
              <a:t>trained </a:t>
            </a:r>
            <a:r>
              <a:rPr lang="en-US" dirty="0">
                <a:cs typeface="Calibri" panose="020F0502020204030204" pitchFamily="34" charset="0"/>
              </a:rPr>
              <a:t>on 6 billion tokens </a:t>
            </a:r>
            <a:r>
              <a:rPr lang="en-US" dirty="0" smtClean="0">
                <a:cs typeface="Calibri" panose="020F0502020204030204" pitchFamily="34" charset="0"/>
              </a:rPr>
              <a:t>of Wikipedia 2014 + </a:t>
            </a:r>
            <a:r>
              <a:rPr lang="en-US" dirty="0" smtClean="0">
                <a:cs typeface="Calibri" panose="020F0502020204030204" pitchFamily="34" charset="0"/>
              </a:rPr>
              <a:t>Gigaword</a:t>
            </a:r>
            <a:r>
              <a:rPr lang="en-US" dirty="0" smtClean="0">
                <a:cs typeface="Calibri" panose="020F0502020204030204" pitchFamily="34" charset="0"/>
              </a:rPr>
              <a:t>. Vectors’ dimensionality: 50, 100, 300</a:t>
            </a:r>
          </a:p>
          <a:p>
            <a:pPr lvl="1"/>
            <a:r>
              <a:rPr lang="en-US" dirty="0" smtClean="0">
                <a:cs typeface="Calibri" panose="020F0502020204030204" pitchFamily="34" charset="0"/>
              </a:rPr>
              <a:t>Trained word vectors based on our datasets </a:t>
            </a:r>
            <a:r>
              <a:rPr lang="en-US" dirty="0">
                <a:cs typeface="Calibri" panose="020F0502020204030204" pitchFamily="34" charset="0"/>
              </a:rPr>
              <a:t>(</a:t>
            </a:r>
            <a:r>
              <a:rPr lang="en-US" dirty="0" smtClean="0">
                <a:cs typeface="Calibri" panose="020F0502020204030204" pitchFamily="34" charset="0"/>
              </a:rPr>
              <a:t>dims</a:t>
            </a:r>
            <a:r>
              <a:rPr lang="en-US" dirty="0">
                <a:cs typeface="Calibri" panose="020F0502020204030204" pitchFamily="34" charset="0"/>
              </a:rPr>
              <a:t>: 50, 100, 300</a:t>
            </a:r>
            <a:r>
              <a:rPr lang="en-US" dirty="0" smtClean="0"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en-US" dirty="0" smtClean="0">
                <a:cs typeface="Calibri" panose="020F0502020204030204" pitchFamily="34" charset="0"/>
              </a:rPr>
              <a:t>We use word2vec from </a:t>
            </a:r>
            <a:r>
              <a:rPr lang="en-US" dirty="0">
                <a:cs typeface="Calibri" panose="020F0502020204030204" pitchFamily="34" charset="0"/>
              </a:rPr>
              <a:t>genism</a:t>
            </a:r>
            <a:r>
              <a:rPr lang="en-US" dirty="0">
                <a:cs typeface="Calibri" panose="020F0502020204030204" pitchFamily="34" charset="0"/>
              </a:rPr>
              <a:t> library to train our own vectors based on </a:t>
            </a:r>
            <a:r>
              <a:rPr lang="en-US" dirty="0" smtClean="0">
                <a:cs typeface="Calibri" panose="020F0502020204030204" pitchFamily="34" charset="0"/>
              </a:rPr>
              <a:t>the selected </a:t>
            </a:r>
            <a:r>
              <a:rPr lang="en-US" dirty="0">
                <a:cs typeface="Calibri" panose="020F0502020204030204" pitchFamily="34" charset="0"/>
              </a:rPr>
              <a:t>datasets. Vectors’ </a:t>
            </a:r>
            <a:r>
              <a:rPr lang="en-US" dirty="0" smtClean="0">
                <a:cs typeface="Calibri" panose="020F0502020204030204" pitchFamily="34" charset="0"/>
              </a:rPr>
              <a:t>dimensionality</a:t>
            </a:r>
            <a:r>
              <a:rPr lang="en-US" dirty="0">
                <a:cs typeface="Calibri" panose="020F0502020204030204" pitchFamily="34" charset="0"/>
              </a:rPr>
              <a:t>: 50, 100, 300</a:t>
            </a:r>
          </a:p>
          <a:p>
            <a:pPr algn="just"/>
            <a:r>
              <a:rPr lang="en-US" sz="2800" dirty="0" smtClean="0">
                <a:cs typeface="Calibri" panose="020F0502020204030204" pitchFamily="34" charset="0"/>
              </a:rPr>
              <a:t>TF-IDF</a:t>
            </a:r>
          </a:p>
          <a:p>
            <a:pPr algn="just"/>
            <a:endParaRPr lang="en-US" dirty="0" smtClean="0">
              <a:cs typeface="Calibri" panose="020F0502020204030204" pitchFamily="34" charset="0"/>
            </a:endParaRPr>
          </a:p>
          <a:p>
            <a:pPr algn="just"/>
            <a:r>
              <a:rPr lang="en-US" dirty="0" smtClean="0">
                <a:cs typeface="Calibri" panose="020F0502020204030204" pitchFamily="34" charset="0"/>
              </a:rPr>
              <a:t>So, each </a:t>
            </a:r>
            <a:r>
              <a:rPr lang="en-US" dirty="0">
                <a:cs typeface="Calibri" panose="020F0502020204030204" pitchFamily="34" charset="0"/>
              </a:rPr>
              <a:t>competitor has seven </a:t>
            </a:r>
            <a:r>
              <a:rPr lang="en-US" dirty="0" smtClean="0">
                <a:cs typeface="Calibri" panose="020F0502020204030204" pitchFamily="34" charset="0"/>
              </a:rPr>
              <a:t>variants, i.e.,</a:t>
            </a:r>
          </a:p>
          <a:p>
            <a:pPr lvl="1" algn="just"/>
            <a:r>
              <a:rPr lang="en-US" sz="1800" dirty="0" smtClean="0">
                <a:cs typeface="Calibri" panose="020F0502020204030204" pitchFamily="34" charset="0"/>
              </a:rPr>
              <a:t>Three </a:t>
            </a:r>
            <a:r>
              <a:rPr lang="en-US" sz="1800" dirty="0">
                <a:cs typeface="Calibri" panose="020F0502020204030204" pitchFamily="34" charset="0"/>
              </a:rPr>
              <a:t>variants </a:t>
            </a:r>
            <a:r>
              <a:rPr lang="en-US" sz="1800" dirty="0" smtClean="0">
                <a:cs typeface="Calibri" panose="020F0502020204030204" pitchFamily="34" charset="0"/>
              </a:rPr>
              <a:t>due to </a:t>
            </a:r>
            <a:r>
              <a:rPr lang="en-US" sz="1800" dirty="0">
                <a:cs typeface="Calibri" panose="020F0502020204030204" pitchFamily="34" charset="0"/>
              </a:rPr>
              <a:t>the three different dimensions of the </a:t>
            </a:r>
            <a:r>
              <a:rPr lang="en-US" sz="1800" dirty="0" smtClean="0">
                <a:cs typeface="Calibri" panose="020F0502020204030204" pitchFamily="34" charset="0"/>
              </a:rPr>
              <a:t>pre-training</a:t>
            </a:r>
          </a:p>
          <a:p>
            <a:pPr lvl="1" algn="just"/>
            <a:r>
              <a:rPr lang="en-US" sz="1800" dirty="0">
                <a:cs typeface="Calibri" panose="020F0502020204030204" pitchFamily="34" charset="0"/>
              </a:rPr>
              <a:t>T</a:t>
            </a:r>
            <a:r>
              <a:rPr lang="en-US" sz="1800" dirty="0" smtClean="0">
                <a:cs typeface="Calibri" panose="020F0502020204030204" pitchFamily="34" charset="0"/>
              </a:rPr>
              <a:t>hree variants due </a:t>
            </a:r>
            <a:r>
              <a:rPr lang="en-US" sz="1800" dirty="0">
                <a:cs typeface="Calibri" panose="020F0502020204030204" pitchFamily="34" charset="0"/>
              </a:rPr>
              <a:t>to the three different dimensions of the training based on </a:t>
            </a:r>
            <a:r>
              <a:rPr lang="en-US" sz="1800" dirty="0" smtClean="0">
                <a:cs typeface="Calibri" panose="020F0502020204030204" pitchFamily="34" charset="0"/>
              </a:rPr>
              <a:t>our datasets, and </a:t>
            </a:r>
          </a:p>
          <a:p>
            <a:pPr lvl="1" algn="just"/>
            <a:r>
              <a:rPr lang="en-US" sz="1800" dirty="0">
                <a:cs typeface="Calibri" panose="020F0502020204030204" pitchFamily="34" charset="0"/>
              </a:rPr>
              <a:t>O</a:t>
            </a:r>
            <a:r>
              <a:rPr lang="en-US" sz="1800" dirty="0" smtClean="0">
                <a:cs typeface="Calibri" panose="020F0502020204030204" pitchFamily="34" charset="0"/>
              </a:rPr>
              <a:t>ne </a:t>
            </a:r>
            <a:r>
              <a:rPr lang="en-US" sz="1800" dirty="0">
                <a:cs typeface="Calibri" panose="020F0502020204030204" pitchFamily="34" charset="0"/>
              </a:rPr>
              <a:t>variant based on </a:t>
            </a:r>
            <a:r>
              <a:rPr lang="en-US" sz="1800" dirty="0" smtClean="0">
                <a:cs typeface="Calibri" panose="020F0502020204030204" pitchFamily="34" charset="0"/>
              </a:rPr>
              <a:t>TF-IDF</a:t>
            </a:r>
            <a:endParaRPr lang="en-US" sz="18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+mn-lt"/>
              </a:rPr>
              <a:t>How many </a:t>
            </a:r>
            <a:r>
              <a:rPr lang="en-US" dirty="0" smtClean="0">
                <a:latin typeface="+mn-lt"/>
              </a:rPr>
              <a:t>dimensions?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939"/>
            <a:ext cx="9134060" cy="540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0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+mn-lt"/>
              </a:rPr>
              <a:t>Generation of vector representations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6252"/>
            <a:ext cx="9160329" cy="517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+mn-lt"/>
              </a:rPr>
              <a:t>Training/classification time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46915-B868-4DA1-8E8E-A78402F8CB86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53212"/>
            <a:ext cx="9134060" cy="307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report on country">
  <a:themeElements>
    <a:clrScheme name="Presentation for report on country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Presentation for report on country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resentation for report on countr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country</Template>
  <TotalTime>5909</TotalTime>
  <Words>417</Words>
  <Application>Microsoft Office PowerPoint</Application>
  <PresentationFormat>On-screen Show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 for report on country</vt:lpstr>
      <vt:lpstr>Which machine learning paradigm for fake news detection?</vt:lpstr>
      <vt:lpstr>The problem of fake news …</vt:lpstr>
      <vt:lpstr>What has ML done for the problem?</vt:lpstr>
      <vt:lpstr>Contributions …</vt:lpstr>
      <vt:lpstr>Evaluation setting</vt:lpstr>
      <vt:lpstr>Text to vector representation</vt:lpstr>
      <vt:lpstr>How many dimensions?</vt:lpstr>
      <vt:lpstr>Generation of vector representations</vt:lpstr>
      <vt:lpstr>Training/classification time</vt:lpstr>
      <vt:lpstr>Take away lessons</vt:lpstr>
      <vt:lpstr>Thank you!</vt:lpstr>
    </vt:vector>
  </TitlesOfParts>
  <Company>Computer &amp; Communication Engineering, Univ. of Thessaly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Neuro-Fuzzy Computing</dc:title>
  <dc:creator>Dimitrios Katsaros</dc:creator>
  <cp:lastModifiedBy>dkatsar</cp:lastModifiedBy>
  <cp:revision>1428</cp:revision>
  <cp:lastPrinted>1601-01-01T00:00:00Z</cp:lastPrinted>
  <dcterms:created xsi:type="dcterms:W3CDTF">2005-10-23T01:08:37Z</dcterms:created>
  <dcterms:modified xsi:type="dcterms:W3CDTF">2019-10-17T06:00:20Z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