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rels" ContentType="application/vnd.openxmlformats-package.relationships+xml"/>
  <Default Extension="xml" ContentType="application/xml"/>
  <Default Extension="avi" ContentType="video/x-msvide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265" r:id="rId3"/>
    <p:sldId id="264" r:id="rId4"/>
    <p:sldId id="260" r:id="rId5"/>
    <p:sldId id="271" r:id="rId6"/>
    <p:sldId id="272" r:id="rId7"/>
    <p:sldId id="281" r:id="rId8"/>
    <p:sldId id="273" r:id="rId9"/>
    <p:sldId id="274" r:id="rId10"/>
    <p:sldId id="280" r:id="rId11"/>
    <p:sldId id="276" r:id="rId12"/>
    <p:sldId id="277" r:id="rId13"/>
    <p:sldId id="278" r:id="rId14"/>
    <p:sldId id="27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5C9E"/>
    <a:srgbClr val="CC0033"/>
    <a:srgbClr val="69BE28"/>
    <a:srgbClr val="008542"/>
    <a:srgbClr val="000066"/>
    <a:srgbClr val="0066A1"/>
    <a:srgbClr val="E37222"/>
    <a:srgbClr val="FDC82F"/>
    <a:srgbClr val="6B1F73"/>
    <a:srgbClr val="009F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7431" autoAdjust="0"/>
  </p:normalViewPr>
  <p:slideViewPr>
    <p:cSldViewPr snapToGrid="0" snapToObjects="1">
      <p:cViewPr varScale="1">
        <p:scale>
          <a:sx n="71" d="100"/>
          <a:sy n="71" d="100"/>
        </p:scale>
        <p:origin x="756" y="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386A2C-BB6C-4E5E-888C-8E711625D2A3}" type="doc">
      <dgm:prSet loTypeId="urn:microsoft.com/office/officeart/2005/8/layout/gear1" loCatId="relationship" qsTypeId="urn:microsoft.com/office/officeart/2005/8/quickstyle/3d3" qsCatId="3D" csTypeId="urn:microsoft.com/office/officeart/2005/8/colors/accent1_2" csCatId="accent1" phldr="1"/>
      <dgm:spPr/>
    </dgm:pt>
    <dgm:pt modelId="{4C8A7225-DEAD-42A8-ABE7-4ABDAAA2CFE3}">
      <dgm:prSet phldrT="[Text]" custT="1"/>
      <dgm:spPr>
        <a:solidFill>
          <a:schemeClr val="accent1">
            <a:lumMod val="10000"/>
          </a:schemeClr>
        </a:solidFill>
      </dgm:spPr>
      <dgm:t>
        <a:bodyPr/>
        <a:lstStyle/>
        <a:p>
          <a:r>
            <a:rPr lang="en-US" sz="2000" b="1" i="1" dirty="0" smtClean="0">
              <a:latin typeface="Calibri" panose="020F0502020204030204" pitchFamily="34" charset="0"/>
              <a:cs typeface="Calibri" panose="020F0502020204030204" pitchFamily="34" charset="0"/>
            </a:rPr>
            <a:t>Diameter</a:t>
          </a:r>
          <a:endParaRPr lang="en-US" sz="2200" b="1" i="1" dirty="0">
            <a:latin typeface="Calibri" panose="020F0502020204030204" pitchFamily="34" charset="0"/>
            <a:cs typeface="Calibri" panose="020F0502020204030204" pitchFamily="34" charset="0"/>
          </a:endParaRPr>
        </a:p>
      </dgm:t>
    </dgm:pt>
    <dgm:pt modelId="{2519F139-EEA7-4713-B49D-8478BE60BB2E}" type="parTrans" cxnId="{F367EE90-A04E-4210-968A-CE9C6991DEE8}">
      <dgm:prSet/>
      <dgm:spPr/>
      <dgm:t>
        <a:bodyPr/>
        <a:lstStyle/>
        <a:p>
          <a:endParaRPr lang="en-US"/>
        </a:p>
      </dgm:t>
    </dgm:pt>
    <dgm:pt modelId="{21E6B18A-A9C6-4FB6-A570-827B3F7008E7}" type="sibTrans" cxnId="{F367EE90-A04E-4210-968A-CE9C6991DEE8}">
      <dgm:prSet/>
      <dgm:spPr/>
      <dgm:t>
        <a:bodyPr/>
        <a:lstStyle/>
        <a:p>
          <a:endParaRPr lang="en-US"/>
        </a:p>
      </dgm:t>
    </dgm:pt>
    <dgm:pt modelId="{78393ACF-3E54-41A2-BBD8-97FADABF0437}" type="pres">
      <dgm:prSet presAssocID="{4C386A2C-BB6C-4E5E-888C-8E711625D2A3}" presName="composite" presStyleCnt="0">
        <dgm:presLayoutVars>
          <dgm:chMax val="3"/>
          <dgm:animLvl val="lvl"/>
          <dgm:resizeHandles val="exact"/>
        </dgm:presLayoutVars>
      </dgm:prSet>
      <dgm:spPr/>
    </dgm:pt>
    <dgm:pt modelId="{E0D524A4-6B49-4EAB-95C7-830DA12D116A}" type="pres">
      <dgm:prSet presAssocID="{4C8A7225-DEAD-42A8-ABE7-4ABDAAA2CFE3}" presName="gear1" presStyleLbl="node1" presStyleIdx="0" presStyleCnt="1">
        <dgm:presLayoutVars>
          <dgm:chMax val="1"/>
          <dgm:bulletEnabled val="1"/>
        </dgm:presLayoutVars>
      </dgm:prSet>
      <dgm:spPr/>
      <dgm:t>
        <a:bodyPr/>
        <a:lstStyle/>
        <a:p>
          <a:endParaRPr lang="en-US"/>
        </a:p>
      </dgm:t>
    </dgm:pt>
    <dgm:pt modelId="{7D26A44E-8F0A-4ECB-8562-18A8079FE3CE}" type="pres">
      <dgm:prSet presAssocID="{4C8A7225-DEAD-42A8-ABE7-4ABDAAA2CFE3}" presName="gear1srcNode" presStyleLbl="node1" presStyleIdx="0" presStyleCnt="1"/>
      <dgm:spPr/>
      <dgm:t>
        <a:bodyPr/>
        <a:lstStyle/>
        <a:p>
          <a:endParaRPr lang="en-US"/>
        </a:p>
      </dgm:t>
    </dgm:pt>
    <dgm:pt modelId="{3B86785F-B24D-44F2-865E-91D93F04925B}" type="pres">
      <dgm:prSet presAssocID="{4C8A7225-DEAD-42A8-ABE7-4ABDAAA2CFE3}" presName="gear1dstNode" presStyleLbl="node1" presStyleIdx="0" presStyleCnt="1"/>
      <dgm:spPr/>
      <dgm:t>
        <a:bodyPr/>
        <a:lstStyle/>
        <a:p>
          <a:endParaRPr lang="en-US"/>
        </a:p>
      </dgm:t>
    </dgm:pt>
    <dgm:pt modelId="{2D6A1C73-36A9-4501-8E29-69F56F1BE331}" type="pres">
      <dgm:prSet presAssocID="{21E6B18A-A9C6-4FB6-A570-827B3F7008E7}" presName="connector1" presStyleLbl="sibTrans2D1" presStyleIdx="0" presStyleCnt="1" custAng="9414859" custLinFactNeighborX="-18321" custLinFactNeighborY="9634"/>
      <dgm:spPr/>
      <dgm:t>
        <a:bodyPr/>
        <a:lstStyle/>
        <a:p>
          <a:endParaRPr lang="en-US"/>
        </a:p>
      </dgm:t>
    </dgm:pt>
  </dgm:ptLst>
  <dgm:cxnLst>
    <dgm:cxn modelId="{897E0DDA-EA81-4F0C-9147-4143386A3548}" type="presOf" srcId="{21E6B18A-A9C6-4FB6-A570-827B3F7008E7}" destId="{2D6A1C73-36A9-4501-8E29-69F56F1BE331}" srcOrd="0" destOrd="0" presId="urn:microsoft.com/office/officeart/2005/8/layout/gear1"/>
    <dgm:cxn modelId="{B787E6B6-305E-4156-B344-12B845DC6C2C}" type="presOf" srcId="{4C386A2C-BB6C-4E5E-888C-8E711625D2A3}" destId="{78393ACF-3E54-41A2-BBD8-97FADABF0437}" srcOrd="0" destOrd="0" presId="urn:microsoft.com/office/officeart/2005/8/layout/gear1"/>
    <dgm:cxn modelId="{60B429F2-A917-4164-9749-DFEB13A55EF1}" type="presOf" srcId="{4C8A7225-DEAD-42A8-ABE7-4ABDAAA2CFE3}" destId="{7D26A44E-8F0A-4ECB-8562-18A8079FE3CE}" srcOrd="1" destOrd="0" presId="urn:microsoft.com/office/officeart/2005/8/layout/gear1"/>
    <dgm:cxn modelId="{553D61A3-CB43-4A13-9404-18553145E7F4}" type="presOf" srcId="{4C8A7225-DEAD-42A8-ABE7-4ABDAAA2CFE3}" destId="{E0D524A4-6B49-4EAB-95C7-830DA12D116A}" srcOrd="0" destOrd="0" presId="urn:microsoft.com/office/officeart/2005/8/layout/gear1"/>
    <dgm:cxn modelId="{0261E5A4-3A9B-44DD-BCBB-065DA85DCA1B}" type="presOf" srcId="{4C8A7225-DEAD-42A8-ABE7-4ABDAAA2CFE3}" destId="{3B86785F-B24D-44F2-865E-91D93F04925B}" srcOrd="2" destOrd="0" presId="urn:microsoft.com/office/officeart/2005/8/layout/gear1"/>
    <dgm:cxn modelId="{F367EE90-A04E-4210-968A-CE9C6991DEE8}" srcId="{4C386A2C-BB6C-4E5E-888C-8E711625D2A3}" destId="{4C8A7225-DEAD-42A8-ABE7-4ABDAAA2CFE3}" srcOrd="0" destOrd="0" parTransId="{2519F139-EEA7-4713-B49D-8478BE60BB2E}" sibTransId="{21E6B18A-A9C6-4FB6-A570-827B3F7008E7}"/>
    <dgm:cxn modelId="{4E0ADC68-88FC-4E2A-BDB6-C7099B23F577}" type="presParOf" srcId="{78393ACF-3E54-41A2-BBD8-97FADABF0437}" destId="{E0D524A4-6B49-4EAB-95C7-830DA12D116A}" srcOrd="0" destOrd="0" presId="urn:microsoft.com/office/officeart/2005/8/layout/gear1"/>
    <dgm:cxn modelId="{574E9099-031E-4373-BB54-FC59CBD16022}" type="presParOf" srcId="{78393ACF-3E54-41A2-BBD8-97FADABF0437}" destId="{7D26A44E-8F0A-4ECB-8562-18A8079FE3CE}" srcOrd="1" destOrd="0" presId="urn:microsoft.com/office/officeart/2005/8/layout/gear1"/>
    <dgm:cxn modelId="{59BDA063-37E8-410B-858D-26D35A32E136}" type="presParOf" srcId="{78393ACF-3E54-41A2-BBD8-97FADABF0437}" destId="{3B86785F-B24D-44F2-865E-91D93F04925B}" srcOrd="2" destOrd="0" presId="urn:microsoft.com/office/officeart/2005/8/layout/gear1"/>
    <dgm:cxn modelId="{714B6A42-9CC7-47E7-B5EF-7B57ACA302FC}" type="presParOf" srcId="{78393ACF-3E54-41A2-BBD8-97FADABF0437}" destId="{2D6A1C73-36A9-4501-8E29-69F56F1BE331}" srcOrd="3"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386A2C-BB6C-4E5E-888C-8E711625D2A3}" type="doc">
      <dgm:prSet loTypeId="urn:microsoft.com/office/officeart/2005/8/layout/gear1" loCatId="relationship" qsTypeId="urn:microsoft.com/office/officeart/2005/8/quickstyle/3d3" qsCatId="3D" csTypeId="urn:microsoft.com/office/officeart/2005/8/colors/accent1_2" csCatId="accent1" phldr="1"/>
      <dgm:spPr/>
    </dgm:pt>
    <dgm:pt modelId="{4C8A7225-DEAD-42A8-ABE7-4ABDAAA2CFE3}">
      <dgm:prSet phldrT="[Text]" custT="1"/>
      <dgm:spPr>
        <a:solidFill>
          <a:schemeClr val="tx1"/>
        </a:solidFill>
      </dgm:spPr>
      <dgm:t>
        <a:bodyPr/>
        <a:lstStyle/>
        <a:p>
          <a:r>
            <a:rPr lang="en-US" sz="2000" b="1" i="1" dirty="0" smtClean="0">
              <a:latin typeface="Calibri" panose="020F0502020204030204" pitchFamily="34" charset="0"/>
              <a:cs typeface="Calibri" panose="020F0502020204030204" pitchFamily="34" charset="0"/>
            </a:rPr>
            <a:t># Inter – Intra links</a:t>
          </a:r>
          <a:endParaRPr lang="en-US" sz="2000" b="1" i="1" dirty="0">
            <a:latin typeface="Calibri" panose="020F0502020204030204" pitchFamily="34" charset="0"/>
            <a:cs typeface="Calibri" panose="020F0502020204030204" pitchFamily="34" charset="0"/>
          </a:endParaRPr>
        </a:p>
      </dgm:t>
    </dgm:pt>
    <dgm:pt modelId="{2519F139-EEA7-4713-B49D-8478BE60BB2E}" type="parTrans" cxnId="{F367EE90-A04E-4210-968A-CE9C6991DEE8}">
      <dgm:prSet/>
      <dgm:spPr/>
      <dgm:t>
        <a:bodyPr/>
        <a:lstStyle/>
        <a:p>
          <a:endParaRPr lang="en-US"/>
        </a:p>
      </dgm:t>
    </dgm:pt>
    <dgm:pt modelId="{21E6B18A-A9C6-4FB6-A570-827B3F7008E7}" type="sibTrans" cxnId="{F367EE90-A04E-4210-968A-CE9C6991DEE8}">
      <dgm:prSet/>
      <dgm:spPr/>
      <dgm:t>
        <a:bodyPr/>
        <a:lstStyle/>
        <a:p>
          <a:endParaRPr lang="en-US"/>
        </a:p>
      </dgm:t>
    </dgm:pt>
    <dgm:pt modelId="{78393ACF-3E54-41A2-BBD8-97FADABF0437}" type="pres">
      <dgm:prSet presAssocID="{4C386A2C-BB6C-4E5E-888C-8E711625D2A3}" presName="composite" presStyleCnt="0">
        <dgm:presLayoutVars>
          <dgm:chMax val="3"/>
          <dgm:animLvl val="lvl"/>
          <dgm:resizeHandles val="exact"/>
        </dgm:presLayoutVars>
      </dgm:prSet>
      <dgm:spPr/>
    </dgm:pt>
    <dgm:pt modelId="{E0D524A4-6B49-4EAB-95C7-830DA12D116A}" type="pres">
      <dgm:prSet presAssocID="{4C8A7225-DEAD-42A8-ABE7-4ABDAAA2CFE3}" presName="gear1" presStyleLbl="node1" presStyleIdx="0" presStyleCnt="1" custLinFactX="-127161" custLinFactNeighborX="-200000" custLinFactNeighborY="37571">
        <dgm:presLayoutVars>
          <dgm:chMax val="1"/>
          <dgm:bulletEnabled val="1"/>
        </dgm:presLayoutVars>
      </dgm:prSet>
      <dgm:spPr/>
      <dgm:t>
        <a:bodyPr/>
        <a:lstStyle/>
        <a:p>
          <a:endParaRPr lang="en-US"/>
        </a:p>
      </dgm:t>
    </dgm:pt>
    <dgm:pt modelId="{7D26A44E-8F0A-4ECB-8562-18A8079FE3CE}" type="pres">
      <dgm:prSet presAssocID="{4C8A7225-DEAD-42A8-ABE7-4ABDAAA2CFE3}" presName="gear1srcNode" presStyleLbl="node1" presStyleIdx="0" presStyleCnt="1"/>
      <dgm:spPr/>
      <dgm:t>
        <a:bodyPr/>
        <a:lstStyle/>
        <a:p>
          <a:endParaRPr lang="en-US"/>
        </a:p>
      </dgm:t>
    </dgm:pt>
    <dgm:pt modelId="{3B86785F-B24D-44F2-865E-91D93F04925B}" type="pres">
      <dgm:prSet presAssocID="{4C8A7225-DEAD-42A8-ABE7-4ABDAAA2CFE3}" presName="gear1dstNode" presStyleLbl="node1" presStyleIdx="0" presStyleCnt="1"/>
      <dgm:spPr/>
      <dgm:t>
        <a:bodyPr/>
        <a:lstStyle/>
        <a:p>
          <a:endParaRPr lang="en-US"/>
        </a:p>
      </dgm:t>
    </dgm:pt>
    <dgm:pt modelId="{2D6A1C73-36A9-4501-8E29-69F56F1BE331}" type="pres">
      <dgm:prSet presAssocID="{21E6B18A-A9C6-4FB6-A570-827B3F7008E7}" presName="connector1" presStyleLbl="sibTrans2D1" presStyleIdx="0" presStyleCnt="1" custAng="4566021" custFlipVert="1" custScaleX="94776" custScaleY="97126" custLinFactNeighborX="-68664" custLinFactNeighborY="22725"/>
      <dgm:spPr/>
      <dgm:t>
        <a:bodyPr/>
        <a:lstStyle/>
        <a:p>
          <a:endParaRPr lang="en-US"/>
        </a:p>
      </dgm:t>
    </dgm:pt>
  </dgm:ptLst>
  <dgm:cxnLst>
    <dgm:cxn modelId="{897E0DDA-EA81-4F0C-9147-4143386A3548}" type="presOf" srcId="{21E6B18A-A9C6-4FB6-A570-827B3F7008E7}" destId="{2D6A1C73-36A9-4501-8E29-69F56F1BE331}" srcOrd="0" destOrd="0" presId="urn:microsoft.com/office/officeart/2005/8/layout/gear1"/>
    <dgm:cxn modelId="{B787E6B6-305E-4156-B344-12B845DC6C2C}" type="presOf" srcId="{4C386A2C-BB6C-4E5E-888C-8E711625D2A3}" destId="{78393ACF-3E54-41A2-BBD8-97FADABF0437}" srcOrd="0" destOrd="0" presId="urn:microsoft.com/office/officeart/2005/8/layout/gear1"/>
    <dgm:cxn modelId="{60B429F2-A917-4164-9749-DFEB13A55EF1}" type="presOf" srcId="{4C8A7225-DEAD-42A8-ABE7-4ABDAAA2CFE3}" destId="{7D26A44E-8F0A-4ECB-8562-18A8079FE3CE}" srcOrd="1" destOrd="0" presId="urn:microsoft.com/office/officeart/2005/8/layout/gear1"/>
    <dgm:cxn modelId="{553D61A3-CB43-4A13-9404-18553145E7F4}" type="presOf" srcId="{4C8A7225-DEAD-42A8-ABE7-4ABDAAA2CFE3}" destId="{E0D524A4-6B49-4EAB-95C7-830DA12D116A}" srcOrd="0" destOrd="0" presId="urn:microsoft.com/office/officeart/2005/8/layout/gear1"/>
    <dgm:cxn modelId="{0261E5A4-3A9B-44DD-BCBB-065DA85DCA1B}" type="presOf" srcId="{4C8A7225-DEAD-42A8-ABE7-4ABDAAA2CFE3}" destId="{3B86785F-B24D-44F2-865E-91D93F04925B}" srcOrd="2" destOrd="0" presId="urn:microsoft.com/office/officeart/2005/8/layout/gear1"/>
    <dgm:cxn modelId="{F367EE90-A04E-4210-968A-CE9C6991DEE8}" srcId="{4C386A2C-BB6C-4E5E-888C-8E711625D2A3}" destId="{4C8A7225-DEAD-42A8-ABE7-4ABDAAA2CFE3}" srcOrd="0" destOrd="0" parTransId="{2519F139-EEA7-4713-B49D-8478BE60BB2E}" sibTransId="{21E6B18A-A9C6-4FB6-A570-827B3F7008E7}"/>
    <dgm:cxn modelId="{4E0ADC68-88FC-4E2A-BDB6-C7099B23F577}" type="presParOf" srcId="{78393ACF-3E54-41A2-BBD8-97FADABF0437}" destId="{E0D524A4-6B49-4EAB-95C7-830DA12D116A}" srcOrd="0" destOrd="0" presId="urn:microsoft.com/office/officeart/2005/8/layout/gear1"/>
    <dgm:cxn modelId="{574E9099-031E-4373-BB54-FC59CBD16022}" type="presParOf" srcId="{78393ACF-3E54-41A2-BBD8-97FADABF0437}" destId="{7D26A44E-8F0A-4ECB-8562-18A8079FE3CE}" srcOrd="1" destOrd="0" presId="urn:microsoft.com/office/officeart/2005/8/layout/gear1"/>
    <dgm:cxn modelId="{59BDA063-37E8-410B-858D-26D35A32E136}" type="presParOf" srcId="{78393ACF-3E54-41A2-BBD8-97FADABF0437}" destId="{3B86785F-B24D-44F2-865E-91D93F04925B}" srcOrd="2" destOrd="0" presId="urn:microsoft.com/office/officeart/2005/8/layout/gear1"/>
    <dgm:cxn modelId="{714B6A42-9CC7-47E7-B5EF-7B57ACA302FC}" type="presParOf" srcId="{78393ACF-3E54-41A2-BBD8-97FADABF0437}" destId="{2D6A1C73-36A9-4501-8E29-69F56F1BE331}" srcOrd="3"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386A2C-BB6C-4E5E-888C-8E711625D2A3}" type="doc">
      <dgm:prSet loTypeId="urn:microsoft.com/office/officeart/2005/8/layout/gear1" loCatId="relationship" qsTypeId="urn:microsoft.com/office/officeart/2005/8/quickstyle/3d3" qsCatId="3D" csTypeId="urn:microsoft.com/office/officeart/2005/8/colors/accent1_2" csCatId="accent1" phldr="1"/>
      <dgm:spPr/>
    </dgm:pt>
    <dgm:pt modelId="{4C8A7225-DEAD-42A8-ABE7-4ABDAAA2CFE3}">
      <dgm:prSet phldrT="[Text]" custT="1"/>
      <dgm:spPr>
        <a:solidFill>
          <a:schemeClr val="accent1">
            <a:lumMod val="25000"/>
          </a:schemeClr>
        </a:solidFill>
      </dgm:spPr>
      <dgm:t>
        <a:bodyPr/>
        <a:lstStyle/>
        <a:p>
          <a:r>
            <a:rPr lang="en-US" sz="2000" b="1" i="1" dirty="0" smtClean="0">
              <a:latin typeface="Calibri" panose="020F0502020204030204" pitchFamily="34" charset="0"/>
              <a:cs typeface="Calibri" panose="020F0502020204030204" pitchFamily="34" charset="0"/>
            </a:rPr>
            <a:t>Degree</a:t>
          </a:r>
          <a:endParaRPr lang="en-US" sz="2000" b="1" i="1" dirty="0">
            <a:latin typeface="Calibri" panose="020F0502020204030204" pitchFamily="34" charset="0"/>
            <a:cs typeface="Calibri" panose="020F0502020204030204" pitchFamily="34" charset="0"/>
          </a:endParaRPr>
        </a:p>
      </dgm:t>
    </dgm:pt>
    <dgm:pt modelId="{2519F139-EEA7-4713-B49D-8478BE60BB2E}" type="parTrans" cxnId="{F367EE90-A04E-4210-968A-CE9C6991DEE8}">
      <dgm:prSet/>
      <dgm:spPr/>
      <dgm:t>
        <a:bodyPr/>
        <a:lstStyle/>
        <a:p>
          <a:endParaRPr lang="en-US" sz="2000" b="1" i="1">
            <a:latin typeface="Calibri" panose="020F0502020204030204" pitchFamily="34" charset="0"/>
            <a:cs typeface="Calibri" panose="020F0502020204030204" pitchFamily="34" charset="0"/>
          </a:endParaRPr>
        </a:p>
      </dgm:t>
    </dgm:pt>
    <dgm:pt modelId="{21E6B18A-A9C6-4FB6-A570-827B3F7008E7}" type="sibTrans" cxnId="{F367EE90-A04E-4210-968A-CE9C6991DEE8}">
      <dgm:prSet/>
      <dgm:spPr/>
      <dgm:t>
        <a:bodyPr/>
        <a:lstStyle/>
        <a:p>
          <a:endParaRPr lang="en-US" sz="2000" b="1" i="1">
            <a:latin typeface="Calibri" panose="020F0502020204030204" pitchFamily="34" charset="0"/>
            <a:cs typeface="Calibri" panose="020F0502020204030204" pitchFamily="34" charset="0"/>
          </a:endParaRPr>
        </a:p>
      </dgm:t>
    </dgm:pt>
    <dgm:pt modelId="{9F984723-1BB2-4972-B66F-619B36655CE9}">
      <dgm:prSet phldrT="[Text]" custT="1"/>
      <dgm:spPr>
        <a:solidFill>
          <a:schemeClr val="bg2">
            <a:lumMod val="75000"/>
          </a:schemeClr>
        </a:solidFill>
      </dgm:spPr>
      <dgm:t>
        <a:bodyPr/>
        <a:lstStyle/>
        <a:p>
          <a:r>
            <a:rPr lang="en-US" sz="2000" b="1" i="1" dirty="0" smtClean="0">
              <a:latin typeface="Calibri" panose="020F0502020204030204" pitchFamily="34" charset="0"/>
              <a:cs typeface="Calibri" panose="020F0502020204030204" pitchFamily="34" charset="0"/>
            </a:rPr>
            <a:t># layers</a:t>
          </a:r>
          <a:endParaRPr lang="en-US" sz="2000" b="1" i="1" dirty="0">
            <a:latin typeface="Calibri" panose="020F0502020204030204" pitchFamily="34" charset="0"/>
            <a:cs typeface="Calibri" panose="020F0502020204030204" pitchFamily="34" charset="0"/>
          </a:endParaRPr>
        </a:p>
      </dgm:t>
    </dgm:pt>
    <dgm:pt modelId="{AFAF234F-AC90-43A5-A784-F12A8396CF4D}" type="parTrans" cxnId="{061E8252-83D0-4ECC-830B-4858A4256319}">
      <dgm:prSet/>
      <dgm:spPr/>
      <dgm:t>
        <a:bodyPr/>
        <a:lstStyle/>
        <a:p>
          <a:endParaRPr lang="en-US" sz="2000" b="1" i="1">
            <a:latin typeface="Calibri" panose="020F0502020204030204" pitchFamily="34" charset="0"/>
            <a:cs typeface="Calibri" panose="020F0502020204030204" pitchFamily="34" charset="0"/>
          </a:endParaRPr>
        </a:p>
      </dgm:t>
    </dgm:pt>
    <dgm:pt modelId="{62D7F8C2-8AA7-4DB1-A73C-9DD1B8282235}" type="sibTrans" cxnId="{061E8252-83D0-4ECC-830B-4858A4256319}">
      <dgm:prSet/>
      <dgm:spPr/>
      <dgm:t>
        <a:bodyPr/>
        <a:lstStyle/>
        <a:p>
          <a:endParaRPr lang="en-US" sz="2000" b="1" i="1">
            <a:latin typeface="Calibri" panose="020F0502020204030204" pitchFamily="34" charset="0"/>
            <a:cs typeface="Calibri" panose="020F0502020204030204" pitchFamily="34" charset="0"/>
          </a:endParaRPr>
        </a:p>
      </dgm:t>
    </dgm:pt>
    <dgm:pt modelId="{D77DDEA2-1034-4907-B496-BB276ABE6904}">
      <dgm:prSet phldrT="[Text]" custT="1"/>
      <dgm:spPr>
        <a:solidFill>
          <a:schemeClr val="accent2">
            <a:lumMod val="50000"/>
          </a:schemeClr>
        </a:solidFill>
      </dgm:spPr>
      <dgm:t>
        <a:bodyPr/>
        <a:lstStyle/>
        <a:p>
          <a:r>
            <a:rPr lang="el-GR" sz="2000" b="1" i="1" dirty="0" smtClean="0">
              <a:latin typeface="Calibri" panose="020F0502020204030204" pitchFamily="34" charset="0"/>
              <a:cs typeface="Calibri" panose="020F0502020204030204" pitchFamily="34" charset="0"/>
            </a:rPr>
            <a:t># </a:t>
          </a:r>
          <a:r>
            <a:rPr lang="en-US" sz="2000" b="1" i="1" dirty="0" smtClean="0">
              <a:latin typeface="Calibri" panose="020F0502020204030204" pitchFamily="34" charset="0"/>
              <a:cs typeface="Calibri" panose="020F0502020204030204" pitchFamily="34" charset="0"/>
            </a:rPr>
            <a:t>nodes</a:t>
          </a:r>
          <a:endParaRPr lang="en-US" sz="2000" b="1" i="1" dirty="0">
            <a:latin typeface="Calibri" panose="020F0502020204030204" pitchFamily="34" charset="0"/>
            <a:cs typeface="Calibri" panose="020F0502020204030204" pitchFamily="34" charset="0"/>
          </a:endParaRPr>
        </a:p>
      </dgm:t>
    </dgm:pt>
    <dgm:pt modelId="{CF77882B-5DBE-4DF9-AA94-3122E2134D32}" type="parTrans" cxnId="{49B9AE0E-CFB9-4588-ACA6-3F14A7962CE1}">
      <dgm:prSet/>
      <dgm:spPr/>
      <dgm:t>
        <a:bodyPr/>
        <a:lstStyle/>
        <a:p>
          <a:endParaRPr lang="en-US" sz="2000" b="1" i="1">
            <a:latin typeface="Calibri" panose="020F0502020204030204" pitchFamily="34" charset="0"/>
            <a:cs typeface="Calibri" panose="020F0502020204030204" pitchFamily="34" charset="0"/>
          </a:endParaRPr>
        </a:p>
      </dgm:t>
    </dgm:pt>
    <dgm:pt modelId="{E93A7FD1-3DD1-41E2-A8A4-DDA435717F30}" type="sibTrans" cxnId="{49B9AE0E-CFB9-4588-ACA6-3F14A7962CE1}">
      <dgm:prSet/>
      <dgm:spPr/>
      <dgm:t>
        <a:bodyPr/>
        <a:lstStyle/>
        <a:p>
          <a:endParaRPr lang="en-US" sz="2000" b="1" i="1">
            <a:latin typeface="Calibri" panose="020F0502020204030204" pitchFamily="34" charset="0"/>
            <a:cs typeface="Calibri" panose="020F0502020204030204" pitchFamily="34" charset="0"/>
          </a:endParaRPr>
        </a:p>
      </dgm:t>
    </dgm:pt>
    <dgm:pt modelId="{78393ACF-3E54-41A2-BBD8-97FADABF0437}" type="pres">
      <dgm:prSet presAssocID="{4C386A2C-BB6C-4E5E-888C-8E711625D2A3}" presName="composite" presStyleCnt="0">
        <dgm:presLayoutVars>
          <dgm:chMax val="3"/>
          <dgm:animLvl val="lvl"/>
          <dgm:resizeHandles val="exact"/>
        </dgm:presLayoutVars>
      </dgm:prSet>
      <dgm:spPr/>
    </dgm:pt>
    <dgm:pt modelId="{E0D524A4-6B49-4EAB-95C7-830DA12D116A}" type="pres">
      <dgm:prSet presAssocID="{4C8A7225-DEAD-42A8-ABE7-4ABDAAA2CFE3}" presName="gear1" presStyleLbl="node1" presStyleIdx="0" presStyleCnt="3" custLinFactNeighborX="-2976">
        <dgm:presLayoutVars>
          <dgm:chMax val="1"/>
          <dgm:bulletEnabled val="1"/>
        </dgm:presLayoutVars>
      </dgm:prSet>
      <dgm:spPr/>
      <dgm:t>
        <a:bodyPr/>
        <a:lstStyle/>
        <a:p>
          <a:endParaRPr lang="en-US"/>
        </a:p>
      </dgm:t>
    </dgm:pt>
    <dgm:pt modelId="{7D26A44E-8F0A-4ECB-8562-18A8079FE3CE}" type="pres">
      <dgm:prSet presAssocID="{4C8A7225-DEAD-42A8-ABE7-4ABDAAA2CFE3}" presName="gear1srcNode" presStyleLbl="node1" presStyleIdx="0" presStyleCnt="3"/>
      <dgm:spPr/>
      <dgm:t>
        <a:bodyPr/>
        <a:lstStyle/>
        <a:p>
          <a:endParaRPr lang="en-US"/>
        </a:p>
      </dgm:t>
    </dgm:pt>
    <dgm:pt modelId="{3B86785F-B24D-44F2-865E-91D93F04925B}" type="pres">
      <dgm:prSet presAssocID="{4C8A7225-DEAD-42A8-ABE7-4ABDAAA2CFE3}" presName="gear1dstNode" presStyleLbl="node1" presStyleIdx="0" presStyleCnt="3"/>
      <dgm:spPr/>
      <dgm:t>
        <a:bodyPr/>
        <a:lstStyle/>
        <a:p>
          <a:endParaRPr lang="en-US"/>
        </a:p>
      </dgm:t>
    </dgm:pt>
    <dgm:pt modelId="{4638899A-C4CF-4682-8D2D-1A974F5133E6}" type="pres">
      <dgm:prSet presAssocID="{9F984723-1BB2-4972-B66F-619B36655CE9}" presName="gear2" presStyleLbl="node1" presStyleIdx="1" presStyleCnt="3">
        <dgm:presLayoutVars>
          <dgm:chMax val="1"/>
          <dgm:bulletEnabled val="1"/>
        </dgm:presLayoutVars>
      </dgm:prSet>
      <dgm:spPr/>
      <dgm:t>
        <a:bodyPr/>
        <a:lstStyle/>
        <a:p>
          <a:endParaRPr lang="en-US"/>
        </a:p>
      </dgm:t>
    </dgm:pt>
    <dgm:pt modelId="{CA0EC2DD-6AA2-4267-927E-8C6698F4CD21}" type="pres">
      <dgm:prSet presAssocID="{9F984723-1BB2-4972-B66F-619B36655CE9}" presName="gear2srcNode" presStyleLbl="node1" presStyleIdx="1" presStyleCnt="3"/>
      <dgm:spPr/>
      <dgm:t>
        <a:bodyPr/>
        <a:lstStyle/>
        <a:p>
          <a:endParaRPr lang="en-US"/>
        </a:p>
      </dgm:t>
    </dgm:pt>
    <dgm:pt modelId="{1C9A11A4-6608-4CF5-92EC-842E95CE3F54}" type="pres">
      <dgm:prSet presAssocID="{9F984723-1BB2-4972-B66F-619B36655CE9}" presName="gear2dstNode" presStyleLbl="node1" presStyleIdx="1" presStyleCnt="3"/>
      <dgm:spPr/>
      <dgm:t>
        <a:bodyPr/>
        <a:lstStyle/>
        <a:p>
          <a:endParaRPr lang="en-US"/>
        </a:p>
      </dgm:t>
    </dgm:pt>
    <dgm:pt modelId="{811BED93-E5D3-4150-9C3C-6F2D5885689D}" type="pres">
      <dgm:prSet presAssocID="{D77DDEA2-1034-4907-B496-BB276ABE6904}" presName="gear3" presStyleLbl="node1" presStyleIdx="2" presStyleCnt="3" custLinFactNeighborX="-4250" custLinFactNeighborY="-748"/>
      <dgm:spPr/>
      <dgm:t>
        <a:bodyPr/>
        <a:lstStyle/>
        <a:p>
          <a:endParaRPr lang="en-US"/>
        </a:p>
      </dgm:t>
    </dgm:pt>
    <dgm:pt modelId="{F004962E-4AF9-47C7-A941-6F7961C4B7FF}" type="pres">
      <dgm:prSet presAssocID="{D77DDEA2-1034-4907-B496-BB276ABE6904}" presName="gear3tx" presStyleLbl="node1" presStyleIdx="2" presStyleCnt="3">
        <dgm:presLayoutVars>
          <dgm:chMax val="1"/>
          <dgm:bulletEnabled val="1"/>
        </dgm:presLayoutVars>
      </dgm:prSet>
      <dgm:spPr/>
      <dgm:t>
        <a:bodyPr/>
        <a:lstStyle/>
        <a:p>
          <a:endParaRPr lang="en-US"/>
        </a:p>
      </dgm:t>
    </dgm:pt>
    <dgm:pt modelId="{DC636102-8723-460B-8209-39CBB3B32659}" type="pres">
      <dgm:prSet presAssocID="{D77DDEA2-1034-4907-B496-BB276ABE6904}" presName="gear3srcNode" presStyleLbl="node1" presStyleIdx="2" presStyleCnt="3"/>
      <dgm:spPr/>
      <dgm:t>
        <a:bodyPr/>
        <a:lstStyle/>
        <a:p>
          <a:endParaRPr lang="en-US"/>
        </a:p>
      </dgm:t>
    </dgm:pt>
    <dgm:pt modelId="{F754A1C6-02FA-42B1-8B5D-4E66DE6D65C0}" type="pres">
      <dgm:prSet presAssocID="{D77DDEA2-1034-4907-B496-BB276ABE6904}" presName="gear3dstNode" presStyleLbl="node1" presStyleIdx="2" presStyleCnt="3"/>
      <dgm:spPr/>
      <dgm:t>
        <a:bodyPr/>
        <a:lstStyle/>
        <a:p>
          <a:endParaRPr lang="en-US"/>
        </a:p>
      </dgm:t>
    </dgm:pt>
    <dgm:pt modelId="{2D6A1C73-36A9-4501-8E29-69F56F1BE331}" type="pres">
      <dgm:prSet presAssocID="{21E6B18A-A9C6-4FB6-A570-827B3F7008E7}" presName="connector1" presStyleLbl="sibTrans2D1" presStyleIdx="0" presStyleCnt="3" custLinFactNeighborX="-1530"/>
      <dgm:spPr/>
      <dgm:t>
        <a:bodyPr/>
        <a:lstStyle/>
        <a:p>
          <a:endParaRPr lang="en-US"/>
        </a:p>
      </dgm:t>
    </dgm:pt>
    <dgm:pt modelId="{F2EA75C3-551B-4AF0-B669-62C477445EC5}" type="pres">
      <dgm:prSet presAssocID="{62D7F8C2-8AA7-4DB1-A73C-9DD1B8282235}" presName="connector2" presStyleLbl="sibTrans2D1" presStyleIdx="1" presStyleCnt="3" custAng="1032971"/>
      <dgm:spPr/>
      <dgm:t>
        <a:bodyPr/>
        <a:lstStyle/>
        <a:p>
          <a:endParaRPr lang="en-US"/>
        </a:p>
      </dgm:t>
    </dgm:pt>
    <dgm:pt modelId="{F66023C7-DE3C-407D-9B50-69B6DE801971}" type="pres">
      <dgm:prSet presAssocID="{E93A7FD1-3DD1-41E2-A8A4-DDA435717F30}" presName="connector3" presStyleLbl="sibTrans2D1" presStyleIdx="2" presStyleCnt="3" custAng="2653504"/>
      <dgm:spPr/>
      <dgm:t>
        <a:bodyPr/>
        <a:lstStyle/>
        <a:p>
          <a:endParaRPr lang="en-US"/>
        </a:p>
      </dgm:t>
    </dgm:pt>
  </dgm:ptLst>
  <dgm:cxnLst>
    <dgm:cxn modelId="{897E0DDA-EA81-4F0C-9147-4143386A3548}" type="presOf" srcId="{21E6B18A-A9C6-4FB6-A570-827B3F7008E7}" destId="{2D6A1C73-36A9-4501-8E29-69F56F1BE331}" srcOrd="0" destOrd="0" presId="urn:microsoft.com/office/officeart/2005/8/layout/gear1"/>
    <dgm:cxn modelId="{090F1C5D-61DF-4672-991B-DB94E4503880}" type="presOf" srcId="{D77DDEA2-1034-4907-B496-BB276ABE6904}" destId="{F004962E-4AF9-47C7-A941-6F7961C4B7FF}" srcOrd="1" destOrd="0" presId="urn:microsoft.com/office/officeart/2005/8/layout/gear1"/>
    <dgm:cxn modelId="{DD298CA5-6F83-4955-B1BD-C88B22A84B07}" type="presOf" srcId="{9F984723-1BB2-4972-B66F-619B36655CE9}" destId="{1C9A11A4-6608-4CF5-92EC-842E95CE3F54}" srcOrd="2" destOrd="0" presId="urn:microsoft.com/office/officeart/2005/8/layout/gear1"/>
    <dgm:cxn modelId="{60B429F2-A917-4164-9749-DFEB13A55EF1}" type="presOf" srcId="{4C8A7225-DEAD-42A8-ABE7-4ABDAAA2CFE3}" destId="{7D26A44E-8F0A-4ECB-8562-18A8079FE3CE}" srcOrd="1" destOrd="0" presId="urn:microsoft.com/office/officeart/2005/8/layout/gear1"/>
    <dgm:cxn modelId="{F367EE90-A04E-4210-968A-CE9C6991DEE8}" srcId="{4C386A2C-BB6C-4E5E-888C-8E711625D2A3}" destId="{4C8A7225-DEAD-42A8-ABE7-4ABDAAA2CFE3}" srcOrd="0" destOrd="0" parTransId="{2519F139-EEA7-4713-B49D-8478BE60BB2E}" sibTransId="{21E6B18A-A9C6-4FB6-A570-827B3F7008E7}"/>
    <dgm:cxn modelId="{49B9AE0E-CFB9-4588-ACA6-3F14A7962CE1}" srcId="{4C386A2C-BB6C-4E5E-888C-8E711625D2A3}" destId="{D77DDEA2-1034-4907-B496-BB276ABE6904}" srcOrd="2" destOrd="0" parTransId="{CF77882B-5DBE-4DF9-AA94-3122E2134D32}" sibTransId="{E93A7FD1-3DD1-41E2-A8A4-DDA435717F30}"/>
    <dgm:cxn modelId="{D270B6FB-9AC6-4AF2-85AD-6C32F01BC292}" type="presOf" srcId="{E93A7FD1-3DD1-41E2-A8A4-DDA435717F30}" destId="{F66023C7-DE3C-407D-9B50-69B6DE801971}" srcOrd="0" destOrd="0" presId="urn:microsoft.com/office/officeart/2005/8/layout/gear1"/>
    <dgm:cxn modelId="{BB928222-6CFA-4819-BFE7-6673CA17EE58}" type="presOf" srcId="{62D7F8C2-8AA7-4DB1-A73C-9DD1B8282235}" destId="{F2EA75C3-551B-4AF0-B669-62C477445EC5}" srcOrd="0" destOrd="0" presId="urn:microsoft.com/office/officeart/2005/8/layout/gear1"/>
    <dgm:cxn modelId="{B787E6B6-305E-4156-B344-12B845DC6C2C}" type="presOf" srcId="{4C386A2C-BB6C-4E5E-888C-8E711625D2A3}" destId="{78393ACF-3E54-41A2-BBD8-97FADABF0437}" srcOrd="0" destOrd="0" presId="urn:microsoft.com/office/officeart/2005/8/layout/gear1"/>
    <dgm:cxn modelId="{FE7CC6ED-FFE8-4750-AA2F-B500ABE209DB}" type="presOf" srcId="{D77DDEA2-1034-4907-B496-BB276ABE6904}" destId="{DC636102-8723-460B-8209-39CBB3B32659}" srcOrd="2" destOrd="0" presId="urn:microsoft.com/office/officeart/2005/8/layout/gear1"/>
    <dgm:cxn modelId="{553D61A3-CB43-4A13-9404-18553145E7F4}" type="presOf" srcId="{4C8A7225-DEAD-42A8-ABE7-4ABDAAA2CFE3}" destId="{E0D524A4-6B49-4EAB-95C7-830DA12D116A}" srcOrd="0" destOrd="0" presId="urn:microsoft.com/office/officeart/2005/8/layout/gear1"/>
    <dgm:cxn modelId="{84E1C70F-A2E9-4F67-A13F-889716AFBA37}" type="presOf" srcId="{D77DDEA2-1034-4907-B496-BB276ABE6904}" destId="{F754A1C6-02FA-42B1-8B5D-4E66DE6D65C0}" srcOrd="3" destOrd="0" presId="urn:microsoft.com/office/officeart/2005/8/layout/gear1"/>
    <dgm:cxn modelId="{061E8252-83D0-4ECC-830B-4858A4256319}" srcId="{4C386A2C-BB6C-4E5E-888C-8E711625D2A3}" destId="{9F984723-1BB2-4972-B66F-619B36655CE9}" srcOrd="1" destOrd="0" parTransId="{AFAF234F-AC90-43A5-A784-F12A8396CF4D}" sibTransId="{62D7F8C2-8AA7-4DB1-A73C-9DD1B8282235}"/>
    <dgm:cxn modelId="{D778CBAC-B9D3-4D37-BD8C-57F96CB4048A}" type="presOf" srcId="{9F984723-1BB2-4972-B66F-619B36655CE9}" destId="{4638899A-C4CF-4682-8D2D-1A974F5133E6}" srcOrd="0" destOrd="0" presId="urn:microsoft.com/office/officeart/2005/8/layout/gear1"/>
    <dgm:cxn modelId="{0261E5A4-3A9B-44DD-BCBB-065DA85DCA1B}" type="presOf" srcId="{4C8A7225-DEAD-42A8-ABE7-4ABDAAA2CFE3}" destId="{3B86785F-B24D-44F2-865E-91D93F04925B}" srcOrd="2" destOrd="0" presId="urn:microsoft.com/office/officeart/2005/8/layout/gear1"/>
    <dgm:cxn modelId="{DED7F8A0-0F09-488F-A22F-58A205882A72}" type="presOf" srcId="{D77DDEA2-1034-4907-B496-BB276ABE6904}" destId="{811BED93-E5D3-4150-9C3C-6F2D5885689D}" srcOrd="0" destOrd="0" presId="urn:microsoft.com/office/officeart/2005/8/layout/gear1"/>
    <dgm:cxn modelId="{0E635523-3584-4D06-AAC6-AFF7888552B2}" type="presOf" srcId="{9F984723-1BB2-4972-B66F-619B36655CE9}" destId="{CA0EC2DD-6AA2-4267-927E-8C6698F4CD21}" srcOrd="1" destOrd="0" presId="urn:microsoft.com/office/officeart/2005/8/layout/gear1"/>
    <dgm:cxn modelId="{4E0ADC68-88FC-4E2A-BDB6-C7099B23F577}" type="presParOf" srcId="{78393ACF-3E54-41A2-BBD8-97FADABF0437}" destId="{E0D524A4-6B49-4EAB-95C7-830DA12D116A}" srcOrd="0" destOrd="0" presId="urn:microsoft.com/office/officeart/2005/8/layout/gear1"/>
    <dgm:cxn modelId="{574E9099-031E-4373-BB54-FC59CBD16022}" type="presParOf" srcId="{78393ACF-3E54-41A2-BBD8-97FADABF0437}" destId="{7D26A44E-8F0A-4ECB-8562-18A8079FE3CE}" srcOrd="1" destOrd="0" presId="urn:microsoft.com/office/officeart/2005/8/layout/gear1"/>
    <dgm:cxn modelId="{59BDA063-37E8-410B-858D-26D35A32E136}" type="presParOf" srcId="{78393ACF-3E54-41A2-BBD8-97FADABF0437}" destId="{3B86785F-B24D-44F2-865E-91D93F04925B}" srcOrd="2" destOrd="0" presId="urn:microsoft.com/office/officeart/2005/8/layout/gear1"/>
    <dgm:cxn modelId="{FAB1CC35-F34A-4ABB-BA92-E778BC9D4F8B}" type="presParOf" srcId="{78393ACF-3E54-41A2-BBD8-97FADABF0437}" destId="{4638899A-C4CF-4682-8D2D-1A974F5133E6}" srcOrd="3" destOrd="0" presId="urn:microsoft.com/office/officeart/2005/8/layout/gear1"/>
    <dgm:cxn modelId="{6EB08B32-607B-4EC8-85FE-E984BD72AB66}" type="presParOf" srcId="{78393ACF-3E54-41A2-BBD8-97FADABF0437}" destId="{CA0EC2DD-6AA2-4267-927E-8C6698F4CD21}" srcOrd="4" destOrd="0" presId="urn:microsoft.com/office/officeart/2005/8/layout/gear1"/>
    <dgm:cxn modelId="{3224B7D7-4319-4C89-AEF4-0C763A4C7117}" type="presParOf" srcId="{78393ACF-3E54-41A2-BBD8-97FADABF0437}" destId="{1C9A11A4-6608-4CF5-92EC-842E95CE3F54}" srcOrd="5" destOrd="0" presId="urn:microsoft.com/office/officeart/2005/8/layout/gear1"/>
    <dgm:cxn modelId="{DDC0FB3F-CE8F-43ED-A63C-DB547893C8B0}" type="presParOf" srcId="{78393ACF-3E54-41A2-BBD8-97FADABF0437}" destId="{811BED93-E5D3-4150-9C3C-6F2D5885689D}" srcOrd="6" destOrd="0" presId="urn:microsoft.com/office/officeart/2005/8/layout/gear1"/>
    <dgm:cxn modelId="{D2700436-39DB-4B57-9FB7-78B068BE6A5B}" type="presParOf" srcId="{78393ACF-3E54-41A2-BBD8-97FADABF0437}" destId="{F004962E-4AF9-47C7-A941-6F7961C4B7FF}" srcOrd="7" destOrd="0" presId="urn:microsoft.com/office/officeart/2005/8/layout/gear1"/>
    <dgm:cxn modelId="{351F4AF1-7951-4C9D-B76D-3CAAD8FE29EF}" type="presParOf" srcId="{78393ACF-3E54-41A2-BBD8-97FADABF0437}" destId="{DC636102-8723-460B-8209-39CBB3B32659}" srcOrd="8" destOrd="0" presId="urn:microsoft.com/office/officeart/2005/8/layout/gear1"/>
    <dgm:cxn modelId="{5C9AD1E8-E2A3-4579-8074-7B5CCFEEEC64}" type="presParOf" srcId="{78393ACF-3E54-41A2-BBD8-97FADABF0437}" destId="{F754A1C6-02FA-42B1-8B5D-4E66DE6D65C0}" srcOrd="9" destOrd="0" presId="urn:microsoft.com/office/officeart/2005/8/layout/gear1"/>
    <dgm:cxn modelId="{714B6A42-9CC7-47E7-B5EF-7B57ACA302FC}" type="presParOf" srcId="{78393ACF-3E54-41A2-BBD8-97FADABF0437}" destId="{2D6A1C73-36A9-4501-8E29-69F56F1BE331}" srcOrd="10" destOrd="0" presId="urn:microsoft.com/office/officeart/2005/8/layout/gear1"/>
    <dgm:cxn modelId="{3B636F53-516D-481F-8B1A-60C4B8476F9B}" type="presParOf" srcId="{78393ACF-3E54-41A2-BBD8-97FADABF0437}" destId="{F2EA75C3-551B-4AF0-B669-62C477445EC5}" srcOrd="11" destOrd="0" presId="urn:microsoft.com/office/officeart/2005/8/layout/gear1"/>
    <dgm:cxn modelId="{4EBCFA4B-2FA7-4346-8BCE-54A0643E74E1}" type="presParOf" srcId="{78393ACF-3E54-41A2-BBD8-97FADABF0437}" destId="{F66023C7-DE3C-407D-9B50-69B6DE801971}" srcOrd="12" destOrd="0" presId="urn:microsoft.com/office/officeart/2005/8/layout/gear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C3402D-501E-420D-A67D-71571AB8D5B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6578451-C056-4EAF-ACA5-3AF816B2CFF7}">
      <dgm:prSet custT="1"/>
      <dgm:spPr>
        <a:solidFill>
          <a:srgbClr val="5C0438"/>
        </a:solidFill>
        <a:scene3d>
          <a:camera prst="orthographicFront"/>
          <a:lightRig rig="threePt" dir="t"/>
        </a:scene3d>
        <a:sp3d>
          <a:bevelT w="114300" prst="hardEdge"/>
        </a:sp3d>
      </dgm:spPr>
      <dgm:t>
        <a:bodyPr/>
        <a:lstStyle/>
        <a:p>
          <a:r>
            <a:rPr lang="en-US" sz="2000"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Synthetic only</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DD107C33-BA66-4A04-99D7-6835B3AC5F32}" type="sibTrans" cxnId="{9B05D78D-71D2-4A19-95C9-367E69D13DD5}">
      <dgm:prSet/>
      <dgm:spPr/>
      <dgm:t>
        <a:bodyPr/>
        <a:lstStyle/>
        <a:p>
          <a:endParaRPr lang="en-US" sz="2000" b="1">
            <a:effectLst>
              <a:outerShdw blurRad="38100" dist="38100" dir="2700000" algn="tl">
                <a:srgbClr val="000000">
                  <a:alpha val="43137"/>
                </a:srgbClr>
              </a:outerShdw>
            </a:effectLst>
          </a:endParaRPr>
        </a:p>
      </dgm:t>
    </dgm:pt>
    <dgm:pt modelId="{C3A10274-0AC7-4BAA-8EBE-664F665EFD5E}" type="parTrans" cxnId="{9B05D78D-71D2-4A19-95C9-367E69D13DD5}">
      <dgm:prSet/>
      <dgm:spPr/>
      <dgm:t>
        <a:bodyPr/>
        <a:lstStyle/>
        <a:p>
          <a:endParaRPr lang="en-US" sz="2000" b="1">
            <a:effectLst>
              <a:outerShdw blurRad="38100" dist="38100" dir="2700000" algn="tl">
                <a:srgbClr val="000000">
                  <a:alpha val="43137"/>
                </a:srgbClr>
              </a:outerShdw>
            </a:effectLst>
          </a:endParaRPr>
        </a:p>
      </dgm:t>
    </dgm:pt>
    <dgm:pt modelId="{80472EC2-399F-4983-B305-6736DB07BCB6}">
      <dgm:prSet custT="1"/>
      <dgm:spPr>
        <a:solidFill>
          <a:srgbClr val="5C0438"/>
        </a:solidFill>
        <a:scene3d>
          <a:camera prst="orthographicFront"/>
          <a:lightRig rig="threePt" dir="t"/>
        </a:scene3d>
        <a:sp3d>
          <a:bevelT w="114300" prst="hardEdge"/>
        </a:sp3d>
      </dgm:spPr>
      <dgm:t>
        <a:bodyPr/>
        <a:lstStyle/>
        <a:p>
          <a:r>
            <a:rPr lang="en-US" b="1"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Real Non existent</a:t>
          </a:r>
          <a:endParaRPr lang="en-US" sz="20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gm:t>
    </dgm:pt>
    <dgm:pt modelId="{F04EBACD-8646-4B1A-83B9-5A81DF2608C4}" type="parTrans" cxnId="{132E8039-A429-460E-BA0A-FD373B423E2D}">
      <dgm:prSet/>
      <dgm:spPr/>
      <dgm:t>
        <a:bodyPr/>
        <a:lstStyle/>
        <a:p>
          <a:endParaRPr lang="en-US"/>
        </a:p>
      </dgm:t>
    </dgm:pt>
    <dgm:pt modelId="{DB38BADC-4847-4436-BEE1-BFF4EF34E645}" type="sibTrans" cxnId="{132E8039-A429-460E-BA0A-FD373B423E2D}">
      <dgm:prSet/>
      <dgm:spPr/>
      <dgm:t>
        <a:bodyPr/>
        <a:lstStyle/>
        <a:p>
          <a:endParaRPr lang="en-US"/>
        </a:p>
      </dgm:t>
    </dgm:pt>
    <dgm:pt modelId="{66E74937-447C-473F-A1FF-39B59F5773EE}" type="pres">
      <dgm:prSet presAssocID="{19C3402D-501E-420D-A67D-71571AB8D5BE}" presName="linear" presStyleCnt="0">
        <dgm:presLayoutVars>
          <dgm:dir/>
          <dgm:animLvl val="lvl"/>
          <dgm:resizeHandles val="exact"/>
        </dgm:presLayoutVars>
      </dgm:prSet>
      <dgm:spPr/>
      <dgm:t>
        <a:bodyPr/>
        <a:lstStyle/>
        <a:p>
          <a:endParaRPr lang="en-US"/>
        </a:p>
      </dgm:t>
    </dgm:pt>
    <dgm:pt modelId="{B15FC16D-D8A9-471C-9C08-DBF1FBB7B459}" type="pres">
      <dgm:prSet presAssocID="{36578451-C056-4EAF-ACA5-3AF816B2CFF7}" presName="parentLin" presStyleCnt="0"/>
      <dgm:spPr>
        <a:scene3d>
          <a:camera prst="orthographicFront"/>
          <a:lightRig rig="threePt" dir="t"/>
        </a:scene3d>
        <a:sp3d>
          <a:bevelT w="114300" prst="hardEdge"/>
        </a:sp3d>
      </dgm:spPr>
    </dgm:pt>
    <dgm:pt modelId="{5442325F-1D74-4E51-AB6D-79C02113A059}" type="pres">
      <dgm:prSet presAssocID="{36578451-C056-4EAF-ACA5-3AF816B2CFF7}" presName="parentLeftMargin" presStyleLbl="node1" presStyleIdx="0" presStyleCnt="2"/>
      <dgm:spPr/>
      <dgm:t>
        <a:bodyPr/>
        <a:lstStyle/>
        <a:p>
          <a:endParaRPr lang="en-US"/>
        </a:p>
      </dgm:t>
    </dgm:pt>
    <dgm:pt modelId="{A4D2DE59-A292-4144-9889-5C19F50C9CC4}" type="pres">
      <dgm:prSet presAssocID="{36578451-C056-4EAF-ACA5-3AF816B2CFF7}" presName="parentText" presStyleLbl="node1" presStyleIdx="0" presStyleCnt="2" custScaleX="142857">
        <dgm:presLayoutVars>
          <dgm:chMax val="0"/>
          <dgm:bulletEnabled val="1"/>
        </dgm:presLayoutVars>
      </dgm:prSet>
      <dgm:spPr/>
      <dgm:t>
        <a:bodyPr/>
        <a:lstStyle/>
        <a:p>
          <a:endParaRPr lang="en-US"/>
        </a:p>
      </dgm:t>
    </dgm:pt>
    <dgm:pt modelId="{5D59731C-B65A-4FB4-93EB-02A3BBD3267F}" type="pres">
      <dgm:prSet presAssocID="{36578451-C056-4EAF-ACA5-3AF816B2CFF7}" presName="negativeSpace" presStyleCnt="0"/>
      <dgm:spPr>
        <a:scene3d>
          <a:camera prst="orthographicFront"/>
          <a:lightRig rig="threePt" dir="t"/>
        </a:scene3d>
        <a:sp3d>
          <a:bevelT w="114300" prst="hardEdge"/>
        </a:sp3d>
      </dgm:spPr>
    </dgm:pt>
    <dgm:pt modelId="{8D1E2BFF-D65A-4C74-A7E1-75C4E272ACE9}" type="pres">
      <dgm:prSet presAssocID="{36578451-C056-4EAF-ACA5-3AF816B2CFF7}" presName="childText" presStyleLbl="conFgAcc1" presStyleIdx="0" presStyleCnt="2" custLinFactNeighborY="10938">
        <dgm:presLayoutVars>
          <dgm:bulletEnabled val="1"/>
        </dgm:presLayoutVars>
      </dgm:prSet>
      <dgm:spPr>
        <a:solidFill>
          <a:schemeClr val="lt1">
            <a:hueOff val="0"/>
            <a:satOff val="0"/>
            <a:lumOff val="0"/>
            <a:alpha val="0"/>
          </a:schemeClr>
        </a:solidFill>
        <a:scene3d>
          <a:camera prst="orthographicFront"/>
          <a:lightRig rig="threePt" dir="t"/>
        </a:scene3d>
        <a:sp3d>
          <a:bevelT w="114300" prst="hardEdge"/>
        </a:sp3d>
      </dgm:spPr>
      <dgm:t>
        <a:bodyPr/>
        <a:lstStyle/>
        <a:p>
          <a:endParaRPr lang="en-US"/>
        </a:p>
      </dgm:t>
    </dgm:pt>
    <dgm:pt modelId="{DCB9E56D-2BFD-4490-840B-72DBBDEBB7AE}" type="pres">
      <dgm:prSet presAssocID="{DD107C33-BA66-4A04-99D7-6835B3AC5F32}" presName="spaceBetweenRectangles" presStyleCnt="0"/>
      <dgm:spPr/>
    </dgm:pt>
    <dgm:pt modelId="{21139772-F284-4697-889D-5EDD7BC184B4}" type="pres">
      <dgm:prSet presAssocID="{80472EC2-399F-4983-B305-6736DB07BCB6}" presName="parentLin" presStyleCnt="0"/>
      <dgm:spPr/>
    </dgm:pt>
    <dgm:pt modelId="{DC022401-1EF3-45FD-838F-479F219C8910}" type="pres">
      <dgm:prSet presAssocID="{80472EC2-399F-4983-B305-6736DB07BCB6}" presName="parentLeftMargin" presStyleLbl="node1" presStyleIdx="0" presStyleCnt="2"/>
      <dgm:spPr/>
      <dgm:t>
        <a:bodyPr/>
        <a:lstStyle/>
        <a:p>
          <a:endParaRPr lang="en-US"/>
        </a:p>
      </dgm:t>
    </dgm:pt>
    <dgm:pt modelId="{E24B07E6-54B5-46C4-94C7-431EF3AC178F}" type="pres">
      <dgm:prSet presAssocID="{80472EC2-399F-4983-B305-6736DB07BCB6}" presName="parentText" presStyleLbl="node1" presStyleIdx="1" presStyleCnt="2" custScaleX="136125" custLinFactNeighborX="68630" custLinFactNeighborY="2859">
        <dgm:presLayoutVars>
          <dgm:chMax val="0"/>
          <dgm:bulletEnabled val="1"/>
        </dgm:presLayoutVars>
      </dgm:prSet>
      <dgm:spPr/>
      <dgm:t>
        <a:bodyPr/>
        <a:lstStyle/>
        <a:p>
          <a:endParaRPr lang="en-US"/>
        </a:p>
      </dgm:t>
    </dgm:pt>
    <dgm:pt modelId="{8C4C49F1-685B-4ABE-AF06-338224189E72}" type="pres">
      <dgm:prSet presAssocID="{80472EC2-399F-4983-B305-6736DB07BCB6}" presName="negativeSpace" presStyleCnt="0"/>
      <dgm:spPr/>
    </dgm:pt>
    <dgm:pt modelId="{3EAAA1BA-86ED-4835-A145-95A8CB89023E}" type="pres">
      <dgm:prSet presAssocID="{80472EC2-399F-4983-B305-6736DB07BCB6}" presName="childText" presStyleLbl="conFgAcc1" presStyleIdx="1" presStyleCnt="2">
        <dgm:presLayoutVars>
          <dgm:bulletEnabled val="1"/>
        </dgm:presLayoutVars>
      </dgm:prSet>
      <dgm:spPr/>
    </dgm:pt>
  </dgm:ptLst>
  <dgm:cxnLst>
    <dgm:cxn modelId="{CEF4C476-822C-4DB5-B577-1320DF11C3EA}" type="presOf" srcId="{80472EC2-399F-4983-B305-6736DB07BCB6}" destId="{DC022401-1EF3-45FD-838F-479F219C8910}" srcOrd="0" destOrd="0" presId="urn:microsoft.com/office/officeart/2005/8/layout/list1"/>
    <dgm:cxn modelId="{132E8039-A429-460E-BA0A-FD373B423E2D}" srcId="{19C3402D-501E-420D-A67D-71571AB8D5BE}" destId="{80472EC2-399F-4983-B305-6736DB07BCB6}" srcOrd="1" destOrd="0" parTransId="{F04EBACD-8646-4B1A-83B9-5A81DF2608C4}" sibTransId="{DB38BADC-4847-4436-BEE1-BFF4EF34E645}"/>
    <dgm:cxn modelId="{5DD40C95-72BD-4D87-B421-C8E42263B807}" type="presOf" srcId="{19C3402D-501E-420D-A67D-71571AB8D5BE}" destId="{66E74937-447C-473F-A1FF-39B59F5773EE}" srcOrd="0" destOrd="0" presId="urn:microsoft.com/office/officeart/2005/8/layout/list1"/>
    <dgm:cxn modelId="{80740E01-49B9-4458-A6BE-AF8F8FD2A60E}" type="presOf" srcId="{36578451-C056-4EAF-ACA5-3AF816B2CFF7}" destId="{A4D2DE59-A292-4144-9889-5C19F50C9CC4}" srcOrd="1" destOrd="0" presId="urn:microsoft.com/office/officeart/2005/8/layout/list1"/>
    <dgm:cxn modelId="{5E545962-4376-47B6-91C7-F3324DAFE972}" type="presOf" srcId="{36578451-C056-4EAF-ACA5-3AF816B2CFF7}" destId="{5442325F-1D74-4E51-AB6D-79C02113A059}" srcOrd="0" destOrd="0" presId="urn:microsoft.com/office/officeart/2005/8/layout/list1"/>
    <dgm:cxn modelId="{79DC9345-DB25-498D-82EF-E97F12409ADE}" type="presOf" srcId="{80472EC2-399F-4983-B305-6736DB07BCB6}" destId="{E24B07E6-54B5-46C4-94C7-431EF3AC178F}" srcOrd="1" destOrd="0" presId="urn:microsoft.com/office/officeart/2005/8/layout/list1"/>
    <dgm:cxn modelId="{9B05D78D-71D2-4A19-95C9-367E69D13DD5}" srcId="{19C3402D-501E-420D-A67D-71571AB8D5BE}" destId="{36578451-C056-4EAF-ACA5-3AF816B2CFF7}" srcOrd="0" destOrd="0" parTransId="{C3A10274-0AC7-4BAA-8EBE-664F665EFD5E}" sibTransId="{DD107C33-BA66-4A04-99D7-6835B3AC5F32}"/>
    <dgm:cxn modelId="{D4525490-7C38-4EB0-9AF5-78E1E920E717}" type="presParOf" srcId="{66E74937-447C-473F-A1FF-39B59F5773EE}" destId="{B15FC16D-D8A9-471C-9C08-DBF1FBB7B459}" srcOrd="0" destOrd="0" presId="urn:microsoft.com/office/officeart/2005/8/layout/list1"/>
    <dgm:cxn modelId="{DD081999-D93E-4FD3-880B-DE48FE857C8B}" type="presParOf" srcId="{B15FC16D-D8A9-471C-9C08-DBF1FBB7B459}" destId="{5442325F-1D74-4E51-AB6D-79C02113A059}" srcOrd="0" destOrd="0" presId="urn:microsoft.com/office/officeart/2005/8/layout/list1"/>
    <dgm:cxn modelId="{6F8CF6DB-F770-48A6-9BCE-1B65F14D2D86}" type="presParOf" srcId="{B15FC16D-D8A9-471C-9C08-DBF1FBB7B459}" destId="{A4D2DE59-A292-4144-9889-5C19F50C9CC4}" srcOrd="1" destOrd="0" presId="urn:microsoft.com/office/officeart/2005/8/layout/list1"/>
    <dgm:cxn modelId="{2D86885D-49D7-4BF8-84CB-5D52FCE1A79D}" type="presParOf" srcId="{66E74937-447C-473F-A1FF-39B59F5773EE}" destId="{5D59731C-B65A-4FB4-93EB-02A3BBD3267F}" srcOrd="1" destOrd="0" presId="urn:microsoft.com/office/officeart/2005/8/layout/list1"/>
    <dgm:cxn modelId="{D846095B-5981-4549-ABF8-791F0FB4C9EB}" type="presParOf" srcId="{66E74937-447C-473F-A1FF-39B59F5773EE}" destId="{8D1E2BFF-D65A-4C74-A7E1-75C4E272ACE9}" srcOrd="2" destOrd="0" presId="urn:microsoft.com/office/officeart/2005/8/layout/list1"/>
    <dgm:cxn modelId="{3A95ABC3-88DA-43C0-8C12-43A5F180910B}" type="presParOf" srcId="{66E74937-447C-473F-A1FF-39B59F5773EE}" destId="{DCB9E56D-2BFD-4490-840B-72DBBDEBB7AE}" srcOrd="3" destOrd="0" presId="urn:microsoft.com/office/officeart/2005/8/layout/list1"/>
    <dgm:cxn modelId="{D8E61CA2-4C87-4B4B-9297-95DA67E74CED}" type="presParOf" srcId="{66E74937-447C-473F-A1FF-39B59F5773EE}" destId="{21139772-F284-4697-889D-5EDD7BC184B4}" srcOrd="4" destOrd="0" presId="urn:microsoft.com/office/officeart/2005/8/layout/list1"/>
    <dgm:cxn modelId="{DAD8B6D2-390D-4DB5-9911-6875F27E6086}" type="presParOf" srcId="{21139772-F284-4697-889D-5EDD7BC184B4}" destId="{DC022401-1EF3-45FD-838F-479F219C8910}" srcOrd="0" destOrd="0" presId="urn:microsoft.com/office/officeart/2005/8/layout/list1"/>
    <dgm:cxn modelId="{87A9F79E-D458-4230-AAB0-F05BC5976D80}" type="presParOf" srcId="{21139772-F284-4697-889D-5EDD7BC184B4}" destId="{E24B07E6-54B5-46C4-94C7-431EF3AC178F}" srcOrd="1" destOrd="0" presId="urn:microsoft.com/office/officeart/2005/8/layout/list1"/>
    <dgm:cxn modelId="{D8C0D2D1-957A-4EC9-8A89-FFF03811ED37}" type="presParOf" srcId="{66E74937-447C-473F-A1FF-39B59F5773EE}" destId="{8C4C49F1-685B-4ABE-AF06-338224189E72}" srcOrd="5" destOrd="0" presId="urn:microsoft.com/office/officeart/2005/8/layout/list1"/>
    <dgm:cxn modelId="{1E790C36-049C-4BA5-8AA1-8040E23D62AA}" type="presParOf" srcId="{66E74937-447C-473F-A1FF-39B59F5773EE}" destId="{3EAAA1BA-86ED-4835-A145-95A8CB89023E}" srcOrd="6" destOrd="0" presId="urn:microsoft.com/office/officeart/2005/8/layout/list1"/>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2A1468-1EA7-4760-AA0D-50186597DC61}" type="doc">
      <dgm:prSet loTypeId="urn:microsoft.com/office/officeart/2005/8/layout/chart3" loCatId="cycle" qsTypeId="urn:microsoft.com/office/officeart/2005/8/quickstyle/3d9" qsCatId="3D" csTypeId="urn:microsoft.com/office/officeart/2005/8/colors/colorful4" csCatId="colorful" phldr="1"/>
      <dgm:spPr/>
    </dgm:pt>
    <dgm:pt modelId="{90815DFC-CC6E-4EC6-8541-E453EA300AA4}">
      <dgm:prSet phldrT="[Text]"/>
      <dgm:spPr>
        <a:solidFill>
          <a:schemeClr val="accent5"/>
        </a:solidFill>
      </dgm:spPr>
      <dgm:t>
        <a:bodyPr/>
        <a:lstStyle/>
        <a:p>
          <a:r>
            <a:rPr lang="en-US" b="1" dirty="0" smtClean="0">
              <a:ln/>
            </a:rPr>
            <a:t>CCDS</a:t>
          </a:r>
          <a:endParaRPr lang="en-US" b="1" dirty="0">
            <a:ln/>
          </a:endParaRPr>
        </a:p>
      </dgm:t>
    </dgm:pt>
    <dgm:pt modelId="{514C4684-A9C4-4C95-A632-5F72D24AAD8C}" type="parTrans" cxnId="{013A0C5A-151B-4D93-B05C-B8544C79560E}">
      <dgm:prSet/>
      <dgm:spPr/>
      <dgm:t>
        <a:bodyPr/>
        <a:lstStyle/>
        <a:p>
          <a:endParaRPr lang="en-US" b="1">
            <a:ln>
              <a:solidFill>
                <a:schemeClr val="lt1">
                  <a:hueOff val="0"/>
                  <a:satOff val="0"/>
                  <a:lumOff val="0"/>
                </a:schemeClr>
              </a:solidFill>
            </a:ln>
            <a:solidFill>
              <a:schemeClr val="tx1"/>
            </a:solidFill>
          </a:endParaRPr>
        </a:p>
      </dgm:t>
    </dgm:pt>
    <dgm:pt modelId="{4E78AE9D-FC07-4C56-953B-DC3163DFBF4B}" type="sibTrans" cxnId="{013A0C5A-151B-4D93-B05C-B8544C79560E}">
      <dgm:prSet/>
      <dgm:spPr/>
      <dgm:t>
        <a:bodyPr/>
        <a:lstStyle/>
        <a:p>
          <a:endParaRPr lang="en-US" b="1">
            <a:ln>
              <a:solidFill>
                <a:schemeClr val="lt1">
                  <a:hueOff val="0"/>
                  <a:satOff val="0"/>
                  <a:lumOff val="0"/>
                </a:schemeClr>
              </a:solidFill>
            </a:ln>
            <a:solidFill>
              <a:schemeClr val="tx1"/>
            </a:solidFill>
          </a:endParaRPr>
        </a:p>
      </dgm:t>
    </dgm:pt>
    <dgm:pt modelId="{19A95850-A1B3-4C56-B3D0-92878FB00575}">
      <dgm:prSet phldrT="[Text]"/>
      <dgm:spPr>
        <a:solidFill>
          <a:srgbClr val="00B0F0"/>
        </a:solidFill>
      </dgm:spPr>
      <dgm:t>
        <a:bodyPr/>
        <a:lstStyle/>
        <a:p>
          <a:r>
            <a:rPr lang="en-US" b="1" dirty="0" smtClean="0">
              <a:ln/>
            </a:rPr>
            <a:t>CCDS*</a:t>
          </a:r>
          <a:endParaRPr lang="en-US" b="1" dirty="0">
            <a:ln/>
          </a:endParaRPr>
        </a:p>
      </dgm:t>
    </dgm:pt>
    <dgm:pt modelId="{7C212130-3BA2-4A73-A6C2-4A677A55A0B5}" type="parTrans" cxnId="{BC974872-B6D7-4B91-A08B-ABEB0FEADD8E}">
      <dgm:prSet/>
      <dgm:spPr/>
      <dgm:t>
        <a:bodyPr/>
        <a:lstStyle/>
        <a:p>
          <a:endParaRPr lang="en-US" b="1">
            <a:ln>
              <a:solidFill>
                <a:schemeClr val="lt1">
                  <a:hueOff val="0"/>
                  <a:satOff val="0"/>
                  <a:lumOff val="0"/>
                </a:schemeClr>
              </a:solidFill>
            </a:ln>
            <a:solidFill>
              <a:schemeClr val="tx1"/>
            </a:solidFill>
          </a:endParaRPr>
        </a:p>
      </dgm:t>
    </dgm:pt>
    <dgm:pt modelId="{5F18829F-3CB8-4D2B-84AD-9BBD430594BE}" type="sibTrans" cxnId="{BC974872-B6D7-4B91-A08B-ABEB0FEADD8E}">
      <dgm:prSet/>
      <dgm:spPr/>
      <dgm:t>
        <a:bodyPr/>
        <a:lstStyle/>
        <a:p>
          <a:endParaRPr lang="en-US" b="1">
            <a:ln>
              <a:solidFill>
                <a:schemeClr val="lt1">
                  <a:hueOff val="0"/>
                  <a:satOff val="0"/>
                  <a:lumOff val="0"/>
                </a:schemeClr>
              </a:solidFill>
            </a:ln>
            <a:solidFill>
              <a:schemeClr val="tx1"/>
            </a:solidFill>
          </a:endParaRPr>
        </a:p>
      </dgm:t>
    </dgm:pt>
    <dgm:pt modelId="{9F571244-6A2C-444A-934B-1E1C89904B0D}">
      <dgm:prSet phldrT="[Text]"/>
      <dgm:spPr>
        <a:solidFill>
          <a:schemeClr val="accent2">
            <a:lumMod val="50000"/>
          </a:schemeClr>
        </a:solidFill>
      </dgm:spPr>
      <dgm:t>
        <a:bodyPr/>
        <a:lstStyle/>
        <a:p>
          <a:r>
            <a:rPr lang="en-US" b="1" dirty="0" smtClean="0">
              <a:ln/>
            </a:rPr>
            <a:t>FAST-MDSM</a:t>
          </a:r>
          <a:endParaRPr lang="en-US" b="1" dirty="0">
            <a:ln/>
          </a:endParaRPr>
        </a:p>
      </dgm:t>
    </dgm:pt>
    <dgm:pt modelId="{5D3970F2-C8C9-4C48-8E51-2F7D79F0F04B}" type="parTrans" cxnId="{638D835D-53B6-4572-9F51-2DF139A1391C}">
      <dgm:prSet/>
      <dgm:spPr/>
      <dgm:t>
        <a:bodyPr/>
        <a:lstStyle/>
        <a:p>
          <a:endParaRPr lang="en-US" b="1">
            <a:ln>
              <a:solidFill>
                <a:schemeClr val="lt1">
                  <a:hueOff val="0"/>
                  <a:satOff val="0"/>
                  <a:lumOff val="0"/>
                </a:schemeClr>
              </a:solidFill>
            </a:ln>
            <a:solidFill>
              <a:schemeClr val="tx1"/>
            </a:solidFill>
          </a:endParaRPr>
        </a:p>
      </dgm:t>
    </dgm:pt>
    <dgm:pt modelId="{88F1AF27-D86E-4C83-8240-07B576C6F410}" type="sibTrans" cxnId="{638D835D-53B6-4572-9F51-2DF139A1391C}">
      <dgm:prSet/>
      <dgm:spPr/>
      <dgm:t>
        <a:bodyPr/>
        <a:lstStyle/>
        <a:p>
          <a:endParaRPr lang="en-US" b="1">
            <a:ln>
              <a:solidFill>
                <a:schemeClr val="lt1">
                  <a:hueOff val="0"/>
                  <a:satOff val="0"/>
                  <a:lumOff val="0"/>
                </a:schemeClr>
              </a:solidFill>
            </a:ln>
            <a:solidFill>
              <a:schemeClr val="tx1"/>
            </a:solidFill>
          </a:endParaRPr>
        </a:p>
      </dgm:t>
    </dgm:pt>
    <dgm:pt modelId="{AC9BDC7D-E538-46F3-96E6-6D0E3B8FFF50}">
      <dgm:prSet phldrT="[Text]"/>
      <dgm:spPr>
        <a:solidFill>
          <a:srgbClr val="C25C9E"/>
        </a:solidFill>
      </dgm:spPr>
      <dgm:t>
        <a:bodyPr/>
        <a:lstStyle/>
        <a:p>
          <a:r>
            <a:rPr lang="en-US" b="1" dirty="0" smtClean="0">
              <a:ln/>
            </a:rPr>
            <a:t>FAST-CMDSM*</a:t>
          </a:r>
          <a:endParaRPr lang="en-US" b="1" dirty="0">
            <a:ln/>
          </a:endParaRPr>
        </a:p>
      </dgm:t>
    </dgm:pt>
    <dgm:pt modelId="{477401FA-CE08-425C-9F2A-D6141EEFF419}" type="parTrans" cxnId="{040FE535-B2B7-4E49-AD01-44BF8ECCCC29}">
      <dgm:prSet/>
      <dgm:spPr/>
      <dgm:t>
        <a:bodyPr/>
        <a:lstStyle/>
        <a:p>
          <a:endParaRPr lang="en-US" b="1">
            <a:ln>
              <a:solidFill>
                <a:schemeClr val="lt1">
                  <a:hueOff val="0"/>
                  <a:satOff val="0"/>
                  <a:lumOff val="0"/>
                </a:schemeClr>
              </a:solidFill>
            </a:ln>
            <a:solidFill>
              <a:schemeClr val="tx1"/>
            </a:solidFill>
          </a:endParaRPr>
        </a:p>
      </dgm:t>
    </dgm:pt>
    <dgm:pt modelId="{474E3AEC-6FCA-4B85-9EB2-607795B1EAEF}" type="sibTrans" cxnId="{040FE535-B2B7-4E49-AD01-44BF8ECCCC29}">
      <dgm:prSet/>
      <dgm:spPr/>
      <dgm:t>
        <a:bodyPr/>
        <a:lstStyle/>
        <a:p>
          <a:endParaRPr lang="en-US" b="1">
            <a:ln>
              <a:solidFill>
                <a:schemeClr val="lt1">
                  <a:hueOff val="0"/>
                  <a:satOff val="0"/>
                  <a:lumOff val="0"/>
                </a:schemeClr>
              </a:solidFill>
            </a:ln>
            <a:solidFill>
              <a:schemeClr val="tx1"/>
            </a:solidFill>
          </a:endParaRPr>
        </a:p>
      </dgm:t>
    </dgm:pt>
    <dgm:pt modelId="{71446A27-5734-4B19-8E7C-457A9591B612}">
      <dgm:prSet phldrT="[Text]"/>
      <dgm:spPr>
        <a:solidFill>
          <a:srgbClr val="FF0000"/>
        </a:solidFill>
      </dgm:spPr>
      <dgm:t>
        <a:bodyPr/>
        <a:lstStyle/>
        <a:p>
          <a:r>
            <a:rPr lang="en-US" b="1" dirty="0" smtClean="0">
              <a:ln/>
            </a:rPr>
            <a:t>FAST-CMDSM</a:t>
          </a:r>
          <a:endParaRPr lang="en-US" b="1" dirty="0">
            <a:ln/>
          </a:endParaRPr>
        </a:p>
      </dgm:t>
    </dgm:pt>
    <dgm:pt modelId="{C1BB90C5-23CB-4B4C-8C84-AB00CE245375}" type="parTrans" cxnId="{0C12A0B2-04AC-4390-9BC6-D55BD96EE3E0}">
      <dgm:prSet/>
      <dgm:spPr/>
      <dgm:t>
        <a:bodyPr/>
        <a:lstStyle/>
        <a:p>
          <a:endParaRPr lang="en-US"/>
        </a:p>
      </dgm:t>
    </dgm:pt>
    <dgm:pt modelId="{183BE822-538B-4E64-B847-5C86CA26B59D}" type="sibTrans" cxnId="{0C12A0B2-04AC-4390-9BC6-D55BD96EE3E0}">
      <dgm:prSet/>
      <dgm:spPr/>
      <dgm:t>
        <a:bodyPr/>
        <a:lstStyle/>
        <a:p>
          <a:endParaRPr lang="en-US"/>
        </a:p>
      </dgm:t>
    </dgm:pt>
    <dgm:pt modelId="{EAA39B66-4CB1-47B5-AE41-07CD18239501}" type="pres">
      <dgm:prSet presAssocID="{D72A1468-1EA7-4760-AA0D-50186597DC61}" presName="compositeShape" presStyleCnt="0">
        <dgm:presLayoutVars>
          <dgm:chMax val="7"/>
          <dgm:dir/>
          <dgm:resizeHandles val="exact"/>
        </dgm:presLayoutVars>
      </dgm:prSet>
      <dgm:spPr/>
    </dgm:pt>
    <dgm:pt modelId="{07AA3FDC-0424-416B-ABFC-B6B9DC5D86B9}" type="pres">
      <dgm:prSet presAssocID="{D72A1468-1EA7-4760-AA0D-50186597DC61}" presName="wedge1" presStyleLbl="node1" presStyleIdx="0" presStyleCnt="5"/>
      <dgm:spPr/>
      <dgm:t>
        <a:bodyPr/>
        <a:lstStyle/>
        <a:p>
          <a:endParaRPr lang="en-US"/>
        </a:p>
      </dgm:t>
    </dgm:pt>
    <dgm:pt modelId="{C56BF681-4DE7-4BB3-B152-ECDF0DAFAB2A}" type="pres">
      <dgm:prSet presAssocID="{D72A1468-1EA7-4760-AA0D-50186597DC61}" presName="wedge1Tx" presStyleLbl="node1" presStyleIdx="0" presStyleCnt="5">
        <dgm:presLayoutVars>
          <dgm:chMax val="0"/>
          <dgm:chPref val="0"/>
          <dgm:bulletEnabled val="1"/>
        </dgm:presLayoutVars>
      </dgm:prSet>
      <dgm:spPr/>
      <dgm:t>
        <a:bodyPr/>
        <a:lstStyle/>
        <a:p>
          <a:endParaRPr lang="en-US"/>
        </a:p>
      </dgm:t>
    </dgm:pt>
    <dgm:pt modelId="{BE607CE1-F0A8-4E60-A322-D250D73D0986}" type="pres">
      <dgm:prSet presAssocID="{D72A1468-1EA7-4760-AA0D-50186597DC61}" presName="wedge2" presStyleLbl="node1" presStyleIdx="1" presStyleCnt="5"/>
      <dgm:spPr/>
      <dgm:t>
        <a:bodyPr/>
        <a:lstStyle/>
        <a:p>
          <a:endParaRPr lang="en-US"/>
        </a:p>
      </dgm:t>
    </dgm:pt>
    <dgm:pt modelId="{C865AB1D-BE3F-469A-8716-DC680CC13166}" type="pres">
      <dgm:prSet presAssocID="{D72A1468-1EA7-4760-AA0D-50186597DC61}" presName="wedge2Tx" presStyleLbl="node1" presStyleIdx="1" presStyleCnt="5">
        <dgm:presLayoutVars>
          <dgm:chMax val="0"/>
          <dgm:chPref val="0"/>
          <dgm:bulletEnabled val="1"/>
        </dgm:presLayoutVars>
      </dgm:prSet>
      <dgm:spPr/>
      <dgm:t>
        <a:bodyPr/>
        <a:lstStyle/>
        <a:p>
          <a:endParaRPr lang="en-US"/>
        </a:p>
      </dgm:t>
    </dgm:pt>
    <dgm:pt modelId="{0BD3CB30-ABFD-4A2D-8C3B-AB4F9B04B542}" type="pres">
      <dgm:prSet presAssocID="{D72A1468-1EA7-4760-AA0D-50186597DC61}" presName="wedge3" presStyleLbl="node1" presStyleIdx="2" presStyleCnt="5"/>
      <dgm:spPr/>
      <dgm:t>
        <a:bodyPr/>
        <a:lstStyle/>
        <a:p>
          <a:endParaRPr lang="en-US"/>
        </a:p>
      </dgm:t>
    </dgm:pt>
    <dgm:pt modelId="{98BE820D-2BEB-43EC-9D83-2191166B7769}" type="pres">
      <dgm:prSet presAssocID="{D72A1468-1EA7-4760-AA0D-50186597DC61}" presName="wedge3Tx" presStyleLbl="node1" presStyleIdx="2" presStyleCnt="5">
        <dgm:presLayoutVars>
          <dgm:chMax val="0"/>
          <dgm:chPref val="0"/>
          <dgm:bulletEnabled val="1"/>
        </dgm:presLayoutVars>
      </dgm:prSet>
      <dgm:spPr/>
      <dgm:t>
        <a:bodyPr/>
        <a:lstStyle/>
        <a:p>
          <a:endParaRPr lang="en-US"/>
        </a:p>
      </dgm:t>
    </dgm:pt>
    <dgm:pt modelId="{1793A4CC-CA1C-411D-8A4A-E4C983EF6B87}" type="pres">
      <dgm:prSet presAssocID="{D72A1468-1EA7-4760-AA0D-50186597DC61}" presName="wedge4" presStyleLbl="node1" presStyleIdx="3" presStyleCnt="5"/>
      <dgm:spPr/>
      <dgm:t>
        <a:bodyPr/>
        <a:lstStyle/>
        <a:p>
          <a:endParaRPr lang="en-US"/>
        </a:p>
      </dgm:t>
    </dgm:pt>
    <dgm:pt modelId="{A9D6BC8D-CD69-45B1-A3B5-45F8A22C0D22}" type="pres">
      <dgm:prSet presAssocID="{D72A1468-1EA7-4760-AA0D-50186597DC61}" presName="wedge4Tx" presStyleLbl="node1" presStyleIdx="3" presStyleCnt="5">
        <dgm:presLayoutVars>
          <dgm:chMax val="0"/>
          <dgm:chPref val="0"/>
          <dgm:bulletEnabled val="1"/>
        </dgm:presLayoutVars>
      </dgm:prSet>
      <dgm:spPr/>
      <dgm:t>
        <a:bodyPr/>
        <a:lstStyle/>
        <a:p>
          <a:endParaRPr lang="en-US"/>
        </a:p>
      </dgm:t>
    </dgm:pt>
    <dgm:pt modelId="{7AC376AD-2201-4488-BB5C-33B7A80A9589}" type="pres">
      <dgm:prSet presAssocID="{D72A1468-1EA7-4760-AA0D-50186597DC61}" presName="wedge5" presStyleLbl="node1" presStyleIdx="4" presStyleCnt="5"/>
      <dgm:spPr/>
      <dgm:t>
        <a:bodyPr/>
        <a:lstStyle/>
        <a:p>
          <a:endParaRPr lang="en-US"/>
        </a:p>
      </dgm:t>
    </dgm:pt>
    <dgm:pt modelId="{33D873E6-F680-429D-81AD-8DD804BE4E97}" type="pres">
      <dgm:prSet presAssocID="{D72A1468-1EA7-4760-AA0D-50186597DC61}" presName="wedge5Tx" presStyleLbl="node1" presStyleIdx="4" presStyleCnt="5">
        <dgm:presLayoutVars>
          <dgm:chMax val="0"/>
          <dgm:chPref val="0"/>
          <dgm:bulletEnabled val="1"/>
        </dgm:presLayoutVars>
      </dgm:prSet>
      <dgm:spPr/>
      <dgm:t>
        <a:bodyPr/>
        <a:lstStyle/>
        <a:p>
          <a:endParaRPr lang="en-US"/>
        </a:p>
      </dgm:t>
    </dgm:pt>
  </dgm:ptLst>
  <dgm:cxnLst>
    <dgm:cxn modelId="{E7D62AB5-E0FB-4F72-845D-D0D8BDD35747}" type="presOf" srcId="{9F571244-6A2C-444A-934B-1E1C89904B0D}" destId="{98BE820D-2BEB-43EC-9D83-2191166B7769}" srcOrd="1" destOrd="0" presId="urn:microsoft.com/office/officeart/2005/8/layout/chart3"/>
    <dgm:cxn modelId="{040FE535-B2B7-4E49-AD01-44BF8ECCCC29}" srcId="{D72A1468-1EA7-4760-AA0D-50186597DC61}" destId="{AC9BDC7D-E538-46F3-96E6-6D0E3B8FFF50}" srcOrd="3" destOrd="0" parTransId="{477401FA-CE08-425C-9F2A-D6141EEFF419}" sibTransId="{474E3AEC-6FCA-4B85-9EB2-607795B1EAEF}"/>
    <dgm:cxn modelId="{DEFEFBD7-D2D0-4EF7-9463-4B10DED36928}" type="presOf" srcId="{AC9BDC7D-E538-46F3-96E6-6D0E3B8FFF50}" destId="{A9D6BC8D-CD69-45B1-A3B5-45F8A22C0D22}" srcOrd="1" destOrd="0" presId="urn:microsoft.com/office/officeart/2005/8/layout/chart3"/>
    <dgm:cxn modelId="{904022FC-B676-4FD7-B2F8-23A4B22421EE}" type="presOf" srcId="{9F571244-6A2C-444A-934B-1E1C89904B0D}" destId="{0BD3CB30-ABFD-4A2D-8C3B-AB4F9B04B542}" srcOrd="0" destOrd="0" presId="urn:microsoft.com/office/officeart/2005/8/layout/chart3"/>
    <dgm:cxn modelId="{4B696905-AA0C-49D9-8467-E21A034F4A44}" type="presOf" srcId="{90815DFC-CC6E-4EC6-8541-E453EA300AA4}" destId="{C56BF681-4DE7-4BB3-B152-ECDF0DAFAB2A}" srcOrd="1" destOrd="0" presId="urn:microsoft.com/office/officeart/2005/8/layout/chart3"/>
    <dgm:cxn modelId="{89BE0DE8-B3D5-40CA-8F2C-4D9110CFF0B8}" type="presOf" srcId="{71446A27-5734-4B19-8E7C-457A9591B612}" destId="{33D873E6-F680-429D-81AD-8DD804BE4E97}" srcOrd="1" destOrd="0" presId="urn:microsoft.com/office/officeart/2005/8/layout/chart3"/>
    <dgm:cxn modelId="{EB7FF9FF-B3C5-4504-B3AC-C8401F8994BC}" type="presOf" srcId="{71446A27-5734-4B19-8E7C-457A9591B612}" destId="{7AC376AD-2201-4488-BB5C-33B7A80A9589}" srcOrd="0" destOrd="0" presId="urn:microsoft.com/office/officeart/2005/8/layout/chart3"/>
    <dgm:cxn modelId="{638D835D-53B6-4572-9F51-2DF139A1391C}" srcId="{D72A1468-1EA7-4760-AA0D-50186597DC61}" destId="{9F571244-6A2C-444A-934B-1E1C89904B0D}" srcOrd="2" destOrd="0" parTransId="{5D3970F2-C8C9-4C48-8E51-2F7D79F0F04B}" sibTransId="{88F1AF27-D86E-4C83-8240-07B576C6F410}"/>
    <dgm:cxn modelId="{1666CE06-3BA9-4ECA-A51B-A158C5A92263}" type="presOf" srcId="{19A95850-A1B3-4C56-B3D0-92878FB00575}" destId="{C865AB1D-BE3F-469A-8716-DC680CC13166}" srcOrd="1" destOrd="0" presId="urn:microsoft.com/office/officeart/2005/8/layout/chart3"/>
    <dgm:cxn modelId="{A387C5F7-1D08-4770-899E-12D7A904F057}" type="presOf" srcId="{19A95850-A1B3-4C56-B3D0-92878FB00575}" destId="{BE607CE1-F0A8-4E60-A322-D250D73D0986}" srcOrd="0" destOrd="0" presId="urn:microsoft.com/office/officeart/2005/8/layout/chart3"/>
    <dgm:cxn modelId="{013A0C5A-151B-4D93-B05C-B8544C79560E}" srcId="{D72A1468-1EA7-4760-AA0D-50186597DC61}" destId="{90815DFC-CC6E-4EC6-8541-E453EA300AA4}" srcOrd="0" destOrd="0" parTransId="{514C4684-A9C4-4C95-A632-5F72D24AAD8C}" sibTransId="{4E78AE9D-FC07-4C56-953B-DC3163DFBF4B}"/>
    <dgm:cxn modelId="{47F37DA0-E1CA-4C45-9ED1-1370A60ECB53}" type="presOf" srcId="{AC9BDC7D-E538-46F3-96E6-6D0E3B8FFF50}" destId="{1793A4CC-CA1C-411D-8A4A-E4C983EF6B87}" srcOrd="0" destOrd="0" presId="urn:microsoft.com/office/officeart/2005/8/layout/chart3"/>
    <dgm:cxn modelId="{0C12A0B2-04AC-4390-9BC6-D55BD96EE3E0}" srcId="{D72A1468-1EA7-4760-AA0D-50186597DC61}" destId="{71446A27-5734-4B19-8E7C-457A9591B612}" srcOrd="4" destOrd="0" parTransId="{C1BB90C5-23CB-4B4C-8C84-AB00CE245375}" sibTransId="{183BE822-538B-4E64-B847-5C86CA26B59D}"/>
    <dgm:cxn modelId="{F0E34D02-06A2-402C-A581-E71885E29AEE}" type="presOf" srcId="{D72A1468-1EA7-4760-AA0D-50186597DC61}" destId="{EAA39B66-4CB1-47B5-AE41-07CD18239501}" srcOrd="0" destOrd="0" presId="urn:microsoft.com/office/officeart/2005/8/layout/chart3"/>
    <dgm:cxn modelId="{BC974872-B6D7-4B91-A08B-ABEB0FEADD8E}" srcId="{D72A1468-1EA7-4760-AA0D-50186597DC61}" destId="{19A95850-A1B3-4C56-B3D0-92878FB00575}" srcOrd="1" destOrd="0" parTransId="{7C212130-3BA2-4A73-A6C2-4A677A55A0B5}" sibTransId="{5F18829F-3CB8-4D2B-84AD-9BBD430594BE}"/>
    <dgm:cxn modelId="{31AC6F32-4A90-4FCF-9680-50FC524C7FDC}" type="presOf" srcId="{90815DFC-CC6E-4EC6-8541-E453EA300AA4}" destId="{07AA3FDC-0424-416B-ABFC-B6B9DC5D86B9}" srcOrd="0" destOrd="0" presId="urn:microsoft.com/office/officeart/2005/8/layout/chart3"/>
    <dgm:cxn modelId="{94A52427-AA49-4A10-9D62-719396EE76DE}" type="presParOf" srcId="{EAA39B66-4CB1-47B5-AE41-07CD18239501}" destId="{07AA3FDC-0424-416B-ABFC-B6B9DC5D86B9}" srcOrd="0" destOrd="0" presId="urn:microsoft.com/office/officeart/2005/8/layout/chart3"/>
    <dgm:cxn modelId="{D4006654-5FDF-4F93-8A13-8A527F52EBEF}" type="presParOf" srcId="{EAA39B66-4CB1-47B5-AE41-07CD18239501}" destId="{C56BF681-4DE7-4BB3-B152-ECDF0DAFAB2A}" srcOrd="1" destOrd="0" presId="urn:microsoft.com/office/officeart/2005/8/layout/chart3"/>
    <dgm:cxn modelId="{D61AD57A-DA92-44EA-B8CE-C571C40A7906}" type="presParOf" srcId="{EAA39B66-4CB1-47B5-AE41-07CD18239501}" destId="{BE607CE1-F0A8-4E60-A322-D250D73D0986}" srcOrd="2" destOrd="0" presId="urn:microsoft.com/office/officeart/2005/8/layout/chart3"/>
    <dgm:cxn modelId="{14C60CA2-A520-4EB1-AF82-1BC1A7EA4E2D}" type="presParOf" srcId="{EAA39B66-4CB1-47B5-AE41-07CD18239501}" destId="{C865AB1D-BE3F-469A-8716-DC680CC13166}" srcOrd="3" destOrd="0" presId="urn:microsoft.com/office/officeart/2005/8/layout/chart3"/>
    <dgm:cxn modelId="{EE8E5B91-F3E9-4853-BBE1-589D7CF6B454}" type="presParOf" srcId="{EAA39B66-4CB1-47B5-AE41-07CD18239501}" destId="{0BD3CB30-ABFD-4A2D-8C3B-AB4F9B04B542}" srcOrd="4" destOrd="0" presId="urn:microsoft.com/office/officeart/2005/8/layout/chart3"/>
    <dgm:cxn modelId="{E7702E30-1E12-4A94-B159-A87AA1A2F387}" type="presParOf" srcId="{EAA39B66-4CB1-47B5-AE41-07CD18239501}" destId="{98BE820D-2BEB-43EC-9D83-2191166B7769}" srcOrd="5" destOrd="0" presId="urn:microsoft.com/office/officeart/2005/8/layout/chart3"/>
    <dgm:cxn modelId="{03C62238-D408-4D65-83EE-8439B838ED79}" type="presParOf" srcId="{EAA39B66-4CB1-47B5-AE41-07CD18239501}" destId="{1793A4CC-CA1C-411D-8A4A-E4C983EF6B87}" srcOrd="6" destOrd="0" presId="urn:microsoft.com/office/officeart/2005/8/layout/chart3"/>
    <dgm:cxn modelId="{D00B44BB-5E12-458A-BEFC-250650AE6FD4}" type="presParOf" srcId="{EAA39B66-4CB1-47B5-AE41-07CD18239501}" destId="{A9D6BC8D-CD69-45B1-A3B5-45F8A22C0D22}" srcOrd="7" destOrd="0" presId="urn:microsoft.com/office/officeart/2005/8/layout/chart3"/>
    <dgm:cxn modelId="{4584D6FD-656B-4ADE-AFB3-BA6AA0AEC510}" type="presParOf" srcId="{EAA39B66-4CB1-47B5-AE41-07CD18239501}" destId="{7AC376AD-2201-4488-BB5C-33B7A80A9589}" srcOrd="8" destOrd="0" presId="urn:microsoft.com/office/officeart/2005/8/layout/chart3"/>
    <dgm:cxn modelId="{3545C675-E6FC-424A-A03B-939AF6153491}" type="presParOf" srcId="{EAA39B66-4CB1-47B5-AE41-07CD18239501}" destId="{33D873E6-F680-429D-81AD-8DD804BE4E97}" srcOrd="9" destOrd="0" presId="urn:microsoft.com/office/officeart/2005/8/layout/chart3"/>
  </dgm:cxnLst>
  <dgm:bg>
    <a:solidFill>
      <a:schemeClr val="bg1">
        <a:alpha val="0"/>
      </a:schemeClr>
    </a:solidFill>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486E51F-AC99-42E4-9DF3-97E6A39C804A}" type="doc">
      <dgm:prSet loTypeId="urn:microsoft.com/office/officeart/2005/8/layout/funnel1" loCatId="process" qsTypeId="urn:microsoft.com/office/officeart/2005/8/quickstyle/3d3" qsCatId="3D" csTypeId="urn:microsoft.com/office/officeart/2005/8/colors/accent0_3" csCatId="mainScheme" phldr="1"/>
      <dgm:spPr/>
      <dgm:t>
        <a:bodyPr/>
        <a:lstStyle/>
        <a:p>
          <a:endParaRPr lang="en-US"/>
        </a:p>
      </dgm:t>
    </dgm:pt>
    <dgm:pt modelId="{F8CB7087-3F28-4252-AEC3-CF9FD08865A6}">
      <dgm:prSet phldrT="[Text]" custT="1"/>
      <dgm:spPr>
        <a:xfrm>
          <a:off x="4136068" y="203654"/>
          <a:ext cx="1642544" cy="1578603"/>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sz="1800" b="1" i="1" dirty="0" smtClean="0">
              <a:solidFill>
                <a:srgbClr val="FFFFFF"/>
              </a:solidFill>
              <a:latin typeface="Calibri" panose="020F0502020204030204" pitchFamily="34" charset="0"/>
              <a:ea typeface="+mn-ea"/>
              <a:cs typeface="Calibri" panose="020F0502020204030204" pitchFamily="34" charset="0"/>
            </a:rPr>
            <a:t>Degree</a:t>
          </a:r>
          <a:endParaRPr lang="en-US" sz="1800" b="1" i="1" dirty="0">
            <a:solidFill>
              <a:srgbClr val="FFFFFF"/>
            </a:solidFill>
            <a:latin typeface="Calibri" panose="020F0502020204030204" pitchFamily="34" charset="0"/>
            <a:ea typeface="+mn-ea"/>
            <a:cs typeface="Calibri" panose="020F0502020204030204" pitchFamily="34" charset="0"/>
          </a:endParaRPr>
        </a:p>
      </dgm:t>
    </dgm:pt>
    <dgm:pt modelId="{9E04E3B7-CE61-493A-80FA-A9CE8BF1DBA7}" type="parTrans" cxnId="{7A739CFB-C177-4502-9130-BC487C0F05C9}">
      <dgm:prSet/>
      <dgm:spPr/>
      <dgm:t>
        <a:bodyPr/>
        <a:lstStyle/>
        <a:p>
          <a:endParaRPr lang="en-US" sz="2400" b="1" i="1">
            <a:latin typeface="Calibri" panose="020F0502020204030204" pitchFamily="34" charset="0"/>
            <a:cs typeface="Calibri" panose="020F0502020204030204" pitchFamily="34" charset="0"/>
          </a:endParaRPr>
        </a:p>
      </dgm:t>
    </dgm:pt>
    <dgm:pt modelId="{6EDEAD42-6E44-4724-8AEB-34E4FEA9FBB2}" type="sibTrans" cxnId="{7A739CFB-C177-4502-9130-BC487C0F05C9}">
      <dgm:prSet/>
      <dgm:spPr/>
      <dgm:t>
        <a:bodyPr/>
        <a:lstStyle/>
        <a:p>
          <a:endParaRPr lang="en-US" sz="2400" b="1" i="1">
            <a:latin typeface="Calibri" panose="020F0502020204030204" pitchFamily="34" charset="0"/>
            <a:cs typeface="Calibri" panose="020F0502020204030204" pitchFamily="34" charset="0"/>
          </a:endParaRPr>
        </a:p>
      </dgm:t>
    </dgm:pt>
    <dgm:pt modelId="{A1C46B0D-80D1-4442-B02C-435EB5DFC501}">
      <dgm:prSet phldrT="[Text]" custT="1"/>
      <dgm:spPr>
        <a:xfrm>
          <a:off x="2781926" y="244046"/>
          <a:ext cx="1569999" cy="1423019"/>
        </a:xfrm>
        <a:prstGeom prst="ellipse">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sz="1800" b="1" i="1" dirty="0" smtClean="0">
              <a:solidFill>
                <a:srgbClr val="FFFFFF"/>
              </a:solidFill>
              <a:latin typeface="Calibri" panose="020F0502020204030204" pitchFamily="34" charset="0"/>
              <a:ea typeface="+mn-ea"/>
              <a:cs typeface="Calibri" panose="020F0502020204030204" pitchFamily="34" charset="0"/>
            </a:rPr>
            <a:t>Diameter</a:t>
          </a:r>
          <a:endParaRPr lang="en-US" sz="1800" b="1" i="1" dirty="0">
            <a:solidFill>
              <a:srgbClr val="FFFFFF"/>
            </a:solidFill>
            <a:latin typeface="Calibri" panose="020F0502020204030204" pitchFamily="34" charset="0"/>
            <a:ea typeface="+mn-ea"/>
            <a:cs typeface="Calibri" panose="020F0502020204030204" pitchFamily="34" charset="0"/>
          </a:endParaRPr>
        </a:p>
      </dgm:t>
    </dgm:pt>
    <dgm:pt modelId="{8785A8A9-BCFE-400D-A81D-6A8878C946AB}" type="parTrans" cxnId="{A0755439-0D45-4B0B-8907-78721A1307D3}">
      <dgm:prSet/>
      <dgm:spPr/>
      <dgm:t>
        <a:bodyPr/>
        <a:lstStyle/>
        <a:p>
          <a:endParaRPr lang="en-US" sz="2400" b="1" i="1">
            <a:latin typeface="Calibri" panose="020F0502020204030204" pitchFamily="34" charset="0"/>
            <a:cs typeface="Calibri" panose="020F0502020204030204" pitchFamily="34" charset="0"/>
          </a:endParaRPr>
        </a:p>
      </dgm:t>
    </dgm:pt>
    <dgm:pt modelId="{FA681003-40B1-454E-BFC3-B0E25449DFC6}" type="sibTrans" cxnId="{A0755439-0D45-4B0B-8907-78721A1307D3}">
      <dgm:prSet/>
      <dgm:spPr/>
      <dgm:t>
        <a:bodyPr/>
        <a:lstStyle/>
        <a:p>
          <a:endParaRPr lang="en-US" sz="2400" b="1" i="1">
            <a:latin typeface="Calibri" panose="020F0502020204030204" pitchFamily="34" charset="0"/>
            <a:cs typeface="Calibri" panose="020F0502020204030204" pitchFamily="34" charset="0"/>
          </a:endParaRPr>
        </a:p>
      </dgm:t>
    </dgm:pt>
    <dgm:pt modelId="{ACCCDE34-A15A-4B03-A3FB-BE749498164C}">
      <dgm:prSet phldrT="[Text]" custT="1"/>
      <dgm:spPr>
        <a:xfrm>
          <a:off x="3601738" y="1233133"/>
          <a:ext cx="1437526" cy="1515556"/>
        </a:xfrm>
        <a:prstGeom prst="ellipse">
          <a:avLst/>
        </a:prstGeom>
        <a:solidFill>
          <a:srgbClr val="000000">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r>
            <a:rPr lang="en-US" sz="1800" b="1" i="1" dirty="0" smtClean="0">
              <a:solidFill>
                <a:srgbClr val="FFFFFF"/>
              </a:solidFill>
              <a:latin typeface="Calibri" panose="020F0502020204030204" pitchFamily="34" charset="0"/>
              <a:ea typeface="+mn-ea"/>
              <a:cs typeface="Calibri" panose="020F0502020204030204" pitchFamily="34" charset="0"/>
            </a:rPr>
            <a:t>Network Size</a:t>
          </a:r>
          <a:endParaRPr lang="en-US" sz="1800" b="1" i="1" dirty="0">
            <a:solidFill>
              <a:srgbClr val="FFFFFF"/>
            </a:solidFill>
            <a:latin typeface="Calibri" panose="020F0502020204030204" pitchFamily="34" charset="0"/>
            <a:ea typeface="+mn-ea"/>
            <a:cs typeface="Calibri" panose="020F0502020204030204" pitchFamily="34" charset="0"/>
          </a:endParaRPr>
        </a:p>
      </dgm:t>
    </dgm:pt>
    <dgm:pt modelId="{F34CAAED-E2F7-4DCE-B5D6-D78D5CB0B5B7}" type="parTrans" cxnId="{1A1C30E5-BE11-40B4-842B-7AFC721F3E28}">
      <dgm:prSet/>
      <dgm:spPr/>
      <dgm:t>
        <a:bodyPr/>
        <a:lstStyle/>
        <a:p>
          <a:endParaRPr lang="en-US" sz="2400" b="1" i="1">
            <a:latin typeface="Calibri" panose="020F0502020204030204" pitchFamily="34" charset="0"/>
            <a:cs typeface="Calibri" panose="020F0502020204030204" pitchFamily="34" charset="0"/>
          </a:endParaRPr>
        </a:p>
      </dgm:t>
    </dgm:pt>
    <dgm:pt modelId="{A8338E51-24D1-40C1-8BDD-86A5DC68E52F}" type="sibTrans" cxnId="{1A1C30E5-BE11-40B4-842B-7AFC721F3E28}">
      <dgm:prSet/>
      <dgm:spPr/>
      <dgm:t>
        <a:bodyPr/>
        <a:lstStyle/>
        <a:p>
          <a:endParaRPr lang="en-US" sz="2400" b="1" i="1">
            <a:latin typeface="Calibri" panose="020F0502020204030204" pitchFamily="34" charset="0"/>
            <a:cs typeface="Calibri" panose="020F0502020204030204" pitchFamily="34" charset="0"/>
          </a:endParaRPr>
        </a:p>
      </dgm:t>
    </dgm:pt>
    <dgm:pt modelId="{0926097A-4B7F-4084-8E70-CD8E48A83313}">
      <dgm:prSet phldrT="[Text]" custT="1"/>
      <dgm:spPr>
        <a:xfrm>
          <a:off x="2653248" y="3324198"/>
          <a:ext cx="3092277" cy="773069"/>
        </a:xfrm>
        <a:prstGeom prst="rect">
          <a:avLst/>
        </a:prstGeom>
        <a:noFill/>
        <a:ln w="9525" cap="flat" cmpd="sng" algn="ctr">
          <a:solidFill>
            <a:srgbClr val="000000">
              <a:alpha val="0"/>
              <a:hueOff val="0"/>
              <a:satOff val="0"/>
              <a:lumOff val="0"/>
              <a:alphaOff val="0"/>
            </a:srgbClr>
          </a:solidFill>
          <a:prstDash val="solid"/>
        </a:ln>
        <a:effectLst/>
      </dgm:spPr>
      <dgm:t>
        <a:bodyPr/>
        <a:lstStyle/>
        <a:p>
          <a:r>
            <a:rPr lang="en-US" sz="3200" b="1" i="1" dirty="0" smtClean="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endParaRPr lang="en-US" sz="3200" b="1" i="1"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gm:t>
    </dgm:pt>
    <dgm:pt modelId="{6C8C61CA-249B-4D67-BEE9-847492455A98}" type="sibTrans" cxnId="{E35748A0-1850-44CA-A7E6-8B121E1D5D19}">
      <dgm:prSet/>
      <dgm:spPr/>
      <dgm:t>
        <a:bodyPr/>
        <a:lstStyle/>
        <a:p>
          <a:endParaRPr lang="en-US" sz="2400" b="1" i="1">
            <a:latin typeface="Calibri" panose="020F0502020204030204" pitchFamily="34" charset="0"/>
            <a:cs typeface="Calibri" panose="020F0502020204030204" pitchFamily="34" charset="0"/>
          </a:endParaRPr>
        </a:p>
      </dgm:t>
    </dgm:pt>
    <dgm:pt modelId="{79EE7EF9-F31F-4B41-9749-AB722A2D694A}" type="parTrans" cxnId="{E35748A0-1850-44CA-A7E6-8B121E1D5D19}">
      <dgm:prSet/>
      <dgm:spPr/>
      <dgm:t>
        <a:bodyPr/>
        <a:lstStyle/>
        <a:p>
          <a:endParaRPr lang="en-US" sz="2400" b="1" i="1">
            <a:latin typeface="Calibri" panose="020F0502020204030204" pitchFamily="34" charset="0"/>
            <a:cs typeface="Calibri" panose="020F0502020204030204" pitchFamily="34" charset="0"/>
          </a:endParaRPr>
        </a:p>
      </dgm:t>
    </dgm:pt>
    <dgm:pt modelId="{B4C6BAFE-2C5B-47C9-A74D-F060A4FD4541}" type="pres">
      <dgm:prSet presAssocID="{C486E51F-AC99-42E4-9DF3-97E6A39C804A}" presName="Name0" presStyleCnt="0">
        <dgm:presLayoutVars>
          <dgm:chMax val="4"/>
          <dgm:resizeHandles val="exact"/>
        </dgm:presLayoutVars>
      </dgm:prSet>
      <dgm:spPr/>
      <dgm:t>
        <a:bodyPr/>
        <a:lstStyle/>
        <a:p>
          <a:endParaRPr lang="en-US"/>
        </a:p>
      </dgm:t>
    </dgm:pt>
    <dgm:pt modelId="{04F4B720-A0B2-4AE0-A550-6E43E279121B}" type="pres">
      <dgm:prSet presAssocID="{C486E51F-AC99-42E4-9DF3-97E6A39C804A}" presName="ellipse" presStyleLbl="trBgShp" presStyleIdx="0" presStyleCnt="1" custLinFactNeighborX="3496" custLinFactNeighborY="-2514"/>
      <dgm:spPr>
        <a:xfrm>
          <a:off x="2532134" y="167498"/>
          <a:ext cx="3324198" cy="1154450"/>
        </a:xfrm>
        <a:prstGeom prst="ellipse">
          <a:avLst/>
        </a:prstGeom>
        <a:solidFill>
          <a:srgbClr val="000000">
            <a:tint val="50000"/>
            <a:alpha val="40000"/>
            <a:hueOff val="0"/>
            <a:satOff val="0"/>
            <a:lumOff val="0"/>
            <a:alphaOff val="0"/>
          </a:srgbClr>
        </a:solidFill>
        <a:ln w="9525" cap="flat" cmpd="sng" algn="ctr">
          <a:solidFill>
            <a:srgbClr val="000000">
              <a:hueOff val="0"/>
              <a:satOff val="0"/>
              <a:lumOff val="0"/>
              <a:alphaOff val="0"/>
            </a:srgbClr>
          </a:solidFill>
          <a:prstDash val="solid"/>
        </a:ln>
        <a:effectLst/>
        <a:scene3d>
          <a:camera prst="orthographicFront">
            <a:rot lat="0" lon="0" rev="0"/>
          </a:camera>
          <a:lightRig rig="contrasting" dir="t">
            <a:rot lat="0" lon="0" rev="1200000"/>
          </a:lightRig>
        </a:scene3d>
        <a:sp3d z="-152400" prstMaterial="matte"/>
      </dgm:spPr>
      <dgm:t>
        <a:bodyPr/>
        <a:lstStyle/>
        <a:p>
          <a:endParaRPr lang="en-US"/>
        </a:p>
      </dgm:t>
    </dgm:pt>
    <dgm:pt modelId="{119493D8-0807-41AB-AFE5-5C016E82FFCC}" type="pres">
      <dgm:prSet presAssocID="{C486E51F-AC99-42E4-9DF3-97E6A39C804A}" presName="arrow1" presStyleLbl="fgShp" presStyleIdx="0" presStyleCnt="1" custLinFactNeighborX="11265"/>
      <dgm:spPr>
        <a:xfrm>
          <a:off x="3877275" y="2994355"/>
          <a:ext cx="644224" cy="412303"/>
        </a:xfrm>
        <a:prstGeom prst="downArrow">
          <a:avLst/>
        </a:prstGeom>
        <a:solidFill>
          <a:srgbClr val="000000">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gm:spPr>
      <dgm:t>
        <a:bodyPr/>
        <a:lstStyle/>
        <a:p>
          <a:endParaRPr lang="en-US"/>
        </a:p>
      </dgm:t>
    </dgm:pt>
    <dgm:pt modelId="{FDA48D9D-5C38-4C11-9B95-4519E005A326}" type="pres">
      <dgm:prSet presAssocID="{C486E51F-AC99-42E4-9DF3-97E6A39C804A}" presName="rectangle" presStyleLbl="revTx" presStyleIdx="0" presStyleCnt="1">
        <dgm:presLayoutVars>
          <dgm:bulletEnabled val="1"/>
        </dgm:presLayoutVars>
      </dgm:prSet>
      <dgm:spPr/>
      <dgm:t>
        <a:bodyPr/>
        <a:lstStyle/>
        <a:p>
          <a:endParaRPr lang="en-US"/>
        </a:p>
      </dgm:t>
    </dgm:pt>
    <dgm:pt modelId="{78BAFAD2-EA80-4D0E-B131-87F68B25FAE2}" type="pres">
      <dgm:prSet presAssocID="{A1C46B0D-80D1-4442-B02C-435EB5DFC501}" presName="item1" presStyleLbl="node1" presStyleIdx="0" presStyleCnt="3" custScaleX="123967" custScaleY="130696">
        <dgm:presLayoutVars>
          <dgm:bulletEnabled val="1"/>
        </dgm:presLayoutVars>
      </dgm:prSet>
      <dgm:spPr/>
      <dgm:t>
        <a:bodyPr/>
        <a:lstStyle/>
        <a:p>
          <a:endParaRPr lang="en-US"/>
        </a:p>
      </dgm:t>
    </dgm:pt>
    <dgm:pt modelId="{C42B1132-06CC-41CD-BF56-23B68A93301F}" type="pres">
      <dgm:prSet presAssocID="{ACCCDE34-A15A-4B03-A3FB-BE749498164C}" presName="item2" presStyleLbl="node1" presStyleIdx="1" presStyleCnt="3" custScaleX="135391" custScaleY="122716" custLinFactNeighborX="6570" custLinFactNeighborY="-14263">
        <dgm:presLayoutVars>
          <dgm:bulletEnabled val="1"/>
        </dgm:presLayoutVars>
      </dgm:prSet>
      <dgm:spPr/>
      <dgm:t>
        <a:bodyPr/>
        <a:lstStyle/>
        <a:p>
          <a:endParaRPr lang="en-US"/>
        </a:p>
      </dgm:t>
    </dgm:pt>
    <dgm:pt modelId="{B682B2FA-276E-4876-BB72-00A97E7CFF46}" type="pres">
      <dgm:prSet presAssocID="{0926097A-4B7F-4084-8E70-CD8E48A83313}" presName="item3" presStyleLbl="node1" presStyleIdx="2" presStyleCnt="3" custScaleX="141647" custScaleY="136133" custLinFactNeighborX="24252" custLinFactNeighborY="13140">
        <dgm:presLayoutVars>
          <dgm:bulletEnabled val="1"/>
        </dgm:presLayoutVars>
      </dgm:prSet>
      <dgm:spPr/>
      <dgm:t>
        <a:bodyPr/>
        <a:lstStyle/>
        <a:p>
          <a:endParaRPr lang="en-US"/>
        </a:p>
      </dgm:t>
    </dgm:pt>
    <dgm:pt modelId="{A12254D5-C831-425F-9552-FAD2FE75F3F7}" type="pres">
      <dgm:prSet presAssocID="{C486E51F-AC99-42E4-9DF3-97E6A39C804A}" presName="funnel" presStyleLbl="trAlignAcc1" presStyleIdx="0" presStyleCnt="1" custLinFactNeighborX="3083" custLinFactNeighborY="-893"/>
      <dgm:spPr>
        <a:xfrm>
          <a:off x="2506782" y="0"/>
          <a:ext cx="3607657" cy="2886125"/>
        </a:xfrm>
        <a:prstGeom prst="funnel">
          <a:avLst/>
        </a:prstGeom>
        <a:solidFill>
          <a:srgbClr val="808080">
            <a:alpha val="40000"/>
            <a:hueOff val="0"/>
            <a:satOff val="0"/>
            <a:lumOff val="0"/>
            <a:alphaOff val="0"/>
          </a:srgb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gm:spPr>
      <dgm:t>
        <a:bodyPr/>
        <a:lstStyle/>
        <a:p>
          <a:endParaRPr lang="en-US"/>
        </a:p>
      </dgm:t>
    </dgm:pt>
  </dgm:ptLst>
  <dgm:cxnLst>
    <dgm:cxn modelId="{7441419B-AC05-4022-B302-3E3978310482}" type="presOf" srcId="{F8CB7087-3F28-4252-AEC3-CF9FD08865A6}" destId="{B682B2FA-276E-4876-BB72-00A97E7CFF46}" srcOrd="0" destOrd="0" presId="urn:microsoft.com/office/officeart/2005/8/layout/funnel1"/>
    <dgm:cxn modelId="{524FD01C-4ED8-4C7C-A743-652951659317}" type="presOf" srcId="{A1C46B0D-80D1-4442-B02C-435EB5DFC501}" destId="{C42B1132-06CC-41CD-BF56-23B68A93301F}" srcOrd="0" destOrd="0" presId="urn:microsoft.com/office/officeart/2005/8/layout/funnel1"/>
    <dgm:cxn modelId="{E35748A0-1850-44CA-A7E6-8B121E1D5D19}" srcId="{C486E51F-AC99-42E4-9DF3-97E6A39C804A}" destId="{0926097A-4B7F-4084-8E70-CD8E48A83313}" srcOrd="3" destOrd="0" parTransId="{79EE7EF9-F31F-4B41-9749-AB722A2D694A}" sibTransId="{6C8C61CA-249B-4D67-BEE9-847492455A98}"/>
    <dgm:cxn modelId="{6EA0BED2-BE50-4CAF-BE16-F81E5FEC2A0E}" type="presOf" srcId="{0926097A-4B7F-4084-8E70-CD8E48A83313}" destId="{FDA48D9D-5C38-4C11-9B95-4519E005A326}" srcOrd="0" destOrd="0" presId="urn:microsoft.com/office/officeart/2005/8/layout/funnel1"/>
    <dgm:cxn modelId="{A0755439-0D45-4B0B-8907-78721A1307D3}" srcId="{C486E51F-AC99-42E4-9DF3-97E6A39C804A}" destId="{A1C46B0D-80D1-4442-B02C-435EB5DFC501}" srcOrd="1" destOrd="0" parTransId="{8785A8A9-BCFE-400D-A81D-6A8878C946AB}" sibTransId="{FA681003-40B1-454E-BFC3-B0E25449DFC6}"/>
    <dgm:cxn modelId="{7A739CFB-C177-4502-9130-BC487C0F05C9}" srcId="{C486E51F-AC99-42E4-9DF3-97E6A39C804A}" destId="{F8CB7087-3F28-4252-AEC3-CF9FD08865A6}" srcOrd="0" destOrd="0" parTransId="{9E04E3B7-CE61-493A-80FA-A9CE8BF1DBA7}" sibTransId="{6EDEAD42-6E44-4724-8AEB-34E4FEA9FBB2}"/>
    <dgm:cxn modelId="{815F2FAA-2FB2-43BD-AA21-EB848B97861C}" type="presOf" srcId="{C486E51F-AC99-42E4-9DF3-97E6A39C804A}" destId="{B4C6BAFE-2C5B-47C9-A74D-F060A4FD4541}" srcOrd="0" destOrd="0" presId="urn:microsoft.com/office/officeart/2005/8/layout/funnel1"/>
    <dgm:cxn modelId="{1A1C30E5-BE11-40B4-842B-7AFC721F3E28}" srcId="{C486E51F-AC99-42E4-9DF3-97E6A39C804A}" destId="{ACCCDE34-A15A-4B03-A3FB-BE749498164C}" srcOrd="2" destOrd="0" parTransId="{F34CAAED-E2F7-4DCE-B5D6-D78D5CB0B5B7}" sibTransId="{A8338E51-24D1-40C1-8BDD-86A5DC68E52F}"/>
    <dgm:cxn modelId="{FE136B10-5229-4004-A24B-CAC6B766C8C3}" type="presOf" srcId="{ACCCDE34-A15A-4B03-A3FB-BE749498164C}" destId="{78BAFAD2-EA80-4D0E-B131-87F68B25FAE2}" srcOrd="0" destOrd="0" presId="urn:microsoft.com/office/officeart/2005/8/layout/funnel1"/>
    <dgm:cxn modelId="{A096AD24-85E1-45BF-BD4B-D8271B52C273}" type="presParOf" srcId="{B4C6BAFE-2C5B-47C9-A74D-F060A4FD4541}" destId="{04F4B720-A0B2-4AE0-A550-6E43E279121B}" srcOrd="0" destOrd="0" presId="urn:microsoft.com/office/officeart/2005/8/layout/funnel1"/>
    <dgm:cxn modelId="{265F42A8-4F66-43D5-A3BD-54F4C5205D8D}" type="presParOf" srcId="{B4C6BAFE-2C5B-47C9-A74D-F060A4FD4541}" destId="{119493D8-0807-41AB-AFE5-5C016E82FFCC}" srcOrd="1" destOrd="0" presId="urn:microsoft.com/office/officeart/2005/8/layout/funnel1"/>
    <dgm:cxn modelId="{A95F8B59-B873-4637-A8CC-4573A81A7338}" type="presParOf" srcId="{B4C6BAFE-2C5B-47C9-A74D-F060A4FD4541}" destId="{FDA48D9D-5C38-4C11-9B95-4519E005A326}" srcOrd="2" destOrd="0" presId="urn:microsoft.com/office/officeart/2005/8/layout/funnel1"/>
    <dgm:cxn modelId="{CF8DF9ED-291B-4177-A0F1-383A22AA058F}" type="presParOf" srcId="{B4C6BAFE-2C5B-47C9-A74D-F060A4FD4541}" destId="{78BAFAD2-EA80-4D0E-B131-87F68B25FAE2}" srcOrd="3" destOrd="0" presId="urn:microsoft.com/office/officeart/2005/8/layout/funnel1"/>
    <dgm:cxn modelId="{B0C03972-6C3C-4FA7-B5C9-226F9D80A71A}" type="presParOf" srcId="{B4C6BAFE-2C5B-47C9-A74D-F060A4FD4541}" destId="{C42B1132-06CC-41CD-BF56-23B68A93301F}" srcOrd="4" destOrd="0" presId="urn:microsoft.com/office/officeart/2005/8/layout/funnel1"/>
    <dgm:cxn modelId="{36105FF2-46FA-4E09-88F4-2A90D76A8BFB}" type="presParOf" srcId="{B4C6BAFE-2C5B-47C9-A74D-F060A4FD4541}" destId="{B682B2FA-276E-4876-BB72-00A97E7CFF46}" srcOrd="5" destOrd="0" presId="urn:microsoft.com/office/officeart/2005/8/layout/funnel1"/>
    <dgm:cxn modelId="{91E5DE8C-2ED7-4C96-ABA0-0AE1F77B47F8}" type="presParOf" srcId="{B4C6BAFE-2C5B-47C9-A74D-F060A4FD4541}" destId="{A12254D5-C831-425F-9552-FAD2FE75F3F7}"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524A4-6B49-4EAB-95C7-830DA12D116A}">
      <dsp:nvSpPr>
        <dsp:cNvPr id="0" name=""/>
        <dsp:cNvSpPr/>
      </dsp:nvSpPr>
      <dsp:spPr>
        <a:xfrm>
          <a:off x="1480037" y="861667"/>
          <a:ext cx="1895667" cy="1895667"/>
        </a:xfrm>
        <a:prstGeom prst="gear9">
          <a:avLst/>
        </a:prstGeom>
        <a:solidFill>
          <a:schemeClr val="accent1">
            <a:lumMod val="1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1" kern="1200" dirty="0" smtClean="0">
              <a:latin typeface="Calibri" panose="020F0502020204030204" pitchFamily="34" charset="0"/>
              <a:cs typeface="Calibri" panose="020F0502020204030204" pitchFamily="34" charset="0"/>
            </a:rPr>
            <a:t>Diameter</a:t>
          </a:r>
          <a:endParaRPr lang="en-US" sz="2200" b="1" i="1" kern="1200" dirty="0">
            <a:latin typeface="Calibri" panose="020F0502020204030204" pitchFamily="34" charset="0"/>
            <a:cs typeface="Calibri" panose="020F0502020204030204" pitchFamily="34" charset="0"/>
          </a:endParaRPr>
        </a:p>
      </dsp:txBody>
      <dsp:txXfrm>
        <a:off x="1861150" y="1305718"/>
        <a:ext cx="1133441" cy="974412"/>
      </dsp:txXfrm>
    </dsp:sp>
    <dsp:sp modelId="{2D6A1C73-36A9-4501-8E29-69F56F1BE331}">
      <dsp:nvSpPr>
        <dsp:cNvPr id="0" name=""/>
        <dsp:cNvSpPr/>
      </dsp:nvSpPr>
      <dsp:spPr>
        <a:xfrm rot="9414859">
          <a:off x="1121068" y="773861"/>
          <a:ext cx="2331670" cy="2331670"/>
        </a:xfrm>
        <a:prstGeom prst="circularArrow">
          <a:avLst>
            <a:gd name="adj1" fmla="val 4878"/>
            <a:gd name="adj2" fmla="val 312630"/>
            <a:gd name="adj3" fmla="val 3080441"/>
            <a:gd name="adj4" fmla="val 15308182"/>
            <a:gd name="adj5" fmla="val 569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524A4-6B49-4EAB-95C7-830DA12D116A}">
      <dsp:nvSpPr>
        <dsp:cNvPr id="0" name=""/>
        <dsp:cNvSpPr/>
      </dsp:nvSpPr>
      <dsp:spPr>
        <a:xfrm>
          <a:off x="0" y="1551000"/>
          <a:ext cx="1895666" cy="1895666"/>
        </a:xfrm>
        <a:prstGeom prst="gear9">
          <a:avLst/>
        </a:prstGeom>
        <a:solidFill>
          <a:schemeClr val="tx1"/>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1" kern="1200" dirty="0" smtClean="0">
              <a:latin typeface="Calibri" panose="020F0502020204030204" pitchFamily="34" charset="0"/>
              <a:cs typeface="Calibri" panose="020F0502020204030204" pitchFamily="34" charset="0"/>
            </a:rPr>
            <a:t># Inter – Intra links</a:t>
          </a:r>
          <a:endParaRPr lang="en-US" sz="2000" b="1" i="1" kern="1200" dirty="0">
            <a:latin typeface="Calibri" panose="020F0502020204030204" pitchFamily="34" charset="0"/>
            <a:cs typeface="Calibri" panose="020F0502020204030204" pitchFamily="34" charset="0"/>
          </a:endParaRPr>
        </a:p>
      </dsp:txBody>
      <dsp:txXfrm>
        <a:off x="381113" y="1995051"/>
        <a:ext cx="1133440" cy="974411"/>
      </dsp:txXfrm>
    </dsp:sp>
    <dsp:sp modelId="{2D6A1C73-36A9-4501-8E29-69F56F1BE331}">
      <dsp:nvSpPr>
        <dsp:cNvPr id="0" name=""/>
        <dsp:cNvSpPr/>
      </dsp:nvSpPr>
      <dsp:spPr>
        <a:xfrm rot="17033979" flipV="1">
          <a:off x="8138" y="1112606"/>
          <a:ext cx="2209863" cy="2264658"/>
        </a:xfrm>
        <a:prstGeom prst="circularArrow">
          <a:avLst>
            <a:gd name="adj1" fmla="val 4878"/>
            <a:gd name="adj2" fmla="val 312630"/>
            <a:gd name="adj3" fmla="val 3080441"/>
            <a:gd name="adj4" fmla="val 15308182"/>
            <a:gd name="adj5" fmla="val 569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D524A4-6B49-4EAB-95C7-830DA12D116A}">
      <dsp:nvSpPr>
        <dsp:cNvPr id="0" name=""/>
        <dsp:cNvSpPr/>
      </dsp:nvSpPr>
      <dsp:spPr>
        <a:xfrm>
          <a:off x="2112956" y="1551000"/>
          <a:ext cx="1895667" cy="1895667"/>
        </a:xfrm>
        <a:prstGeom prst="gear9">
          <a:avLst/>
        </a:prstGeom>
        <a:solidFill>
          <a:schemeClr val="accent1">
            <a:lumMod val="2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1" kern="1200" dirty="0" smtClean="0">
              <a:latin typeface="Calibri" panose="020F0502020204030204" pitchFamily="34" charset="0"/>
              <a:cs typeface="Calibri" panose="020F0502020204030204" pitchFamily="34" charset="0"/>
            </a:rPr>
            <a:t>Degree</a:t>
          </a:r>
          <a:endParaRPr lang="en-US" sz="2000" b="1" i="1" kern="1200" dirty="0">
            <a:latin typeface="Calibri" panose="020F0502020204030204" pitchFamily="34" charset="0"/>
            <a:cs typeface="Calibri" panose="020F0502020204030204" pitchFamily="34" charset="0"/>
          </a:endParaRPr>
        </a:p>
      </dsp:txBody>
      <dsp:txXfrm>
        <a:off x="2494069" y="1995051"/>
        <a:ext cx="1133441" cy="974412"/>
      </dsp:txXfrm>
    </dsp:sp>
    <dsp:sp modelId="{4638899A-C4CF-4682-8D2D-1A974F5133E6}">
      <dsp:nvSpPr>
        <dsp:cNvPr id="0" name=""/>
        <dsp:cNvSpPr/>
      </dsp:nvSpPr>
      <dsp:spPr>
        <a:xfrm>
          <a:off x="1066437" y="1102933"/>
          <a:ext cx="1378667" cy="1378667"/>
        </a:xfrm>
        <a:prstGeom prst="gear6">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1" kern="1200" dirty="0" smtClean="0">
              <a:latin typeface="Calibri" panose="020F0502020204030204" pitchFamily="34" charset="0"/>
              <a:cs typeface="Calibri" panose="020F0502020204030204" pitchFamily="34" charset="0"/>
            </a:rPr>
            <a:t># layers</a:t>
          </a:r>
          <a:endParaRPr lang="en-US" sz="2000" b="1" i="1" kern="1200" dirty="0">
            <a:latin typeface="Calibri" panose="020F0502020204030204" pitchFamily="34" charset="0"/>
            <a:cs typeface="Calibri" panose="020F0502020204030204" pitchFamily="34" charset="0"/>
          </a:endParaRPr>
        </a:p>
      </dsp:txBody>
      <dsp:txXfrm>
        <a:off x="1413521" y="1452114"/>
        <a:ext cx="684499" cy="680305"/>
      </dsp:txXfrm>
    </dsp:sp>
    <dsp:sp modelId="{811BED93-E5D3-4150-9C3C-6F2D5885689D}">
      <dsp:nvSpPr>
        <dsp:cNvPr id="0" name=""/>
        <dsp:cNvSpPr/>
      </dsp:nvSpPr>
      <dsp:spPr>
        <a:xfrm rot="20700000">
          <a:off x="1768319" y="151794"/>
          <a:ext cx="1350812" cy="1350812"/>
        </a:xfrm>
        <a:prstGeom prst="gear6">
          <a:avLst/>
        </a:prstGeom>
        <a:solidFill>
          <a:schemeClr val="accent2">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l-GR" sz="2000" b="1" i="1" kern="1200" dirty="0" smtClean="0">
              <a:latin typeface="Calibri" panose="020F0502020204030204" pitchFamily="34" charset="0"/>
              <a:cs typeface="Calibri" panose="020F0502020204030204" pitchFamily="34" charset="0"/>
            </a:rPr>
            <a:t># </a:t>
          </a:r>
          <a:r>
            <a:rPr lang="en-US" sz="2000" b="1" i="1" kern="1200" dirty="0" smtClean="0">
              <a:latin typeface="Calibri" panose="020F0502020204030204" pitchFamily="34" charset="0"/>
              <a:cs typeface="Calibri" panose="020F0502020204030204" pitchFamily="34" charset="0"/>
            </a:rPr>
            <a:t>nodes</a:t>
          </a:r>
          <a:endParaRPr lang="en-US" sz="2000" b="1" i="1" kern="1200" dirty="0">
            <a:latin typeface="Calibri" panose="020F0502020204030204" pitchFamily="34" charset="0"/>
            <a:cs typeface="Calibri" panose="020F0502020204030204" pitchFamily="34" charset="0"/>
          </a:endParaRPr>
        </a:p>
      </dsp:txBody>
      <dsp:txXfrm rot="-20700000">
        <a:off x="2064592" y="448066"/>
        <a:ext cx="758266" cy="758266"/>
      </dsp:txXfrm>
    </dsp:sp>
    <dsp:sp modelId="{2D6A1C73-36A9-4501-8E29-69F56F1BE331}">
      <dsp:nvSpPr>
        <dsp:cNvPr id="0" name=""/>
        <dsp:cNvSpPr/>
      </dsp:nvSpPr>
      <dsp:spPr>
        <a:xfrm>
          <a:off x="1978447" y="1269488"/>
          <a:ext cx="2426454" cy="2426454"/>
        </a:xfrm>
        <a:prstGeom prst="circularArrow">
          <a:avLst>
            <a:gd name="adj1" fmla="val 4688"/>
            <a:gd name="adj2" fmla="val 299029"/>
            <a:gd name="adj3" fmla="val 2495346"/>
            <a:gd name="adj4" fmla="val 15906878"/>
            <a:gd name="adj5" fmla="val 5469"/>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2EA75C3-551B-4AF0-B669-62C477445EC5}">
      <dsp:nvSpPr>
        <dsp:cNvPr id="0" name=""/>
        <dsp:cNvSpPr/>
      </dsp:nvSpPr>
      <dsp:spPr>
        <a:xfrm rot="1032971">
          <a:off x="822278" y="801095"/>
          <a:ext cx="1762970" cy="176297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66023C7-DE3C-407D-9B50-69B6DE801971}">
      <dsp:nvSpPr>
        <dsp:cNvPr id="0" name=""/>
        <dsp:cNvSpPr/>
      </dsp:nvSpPr>
      <dsp:spPr>
        <a:xfrm rot="2653504">
          <a:off x="1526174" y="-140876"/>
          <a:ext cx="1900837" cy="190083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E2BFF-D65A-4C74-A7E1-75C4E272ACE9}">
      <dsp:nvSpPr>
        <dsp:cNvPr id="0" name=""/>
        <dsp:cNvSpPr/>
      </dsp:nvSpPr>
      <dsp:spPr>
        <a:xfrm>
          <a:off x="0" y="678092"/>
          <a:ext cx="3339347" cy="1083600"/>
        </a:xfrm>
        <a:prstGeom prst="rect">
          <a:avLst/>
        </a:prstGeom>
        <a:solidFill>
          <a:schemeClr val="lt1">
            <a:hueOff val="0"/>
            <a:satOff val="0"/>
            <a:lumOff val="0"/>
            <a:alpha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dsp:style>
    </dsp:sp>
    <dsp:sp modelId="{A4D2DE59-A292-4144-9889-5C19F50C9CC4}">
      <dsp:nvSpPr>
        <dsp:cNvPr id="0" name=""/>
        <dsp:cNvSpPr/>
      </dsp:nvSpPr>
      <dsp:spPr>
        <a:xfrm>
          <a:off x="158977" y="18014"/>
          <a:ext cx="3179551" cy="1269360"/>
        </a:xfrm>
        <a:prstGeom prst="roundRect">
          <a:avLst/>
        </a:prstGeom>
        <a:solidFill>
          <a:srgbClr val="5C0438"/>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88354" tIns="0" rIns="88354" bIns="0" numCol="1" spcCol="1270" anchor="ctr" anchorCtr="0">
          <a:noAutofit/>
        </a:bodyPr>
        <a:lstStyle/>
        <a:p>
          <a:pPr lvl="0" algn="l" defTabSz="889000">
            <a:lnSpc>
              <a:spcPct val="90000"/>
            </a:lnSpc>
            <a:spcBef>
              <a:spcPct val="0"/>
            </a:spcBef>
            <a:spcAft>
              <a:spcPct val="35000"/>
            </a:spcAft>
          </a:pPr>
          <a:r>
            <a:rPr lang="en-US" sz="2000" b="1" kern="1200"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Synthetic only</a:t>
          </a:r>
          <a:endParaRPr lang="en-US" sz="2000" b="1"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20942" y="79979"/>
        <a:ext cx="3055621" cy="1145430"/>
      </dsp:txXfrm>
    </dsp:sp>
    <dsp:sp modelId="{3EAAA1BA-86ED-4835-A145-95A8CB89023E}">
      <dsp:nvSpPr>
        <dsp:cNvPr id="0" name=""/>
        <dsp:cNvSpPr/>
      </dsp:nvSpPr>
      <dsp:spPr>
        <a:xfrm>
          <a:off x="0" y="2603174"/>
          <a:ext cx="3339347" cy="108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4B07E6-54B5-46C4-94C7-431EF3AC178F}">
      <dsp:nvSpPr>
        <dsp:cNvPr id="0" name=""/>
        <dsp:cNvSpPr/>
      </dsp:nvSpPr>
      <dsp:spPr>
        <a:xfrm>
          <a:off x="166688" y="2004785"/>
          <a:ext cx="3172659" cy="1269360"/>
        </a:xfrm>
        <a:prstGeom prst="roundRect">
          <a:avLst/>
        </a:prstGeom>
        <a:solidFill>
          <a:srgbClr val="5C0438"/>
        </a:solid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w="114300" prst="hardEdge"/>
        </a:sp3d>
      </dsp:spPr>
      <dsp:style>
        <a:lnRef idx="2">
          <a:scrgbClr r="0" g="0" b="0"/>
        </a:lnRef>
        <a:fillRef idx="1">
          <a:scrgbClr r="0" g="0" b="0"/>
        </a:fillRef>
        <a:effectRef idx="0">
          <a:scrgbClr r="0" g="0" b="0"/>
        </a:effectRef>
        <a:fontRef idx="minor">
          <a:schemeClr val="lt1"/>
        </a:fontRef>
      </dsp:style>
      <dsp:txBody>
        <a:bodyPr spcFirstLastPara="0" vert="horz" wrap="square" lIns="88354" tIns="0" rIns="88354" bIns="0" numCol="1" spcCol="1270" anchor="ctr" anchorCtr="0">
          <a:noAutofit/>
        </a:bodyPr>
        <a:lstStyle/>
        <a:p>
          <a:pPr lvl="0" algn="l" defTabSz="1911350">
            <a:lnSpc>
              <a:spcPct val="90000"/>
            </a:lnSpc>
            <a:spcBef>
              <a:spcPct val="0"/>
            </a:spcBef>
            <a:spcAft>
              <a:spcPct val="35000"/>
            </a:spcAft>
          </a:pPr>
          <a:r>
            <a:rPr lang="en-US" b="1" kern="1200" dirty="0" smtClean="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Real Non existent</a:t>
          </a:r>
          <a:endParaRPr lang="en-US" sz="2000" b="1" kern="1200"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dsp:txBody>
      <dsp:txXfrm>
        <a:off x="228653" y="2066750"/>
        <a:ext cx="3048729" cy="11454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A3FDC-0424-416B-ABFC-B6B9DC5D86B9}">
      <dsp:nvSpPr>
        <dsp:cNvPr id="0" name=""/>
        <dsp:cNvSpPr/>
      </dsp:nvSpPr>
      <dsp:spPr>
        <a:xfrm>
          <a:off x="1569419" y="255260"/>
          <a:ext cx="3588593" cy="3588593"/>
        </a:xfrm>
        <a:prstGeom prst="pie">
          <a:avLst>
            <a:gd name="adj1" fmla="val 16200000"/>
            <a:gd name="adj2" fmla="val 20520000"/>
          </a:avLst>
        </a:prstGeom>
        <a:solidFill>
          <a:schemeClr val="accent5"/>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b="1" kern="1200" dirty="0" smtClean="0">
              <a:ln/>
            </a:rPr>
            <a:t>CCDS</a:t>
          </a:r>
          <a:endParaRPr lang="en-US" sz="2000" b="1" kern="1200" dirty="0">
            <a:ln/>
          </a:endParaRPr>
        </a:p>
      </dsp:txBody>
      <dsp:txXfrm>
        <a:off x="3409000" y="791413"/>
        <a:ext cx="1217558" cy="833066"/>
      </dsp:txXfrm>
    </dsp:sp>
    <dsp:sp modelId="{BE607CE1-F0A8-4E60-A322-D250D73D0986}">
      <dsp:nvSpPr>
        <dsp:cNvPr id="0" name=""/>
        <dsp:cNvSpPr/>
      </dsp:nvSpPr>
      <dsp:spPr>
        <a:xfrm>
          <a:off x="1443818" y="428281"/>
          <a:ext cx="3588593" cy="3588593"/>
        </a:xfrm>
        <a:prstGeom prst="pie">
          <a:avLst>
            <a:gd name="adj1" fmla="val 20520000"/>
            <a:gd name="adj2" fmla="val 3240000"/>
          </a:avLst>
        </a:prstGeom>
        <a:solidFill>
          <a:srgbClr val="00B0F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b="1" kern="1200" dirty="0" smtClean="0">
              <a:ln/>
            </a:rPr>
            <a:t>CCDS*</a:t>
          </a:r>
          <a:endParaRPr lang="en-US" sz="2000" b="1" kern="1200" dirty="0">
            <a:ln/>
          </a:endParaRPr>
        </a:p>
      </dsp:txBody>
      <dsp:txXfrm>
        <a:off x="3789220" y="2051692"/>
        <a:ext cx="1068033" cy="901420"/>
      </dsp:txXfrm>
    </dsp:sp>
    <dsp:sp modelId="{0BD3CB30-ABFD-4A2D-8C3B-AB4F9B04B542}">
      <dsp:nvSpPr>
        <dsp:cNvPr id="0" name=""/>
        <dsp:cNvSpPr/>
      </dsp:nvSpPr>
      <dsp:spPr>
        <a:xfrm>
          <a:off x="1443818" y="428281"/>
          <a:ext cx="3588593" cy="3588593"/>
        </a:xfrm>
        <a:prstGeom prst="pie">
          <a:avLst>
            <a:gd name="adj1" fmla="val 3240000"/>
            <a:gd name="adj2" fmla="val 7560000"/>
          </a:avLst>
        </a:prstGeom>
        <a:solidFill>
          <a:schemeClr val="accent2">
            <a:lumMod val="5000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b="1" kern="1200" dirty="0" smtClean="0">
              <a:ln/>
            </a:rPr>
            <a:t>FAST-MDSM</a:t>
          </a:r>
          <a:endParaRPr lang="en-US" sz="2000" b="1" kern="1200" dirty="0">
            <a:ln/>
          </a:endParaRPr>
        </a:p>
      </dsp:txBody>
      <dsp:txXfrm>
        <a:off x="2597294" y="3119726"/>
        <a:ext cx="1281640" cy="768984"/>
      </dsp:txXfrm>
    </dsp:sp>
    <dsp:sp modelId="{1793A4CC-CA1C-411D-8A4A-E4C983EF6B87}">
      <dsp:nvSpPr>
        <dsp:cNvPr id="0" name=""/>
        <dsp:cNvSpPr/>
      </dsp:nvSpPr>
      <dsp:spPr>
        <a:xfrm>
          <a:off x="1443818" y="428281"/>
          <a:ext cx="3588593" cy="3588593"/>
        </a:xfrm>
        <a:prstGeom prst="pie">
          <a:avLst>
            <a:gd name="adj1" fmla="val 7560000"/>
            <a:gd name="adj2" fmla="val 11880000"/>
          </a:avLst>
        </a:prstGeom>
        <a:solidFill>
          <a:srgbClr val="C25C9E"/>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b="1" kern="1200" dirty="0" smtClean="0">
              <a:ln/>
            </a:rPr>
            <a:t>FAST-CMDSM*</a:t>
          </a:r>
          <a:endParaRPr lang="en-US" sz="2000" b="1" kern="1200" dirty="0">
            <a:ln/>
          </a:endParaRPr>
        </a:p>
      </dsp:txBody>
      <dsp:txXfrm>
        <a:off x="1614703" y="2051692"/>
        <a:ext cx="1068033" cy="901420"/>
      </dsp:txXfrm>
    </dsp:sp>
    <dsp:sp modelId="{7AC376AD-2201-4488-BB5C-33B7A80A9589}">
      <dsp:nvSpPr>
        <dsp:cNvPr id="0" name=""/>
        <dsp:cNvSpPr/>
      </dsp:nvSpPr>
      <dsp:spPr>
        <a:xfrm>
          <a:off x="1443818" y="428281"/>
          <a:ext cx="3588593" cy="3588593"/>
        </a:xfrm>
        <a:prstGeom prst="pie">
          <a:avLst>
            <a:gd name="adj1" fmla="val 11880000"/>
            <a:gd name="adj2" fmla="val 16200000"/>
          </a:avLst>
        </a:prstGeom>
        <a:solidFill>
          <a:srgbClr val="FF0000"/>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sp3d extrusionH="28000" prstMaterial="matte"/>
        </a:bodyPr>
        <a:lstStyle/>
        <a:p>
          <a:pPr lvl="0" algn="ctr" defTabSz="889000">
            <a:lnSpc>
              <a:spcPct val="90000"/>
            </a:lnSpc>
            <a:spcBef>
              <a:spcPct val="0"/>
            </a:spcBef>
            <a:spcAft>
              <a:spcPct val="35000"/>
            </a:spcAft>
          </a:pPr>
          <a:r>
            <a:rPr lang="en-US" sz="2000" b="1" kern="1200" dirty="0" smtClean="0">
              <a:ln/>
            </a:rPr>
            <a:t>FAST-CMDSM</a:t>
          </a:r>
          <a:endParaRPr lang="en-US" sz="2000" b="1" kern="1200" dirty="0">
            <a:ln/>
          </a:endParaRPr>
        </a:p>
      </dsp:txBody>
      <dsp:txXfrm>
        <a:off x="1967154" y="975114"/>
        <a:ext cx="1217558" cy="8330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4B720-A0B2-4AE0-A550-6E43E279121B}">
      <dsp:nvSpPr>
        <dsp:cNvPr id="0" name=""/>
        <dsp:cNvSpPr/>
      </dsp:nvSpPr>
      <dsp:spPr>
        <a:xfrm>
          <a:off x="2648348" y="138475"/>
          <a:ext cx="3324198" cy="1154450"/>
        </a:xfrm>
        <a:prstGeom prst="ellipse">
          <a:avLst/>
        </a:prstGeom>
        <a:solidFill>
          <a:srgbClr val="000000">
            <a:tint val="50000"/>
            <a:alpha val="40000"/>
            <a:hueOff val="0"/>
            <a:satOff val="0"/>
            <a:lumOff val="0"/>
            <a:alphaOff val="0"/>
          </a:srgbClr>
        </a:solidFill>
        <a:ln w="9525" cap="flat" cmpd="sng" algn="ctr">
          <a:solidFill>
            <a:srgbClr val="000000">
              <a:hueOff val="0"/>
              <a:satOff val="0"/>
              <a:lumOff val="0"/>
              <a:alphaOff val="0"/>
            </a:srgb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119493D8-0807-41AB-AFE5-5C016E82FFCC}">
      <dsp:nvSpPr>
        <dsp:cNvPr id="0" name=""/>
        <dsp:cNvSpPr/>
      </dsp:nvSpPr>
      <dsp:spPr>
        <a:xfrm>
          <a:off x="3949847" y="2994355"/>
          <a:ext cx="644224" cy="412303"/>
        </a:xfrm>
        <a:prstGeom prst="downArrow">
          <a:avLst/>
        </a:prstGeom>
        <a:solidFill>
          <a:srgbClr val="000000">
            <a:tint val="60000"/>
            <a:hueOff val="0"/>
            <a:satOff val="0"/>
            <a:lumOff val="0"/>
            <a:alphaOff val="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DA48D9D-5C38-4C11-9B95-4519E005A326}">
      <dsp:nvSpPr>
        <dsp:cNvPr id="0" name=""/>
        <dsp:cNvSpPr/>
      </dsp:nvSpPr>
      <dsp:spPr>
        <a:xfrm>
          <a:off x="2653248" y="3324198"/>
          <a:ext cx="3092277" cy="773069"/>
        </a:xfrm>
        <a:prstGeom prst="rect">
          <a:avLst/>
        </a:prstGeom>
        <a:noFill/>
        <a:ln w="9525" cap="flat" cmpd="sng" algn="ctr">
          <a:solidFill>
            <a:srgbClr val="000000">
              <a:alpha val="0"/>
              <a:hueOff val="0"/>
              <a:satOff val="0"/>
              <a:lumOff val="0"/>
              <a:alphaOff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US" sz="3200" b="1" i="1" kern="1200" dirty="0" smtClean="0">
              <a:solidFill>
                <a:srgbClr val="000000">
                  <a:hueOff val="0"/>
                  <a:satOff val="0"/>
                  <a:lumOff val="0"/>
                  <a:alphaOff val="0"/>
                </a:srgbClr>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rPr>
            <a:t> </a:t>
          </a:r>
          <a:endParaRPr lang="en-US" sz="3200" b="1" i="1" kern="1200" dirty="0">
            <a:solidFill>
              <a:srgbClr val="000000">
                <a:hueOff val="0"/>
                <a:satOff val="0"/>
                <a:lumOff val="0"/>
                <a:alphaOff val="0"/>
              </a:srgbClr>
            </a:solidFill>
            <a:latin typeface="Calibri" panose="020F0502020204030204" pitchFamily="34" charset="0"/>
            <a:ea typeface="+mn-ea"/>
            <a:cs typeface="Calibri" panose="020F0502020204030204" pitchFamily="34" charset="0"/>
          </a:endParaRPr>
        </a:p>
      </dsp:txBody>
      <dsp:txXfrm>
        <a:off x="2653248" y="3324198"/>
        <a:ext cx="3092277" cy="773069"/>
      </dsp:txXfrm>
    </dsp:sp>
    <dsp:sp modelId="{78BAFAD2-EA80-4D0E-B131-87F68B25FAE2}">
      <dsp:nvSpPr>
        <dsp:cNvPr id="0" name=""/>
        <dsp:cNvSpPr/>
      </dsp:nvSpPr>
      <dsp:spPr>
        <a:xfrm>
          <a:off x="3601738" y="1233133"/>
          <a:ext cx="1437526" cy="1515556"/>
        </a:xfrm>
        <a:prstGeom prst="ellipse">
          <a:avLst/>
        </a:prstGeom>
        <a:solidFill>
          <a:srgbClr val="000000">
            <a:hueOff val="0"/>
            <a:satOff val="0"/>
            <a:lumOff val="0"/>
            <a:alphaOff val="0"/>
          </a:srgb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dirty="0" smtClean="0">
              <a:solidFill>
                <a:srgbClr val="FFFFFF"/>
              </a:solidFill>
              <a:latin typeface="Calibri" panose="020F0502020204030204" pitchFamily="34" charset="0"/>
              <a:ea typeface="+mn-ea"/>
              <a:cs typeface="Calibri" panose="020F0502020204030204" pitchFamily="34" charset="0"/>
            </a:rPr>
            <a:t>Network Size</a:t>
          </a:r>
          <a:endParaRPr lang="en-US" sz="1800" b="1" i="1" kern="1200" dirty="0">
            <a:solidFill>
              <a:srgbClr val="FFFFFF"/>
            </a:solidFill>
            <a:latin typeface="Calibri" panose="020F0502020204030204" pitchFamily="34" charset="0"/>
            <a:ea typeface="+mn-ea"/>
            <a:cs typeface="Calibri" panose="020F0502020204030204" pitchFamily="34" charset="0"/>
          </a:endParaRPr>
        </a:p>
      </dsp:txBody>
      <dsp:txXfrm>
        <a:off x="3812259" y="1455081"/>
        <a:ext cx="1016484" cy="1071660"/>
      </dsp:txXfrm>
    </dsp:sp>
    <dsp:sp modelId="{C42B1132-06CC-41CD-BF56-23B68A93301F}">
      <dsp:nvSpPr>
        <dsp:cNvPr id="0" name=""/>
        <dsp:cNvSpPr/>
      </dsp:nvSpPr>
      <dsp:spPr>
        <a:xfrm>
          <a:off x="2781926" y="244046"/>
          <a:ext cx="1569999" cy="1423019"/>
        </a:xfrm>
        <a:prstGeom prst="ellipse">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dirty="0" smtClean="0">
              <a:solidFill>
                <a:srgbClr val="FFFFFF"/>
              </a:solidFill>
              <a:latin typeface="Calibri" panose="020F0502020204030204" pitchFamily="34" charset="0"/>
              <a:ea typeface="+mn-ea"/>
              <a:cs typeface="Calibri" panose="020F0502020204030204" pitchFamily="34" charset="0"/>
            </a:rPr>
            <a:t>Diameter</a:t>
          </a:r>
          <a:endParaRPr lang="en-US" sz="1800" b="1" i="1" kern="1200" dirty="0">
            <a:solidFill>
              <a:srgbClr val="FFFFFF"/>
            </a:solidFill>
            <a:latin typeface="Calibri" panose="020F0502020204030204" pitchFamily="34" charset="0"/>
            <a:ea typeface="+mn-ea"/>
            <a:cs typeface="Calibri" panose="020F0502020204030204" pitchFamily="34" charset="0"/>
          </a:endParaRPr>
        </a:p>
      </dsp:txBody>
      <dsp:txXfrm>
        <a:off x="3011847" y="452442"/>
        <a:ext cx="1110157" cy="1006227"/>
      </dsp:txXfrm>
    </dsp:sp>
    <dsp:sp modelId="{B682B2FA-276E-4876-BB72-00A97E7CFF46}">
      <dsp:nvSpPr>
        <dsp:cNvPr id="0" name=""/>
        <dsp:cNvSpPr/>
      </dsp:nvSpPr>
      <dsp:spPr>
        <a:xfrm>
          <a:off x="4136068" y="203654"/>
          <a:ext cx="1642544" cy="1578603"/>
        </a:xfrm>
        <a:prstGeom prst="ellipse">
          <a:avLst/>
        </a:prstGeom>
        <a:solidFill>
          <a:srgbClr val="FF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i="1" kern="1200" dirty="0" smtClean="0">
              <a:solidFill>
                <a:srgbClr val="FFFFFF"/>
              </a:solidFill>
              <a:latin typeface="Calibri" panose="020F0502020204030204" pitchFamily="34" charset="0"/>
              <a:ea typeface="+mn-ea"/>
              <a:cs typeface="Calibri" panose="020F0502020204030204" pitchFamily="34" charset="0"/>
            </a:rPr>
            <a:t>Degree</a:t>
          </a:r>
          <a:endParaRPr lang="en-US" sz="1800" b="1" i="1" kern="1200" dirty="0">
            <a:solidFill>
              <a:srgbClr val="FFFFFF"/>
            </a:solidFill>
            <a:latin typeface="Calibri" panose="020F0502020204030204" pitchFamily="34" charset="0"/>
            <a:ea typeface="+mn-ea"/>
            <a:cs typeface="Calibri" panose="020F0502020204030204" pitchFamily="34" charset="0"/>
          </a:endParaRPr>
        </a:p>
      </dsp:txBody>
      <dsp:txXfrm>
        <a:off x="4376613" y="434835"/>
        <a:ext cx="1161454" cy="1116241"/>
      </dsp:txXfrm>
    </dsp:sp>
    <dsp:sp modelId="{A12254D5-C831-425F-9552-FAD2FE75F3F7}">
      <dsp:nvSpPr>
        <dsp:cNvPr id="0" name=""/>
        <dsp:cNvSpPr/>
      </dsp:nvSpPr>
      <dsp:spPr>
        <a:xfrm>
          <a:off x="2506782" y="0"/>
          <a:ext cx="3607657" cy="2886125"/>
        </a:xfrm>
        <a:prstGeom prst="funnel">
          <a:avLst/>
        </a:prstGeom>
        <a:solidFill>
          <a:srgbClr val="808080">
            <a:alpha val="40000"/>
            <a:hueOff val="0"/>
            <a:satOff val="0"/>
            <a:lumOff val="0"/>
            <a:alphaOff val="0"/>
          </a:srgb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6.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28-Feb-21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Internet of Battlefield Things is a relatively new </a:t>
            </a:r>
            <a:r>
              <a:rPr lang="en-US" sz="1200" b="0" i="0" u="none" strike="noStrike" kern="1200" baseline="0" dirty="0" err="1" smtClean="0">
                <a:solidFill>
                  <a:schemeClr val="tx1"/>
                </a:solidFill>
                <a:latin typeface="+mn-lt"/>
                <a:ea typeface="+mn-ea"/>
                <a:cs typeface="+mn-cs"/>
              </a:rPr>
              <a:t>cyberphysical</a:t>
            </a:r>
            <a:r>
              <a:rPr lang="en-US" sz="1200" b="0" i="0" u="none" strike="noStrike" kern="1200" baseline="0" dirty="0" smtClean="0">
                <a:solidFill>
                  <a:schemeClr val="tx1"/>
                </a:solidFill>
                <a:latin typeface="+mn-lt"/>
                <a:ea typeface="+mn-ea"/>
                <a:cs typeface="+mn-cs"/>
              </a:rPr>
              <a:t> system populated by tens of thousands of “things”, </a:t>
            </a:r>
          </a:p>
          <a:p>
            <a:r>
              <a:rPr lang="en-US" sz="1200" b="0" i="0" u="none" strike="noStrike" kern="1200" baseline="0" dirty="0" smtClean="0">
                <a:solidFill>
                  <a:schemeClr val="tx1"/>
                </a:solidFill>
                <a:latin typeface="+mn-lt"/>
                <a:ea typeface="+mn-ea"/>
                <a:cs typeface="+mn-cs"/>
              </a:rPr>
              <a:t>such as humans, vehicles, unmanned aerial vehicles (UAVs), aircrafts, sensors, etc. performing a wide variety of tasks </a:t>
            </a:r>
          </a:p>
          <a:p>
            <a:r>
              <a:rPr lang="en-US" sz="1200" b="0" i="0" u="none" strike="noStrike" kern="1200" baseline="0" dirty="0" smtClean="0">
                <a:solidFill>
                  <a:schemeClr val="tx1"/>
                </a:solidFill>
                <a:latin typeface="+mn-lt"/>
                <a:ea typeface="+mn-ea"/>
                <a:cs typeface="+mn-cs"/>
              </a:rPr>
              <a:t>including sensing the environment, communicating, acting in isolation and in cooperation.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Even though it shares a lot of concepts from the Internet of Things and wireless ad hoc networking in general, </a:t>
            </a:r>
          </a:p>
          <a:p>
            <a:r>
              <a:rPr lang="en-US" sz="1200" b="0" i="0" u="none" strike="noStrike" kern="1200" baseline="0" dirty="0" smtClean="0">
                <a:solidFill>
                  <a:schemeClr val="tx1"/>
                </a:solidFill>
                <a:latin typeface="+mn-lt"/>
                <a:ea typeface="+mn-ea"/>
                <a:cs typeface="+mn-cs"/>
              </a:rPr>
              <a:t>a number of challenging characteristics distinguish it  and a lot of research is required to address its scale and peculiarities.</a:t>
            </a:r>
          </a:p>
          <a:p>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558669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 present the results of our experiments. </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left figure we evaluate, per layer, the impact of topology density on the performance of each competitor. </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Both CCDS and FAST-CMDSM present similar performance as the topology becomes denser (namely when degree is greater or equal to 6) and both pruning mechanisms work equally well.</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Degree equals to 3 FAST-CMDSM presents up to 15% better performance compared to CCDS. That is due to its centralized nature which allows its pruning mechanism the discovery of any redundant paths that go beyond the 2-hop neighborhood of a node, and thus are not discernible to CCDS.</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right figure we evaluate, per layer, the effect of the network diameter in the size of the CDS. </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Interestingly, when we deal with bushy topologies (namely when diameter &lt;=5) CCDS presents up to 18% better performance compared to FAST-CMDSM which is due to </a:t>
            </a:r>
            <a:r>
              <a:rPr lang="en-US" sz="1200" kern="1200" dirty="0" err="1" smtClean="0">
                <a:solidFill>
                  <a:schemeClr val="tx1"/>
                </a:solidFill>
                <a:effectLst/>
                <a:latin typeface="+mn-lt"/>
                <a:ea typeface="+mn-ea"/>
                <a:cs typeface="+mn-cs"/>
              </a:rPr>
              <a:t>clPCI</a:t>
            </a:r>
            <a:r>
              <a:rPr lang="en-US" sz="1200" kern="1200" dirty="0" smtClean="0">
                <a:solidFill>
                  <a:schemeClr val="tx1"/>
                </a:solidFill>
                <a:effectLst/>
                <a:latin typeface="+mn-lt"/>
                <a:ea typeface="+mn-ea"/>
                <a:cs typeface="+mn-cs"/>
              </a:rPr>
              <a:t> which outperforms degree, which is used by FAST-CMDSM, in the discovery of strategically situated nodes in the multilayer network.</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diameter equals to 8 or 12 the competitors present similar performance.</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Lastly, when diameter equals</a:t>
            </a:r>
            <a:r>
              <a:rPr lang="en-US" sz="1200" kern="1200" baseline="0" dirty="0" smtClean="0">
                <a:solidFill>
                  <a:schemeClr val="tx1"/>
                </a:solidFill>
                <a:effectLst/>
                <a:latin typeface="+mn-lt"/>
                <a:ea typeface="+mn-ea"/>
                <a:cs typeface="+mn-cs"/>
              </a:rPr>
              <a:t> to</a:t>
            </a:r>
            <a:r>
              <a:rPr lang="en-US" sz="1200" kern="1200" dirty="0" smtClean="0">
                <a:solidFill>
                  <a:schemeClr val="tx1"/>
                </a:solidFill>
                <a:effectLst/>
                <a:latin typeface="+mn-lt"/>
                <a:ea typeface="+mn-ea"/>
                <a:cs typeface="+mn-cs"/>
              </a:rPr>
              <a:t> 17, FAST-CMDSM outperforms CCDS by 16% which is because of its centralized control which allows for better recognition – selection of the redundant paths when dealing with long and skinny topologies. </a:t>
            </a:r>
            <a:endParaRPr lang="el-G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l-G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362D4-5DD5-1441-A093-8EF5773AF7CF}" type="slidenum">
              <a:rPr lang="en-US" smtClean="0"/>
              <a:t>11</a:t>
            </a:fld>
            <a:endParaRPr lang="en-US"/>
          </a:p>
        </p:txBody>
      </p:sp>
    </p:spTree>
    <p:extLst>
      <p:ext uri="{BB962C8B-B14F-4D97-AF65-F5344CB8AC3E}">
        <p14:creationId xmlns:p14="http://schemas.microsoft.com/office/powerpoint/2010/main" val="2779392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in the left figure we </a:t>
            </a:r>
            <a:r>
              <a:rPr lang="en-US" sz="1200" kern="1200" dirty="0" smtClean="0">
                <a:solidFill>
                  <a:schemeClr val="tx1"/>
                </a:solidFill>
                <a:effectLst/>
                <a:latin typeface="+mn-lt"/>
                <a:ea typeface="+mn-ea"/>
                <a:cs typeface="+mn-cs"/>
              </a:rPr>
              <a:t>evaluate, per layer, the impact of </a:t>
            </a:r>
            <a:r>
              <a:rPr lang="en-US" sz="1200" b="0" i="0" u="none" strike="noStrike" kern="1200" baseline="0" dirty="0" smtClean="0">
                <a:solidFill>
                  <a:schemeClr val="tx1"/>
                </a:solidFill>
                <a:latin typeface="+mn-lt"/>
                <a:ea typeface="+mn-ea"/>
                <a:cs typeface="+mn-cs"/>
              </a:rPr>
              <a:t>the number of network layers </a:t>
            </a:r>
            <a:r>
              <a:rPr lang="en-US" sz="1200" kern="1200" dirty="0" smtClean="0">
                <a:solidFill>
                  <a:schemeClr val="tx1"/>
                </a:solidFill>
                <a:effectLst/>
                <a:latin typeface="+mn-lt"/>
                <a:ea typeface="+mn-ea"/>
                <a:cs typeface="+mn-cs"/>
              </a:rPr>
              <a:t>on the performance of each competitor. </a:t>
            </a:r>
          </a:p>
          <a:p>
            <a:r>
              <a:rPr lang="en-US" sz="1200" b="0" i="0" u="none" strike="noStrike" kern="1200" baseline="0" dirty="0" smtClean="0">
                <a:solidFill>
                  <a:schemeClr val="tx1"/>
                </a:solidFill>
                <a:latin typeface="+mn-lt"/>
                <a:ea typeface="+mn-ea"/>
                <a:cs typeface="+mn-cs"/>
              </a:rPr>
              <a:t>We observe that both CCDS and FAST-CMDSM perform equally well when the number of layers is 5 or less. When the layers are 7, then CCDS is</a:t>
            </a:r>
          </a:p>
          <a:p>
            <a:r>
              <a:rPr lang="en-US" sz="1200" b="0" i="0" u="none" strike="noStrike" kern="1200" baseline="0" dirty="0" smtClean="0">
                <a:solidFill>
                  <a:schemeClr val="tx1"/>
                </a:solidFill>
                <a:latin typeface="+mn-lt"/>
                <a:ea typeface="+mn-ea"/>
                <a:cs typeface="+mn-cs"/>
              </a:rPr>
              <a:t>the champion algorithm, as it presents a better performance by 14%, compared to FAST-CMDSM. Those results are consistent to the previous as we have already seen that</a:t>
            </a:r>
          </a:p>
          <a:p>
            <a:r>
              <a:rPr lang="en-US" sz="1200" b="0" i="0" u="none" strike="noStrike" kern="1200" baseline="0" dirty="0" smtClean="0">
                <a:solidFill>
                  <a:schemeClr val="tx1"/>
                </a:solidFill>
                <a:latin typeface="+mn-lt"/>
                <a:ea typeface="+mn-ea"/>
                <a:cs typeface="+mn-cs"/>
              </a:rPr>
              <a:t>both competitors perform equally well in dense topologies, which those under consideration are.</a:t>
            </a:r>
          </a:p>
          <a:p>
            <a:r>
              <a:rPr lang="en-US" sz="1200" kern="1200" dirty="0" smtClean="0">
                <a:solidFill>
                  <a:schemeClr val="tx1"/>
                </a:solidFill>
                <a:effectLst/>
                <a:latin typeface="+mn-lt"/>
                <a:ea typeface="+mn-ea"/>
                <a:cs typeface="+mn-cs"/>
              </a:rPr>
              <a:t>In the right figure we consider, per layer,  the impact of </a:t>
            </a:r>
            <a:r>
              <a:rPr lang="en-US" sz="1200" b="0" i="0" u="none" strike="noStrike" kern="1200" baseline="0" dirty="0" smtClean="0">
                <a:solidFill>
                  <a:schemeClr val="tx1"/>
                </a:solidFill>
                <a:latin typeface="+mn-lt"/>
                <a:ea typeface="+mn-ea"/>
                <a:cs typeface="+mn-cs"/>
              </a:rPr>
              <a:t>increasing the layer size on the performance of each competitor</a:t>
            </a:r>
            <a:r>
              <a:rPr lang="en-US" sz="1200" b="0" i="0" u="none" strike="noStrike" kern="1200" baseline="0" dirty="0" smtClean="0">
                <a:solidFill>
                  <a:schemeClr val="tx1"/>
                </a:solidFill>
                <a:effectLst/>
                <a:latin typeface="+mn-lt"/>
                <a:ea typeface="+mn-ea"/>
                <a:cs typeface="+mn-cs"/>
              </a:rPr>
              <a:t>.</a:t>
            </a:r>
            <a:endParaRPr lang="el-GR" sz="1200" kern="1200" dirty="0" smtClean="0">
              <a:solidFill>
                <a:schemeClr val="tx1"/>
              </a:solidFill>
              <a:effectLst/>
              <a:latin typeface="+mn-lt"/>
              <a:ea typeface="+mn-ea"/>
              <a:cs typeface="+mn-cs"/>
            </a:endParaRPr>
          </a:p>
          <a:p>
            <a:r>
              <a:rPr lang="en-US" dirty="0" smtClean="0"/>
              <a:t>We observe that when increasing the size of each subsequent layer by 30% or less then CCDS outperforms FAST-CMDSM  up to 16%. That is because in such dense topologies, the</a:t>
            </a:r>
          </a:p>
          <a:p>
            <a:r>
              <a:rPr lang="en-US" dirty="0" smtClean="0"/>
              <a:t>redundant paths remain inside the 2-hop field of view of CCDS and thus its pruning process is more efficient.</a:t>
            </a:r>
          </a:p>
          <a:p>
            <a:r>
              <a:rPr lang="en-US" dirty="0" smtClean="0"/>
              <a:t>However, when increasing the size of each subsequent layer by 50% or more then FAST-CMDSM outperforms</a:t>
            </a:r>
          </a:p>
          <a:p>
            <a:r>
              <a:rPr lang="en-US" dirty="0" smtClean="0"/>
              <a:t>CCDS by up to 21%. That is, because of the large number of interlayer links within the dense multilayer network that render</a:t>
            </a:r>
            <a:r>
              <a:rPr lang="en-US" baseline="0" dirty="0" smtClean="0"/>
              <a:t> less discernible the redundant paths to CCDS.</a:t>
            </a:r>
            <a:endParaRPr lang="en-US" dirty="0" smtClean="0"/>
          </a:p>
        </p:txBody>
      </p:sp>
      <p:sp>
        <p:nvSpPr>
          <p:cNvPr id="4" name="Slide Number Placeholder 3"/>
          <p:cNvSpPr>
            <a:spLocks noGrp="1"/>
          </p:cNvSpPr>
          <p:nvPr>
            <p:ph type="sldNum" sz="quarter" idx="10"/>
          </p:nvPr>
        </p:nvSpPr>
        <p:spPr/>
        <p:txBody>
          <a:bodyPr/>
          <a:lstStyle/>
          <a:p>
            <a:fld id="{DFF362D4-5DD5-1441-A093-8EF5773AF7CF}" type="slidenum">
              <a:rPr lang="en-US" smtClean="0"/>
              <a:t>12</a:t>
            </a:fld>
            <a:endParaRPr lang="en-US"/>
          </a:p>
        </p:txBody>
      </p:sp>
    </p:spTree>
    <p:extLst>
      <p:ext uri="{BB962C8B-B14F-4D97-AF65-F5344CB8AC3E}">
        <p14:creationId xmlns:p14="http://schemas.microsoft.com/office/powerpoint/2010/main" val="1700721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Finally, we repeated the majority of the previous experiments by taking into account the energy availability of each network node.</a:t>
            </a:r>
          </a:p>
          <a:p>
            <a:r>
              <a:rPr lang="en-US" sz="1200" b="0" i="0" u="none" strike="noStrike" kern="1200" baseline="0" dirty="0" smtClean="0">
                <a:solidFill>
                  <a:schemeClr val="tx1"/>
                </a:solidFill>
                <a:latin typeface="+mn-lt"/>
                <a:ea typeface="+mn-ea"/>
                <a:cs typeface="+mn-cs"/>
              </a:rPr>
              <a:t>We see in the figure that both CCDS and FAST-CMDSM present similar performance, however, the first selects the most energy efficient CDS in, almost, any case.</a:t>
            </a:r>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13</a:t>
            </a:fld>
            <a:endParaRPr lang="en-US"/>
          </a:p>
        </p:txBody>
      </p:sp>
    </p:spTree>
    <p:extLst>
      <p:ext uri="{BB962C8B-B14F-4D97-AF65-F5344CB8AC3E}">
        <p14:creationId xmlns:p14="http://schemas.microsoft.com/office/powerpoint/2010/main" val="153190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Internet of Battlefield Things is a slowly emerging reality of the well known Internet of Things, but at a significantly larger scale, and with stringent requirements concerning robustness and latency.</a:t>
            </a:r>
          </a:p>
          <a:p>
            <a:r>
              <a:rPr lang="en-US" sz="1200" b="0" i="0" u="none" strike="noStrike" kern="1200" baseline="0" dirty="0" smtClean="0">
                <a:solidFill>
                  <a:schemeClr val="tx1"/>
                </a:solidFill>
                <a:latin typeface="+mn-lt"/>
                <a:ea typeface="+mn-ea"/>
                <a:cs typeface="+mn-cs"/>
              </a:rPr>
              <a:t>In this article, we dealt with the problem of designing a small and resilient backbone for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networks.</a:t>
            </a:r>
          </a:p>
          <a:p>
            <a:r>
              <a:rPr lang="en-US" sz="1200" b="0" i="0" u="none" strike="noStrike" kern="1200" baseline="0" dirty="0" smtClean="0">
                <a:solidFill>
                  <a:schemeClr val="tx1"/>
                </a:solidFill>
                <a:latin typeface="+mn-lt"/>
                <a:ea typeface="+mn-ea"/>
                <a:cs typeface="+mn-cs"/>
              </a:rPr>
              <a:t>We used the modelling strength of multilayer graphs to abstract the real topology of an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network, and adopted the graph theoretic</a:t>
            </a:r>
          </a:p>
          <a:p>
            <a:r>
              <a:rPr lang="en-US" sz="1200" b="0" i="0" u="none" strike="noStrike" kern="1200" baseline="0" dirty="0" smtClean="0">
                <a:solidFill>
                  <a:schemeClr val="tx1"/>
                </a:solidFill>
                <a:latin typeface="+mn-lt"/>
                <a:ea typeface="+mn-ea"/>
                <a:cs typeface="+mn-cs"/>
              </a:rPr>
              <a:t>concept of dominating sets to address our target.</a:t>
            </a:r>
          </a:p>
          <a:p>
            <a:r>
              <a:rPr lang="en-US" sz="1200" b="0" i="0" u="none" strike="noStrike" kern="1200" baseline="0" dirty="0" smtClean="0">
                <a:solidFill>
                  <a:schemeClr val="tx1"/>
                </a:solidFill>
                <a:latin typeface="+mn-lt"/>
                <a:ea typeface="+mn-ea"/>
                <a:cs typeface="+mn-cs"/>
              </a:rPr>
              <a:t>We designed a distributed algorithm, namely the CCDS, for calculating small-cardinality connected dominating sets for such multilayer networks where nodes located in the borders and having connections to different and many layers are preferably selected as members of the dominating set, since they are able to support short communication latency, and significant tolerance to network partitioning attacks.</a:t>
            </a:r>
          </a:p>
          <a:p>
            <a:r>
              <a:rPr lang="en-US" sz="1200" b="0" i="0" u="none" strike="noStrike" kern="1200" baseline="0" dirty="0" smtClean="0">
                <a:solidFill>
                  <a:schemeClr val="tx1"/>
                </a:solidFill>
                <a:latin typeface="+mn-lt"/>
                <a:ea typeface="+mn-ea"/>
                <a:cs typeface="+mn-cs"/>
              </a:rPr>
              <a:t>We evaluated the proposed algorithm performance and it was proved better against its competitors.</a:t>
            </a:r>
          </a:p>
          <a:p>
            <a:r>
              <a:rPr lang="en-US" sz="1200" b="0" i="0" u="none" strike="noStrike" kern="1200" baseline="0" dirty="0" smtClean="0">
                <a:solidFill>
                  <a:schemeClr val="tx1"/>
                </a:solidFill>
                <a:latin typeface="+mn-lt"/>
                <a:ea typeface="+mn-ea"/>
                <a:cs typeface="+mn-cs"/>
              </a:rPr>
              <a:t>Apart from future plans regarding algorithmic aspects and extensions of the proposed solution to unidirectional links,</a:t>
            </a:r>
          </a:p>
          <a:p>
            <a:r>
              <a:rPr lang="en-US" sz="1200" b="0" i="0" u="none" strike="noStrike" kern="1200" baseline="0" dirty="0" smtClean="0">
                <a:solidFill>
                  <a:schemeClr val="tx1"/>
                </a:solidFill>
                <a:latin typeface="+mn-lt"/>
                <a:ea typeface="+mn-ea"/>
                <a:cs typeface="+mn-cs"/>
              </a:rPr>
              <a:t>our future work includes the application of tiny machine learning in a federated fashion to other aspects of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such as</a:t>
            </a:r>
          </a:p>
          <a:p>
            <a:r>
              <a:rPr lang="en-US" sz="1200" b="0" i="0" u="none" strike="noStrike" kern="1200" baseline="0" dirty="0" smtClean="0">
                <a:solidFill>
                  <a:schemeClr val="tx1"/>
                </a:solidFill>
                <a:latin typeface="+mn-lt"/>
                <a:ea typeface="+mn-ea"/>
                <a:cs typeface="+mn-cs"/>
              </a:rPr>
              <a:t>developing sophisticated distributed deep learning algorithms for heterogeneous learning nodes.</a:t>
            </a:r>
          </a:p>
          <a:p>
            <a:endParaRPr lang="en-US" sz="1200" b="0" i="0" u="none" strike="noStrike" kern="1200" baseline="0" dirty="0" smtClean="0">
              <a:solidFill>
                <a:schemeClr val="tx1"/>
              </a:solidFill>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14</a:t>
            </a:fld>
            <a:endParaRPr lang="en-US"/>
          </a:p>
        </p:txBody>
      </p:sp>
    </p:spTree>
    <p:extLst>
      <p:ext uri="{BB962C8B-B14F-4D97-AF65-F5344CB8AC3E}">
        <p14:creationId xmlns:p14="http://schemas.microsoft.com/office/powerpoint/2010/main" val="64718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briefly describe the most significant features </a:t>
            </a:r>
            <a:r>
              <a:rPr lang="en-US" sz="1200" b="0" i="0" u="none" strike="noStrike" kern="1200" baseline="0" dirty="0" smtClean="0">
                <a:solidFill>
                  <a:schemeClr val="tx1"/>
                </a:solidFill>
                <a:latin typeface="+mn-lt"/>
                <a:ea typeface="+mn-ea"/>
                <a:cs typeface="+mn-cs"/>
              </a:rPr>
              <a:t>of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below</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----Operation in dynamic and resource starving environments : Some “devices” comprising the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network might be energy-starving such as sensors and drones while others might not have energy issues, but they might be obliged to travel in not well chartered territories (e.g., planes).</a:t>
            </a:r>
          </a:p>
          <a:p>
            <a:r>
              <a:rPr lang="en-US" sz="1200" b="0" i="0" u="none" strike="noStrike" kern="1200" baseline="0" dirty="0" smtClean="0">
                <a:solidFill>
                  <a:schemeClr val="tx1"/>
                </a:solidFill>
                <a:latin typeface="+mn-lt"/>
                <a:ea typeface="+mn-ea"/>
                <a:cs typeface="+mn-cs"/>
              </a:rPr>
              <a:t>----High variance in network size and density: An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might be comprised for instance by the highly dense and cluttered network of a drone swarm, or by the union </a:t>
            </a:r>
          </a:p>
          <a:p>
            <a:r>
              <a:rPr lang="en-US" sz="1200" b="0" i="0" u="none" strike="noStrike" kern="1200" baseline="0" dirty="0" smtClean="0">
                <a:solidFill>
                  <a:schemeClr val="tx1"/>
                </a:solidFill>
                <a:latin typeface="+mn-lt"/>
                <a:ea typeface="+mn-ea"/>
                <a:cs typeface="+mn-cs"/>
              </a:rPr>
              <a:t>of a network formed by the soldiers of a battalion spread over a large area and a network formed by a tank platoon.</a:t>
            </a: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network might also be comprised by many subnetworks, resembling a federation and most importantly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----there might be Diversity in tasks and goals, meaning that there will likely be many networks operating at the same time to achieve their particular goal, e.g., surveillance, tracking, attack</a:t>
            </a:r>
            <a:r>
              <a:rPr lang="en-US" sz="1200" b="0" i="0" u="none" strike="noStrike" kern="1200" baseline="0" dirty="0" smtClean="0">
                <a:solidFill>
                  <a:schemeClr val="tx1"/>
                </a:solidFill>
                <a:latin typeface="+mn-lt"/>
                <a:ea typeface="+mn-ea"/>
                <a:cs typeface="+mn-cs"/>
              </a:rPr>
              <a:t>. (click)</a:t>
            </a:r>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Thus it is a major challenge for the support of the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network to select a set of strategically positioned nodes in the multilayer network that will assure ubiquitous connectivity and ultimately satisfy the </a:t>
            </a:r>
            <a:r>
              <a:rPr lang="en-US" sz="1200" dirty="0" smtClean="0"/>
              <a:t>requirements and the constraints of any mission.</a:t>
            </a:r>
            <a:r>
              <a:rPr lang="en-US" sz="1200" baseline="0" dirty="0" smtClean="0"/>
              <a:t> In our work we do this by constructing a backbone of nodes within the </a:t>
            </a:r>
            <a:r>
              <a:rPr lang="en-US" sz="1200" baseline="0" dirty="0" err="1" smtClean="0"/>
              <a:t>IoBT</a:t>
            </a:r>
            <a:r>
              <a:rPr lang="en-US" sz="1200" baseline="0" dirty="0" smtClean="0"/>
              <a:t> network.</a:t>
            </a:r>
            <a:endParaRPr lang="en-US" sz="1200" b="0" i="0" u="none" strike="noStrike" kern="1200" baseline="0" dirty="0" smtClean="0">
              <a:solidFill>
                <a:schemeClr val="tx1"/>
              </a:solidFill>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3</a:t>
            </a:fld>
            <a:endParaRPr lang="en-US"/>
          </a:p>
        </p:txBody>
      </p:sp>
    </p:spTree>
    <p:extLst>
      <p:ext uri="{BB962C8B-B14F-4D97-AF65-F5344CB8AC3E}">
        <p14:creationId xmlns:p14="http://schemas.microsoft.com/office/powerpoint/2010/main" val="143514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our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context, we model an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ad hoc network as a multilayer network, </a:t>
            </a:r>
            <a:r>
              <a:rPr lang="en-US" sz="1200" b="0" i="0" u="none" strike="noStrike" kern="1200" baseline="0" dirty="0" smtClean="0">
                <a:solidFill>
                  <a:schemeClr val="tx1"/>
                </a:solidFill>
                <a:latin typeface="+mn-lt"/>
                <a:ea typeface="+mn-ea"/>
                <a:cs typeface="+mn-cs"/>
              </a:rPr>
              <a:t>that is,  as </a:t>
            </a:r>
            <a:r>
              <a:rPr lang="en-US" sz="1200" b="0" i="0" u="none" strike="noStrike" kern="1200" baseline="0" dirty="0" smtClean="0">
                <a:solidFill>
                  <a:schemeClr val="tx1"/>
                </a:solidFill>
                <a:latin typeface="+mn-lt"/>
                <a:ea typeface="+mn-ea"/>
                <a:cs typeface="+mn-cs"/>
              </a:rPr>
              <a:t>a multilayer graph.</a:t>
            </a:r>
          </a:p>
          <a:p>
            <a:r>
              <a:rPr lang="en-US" sz="1200" b="0" i="0" u="none" strike="noStrike" kern="1200" baseline="0" dirty="0" smtClean="0">
                <a:solidFill>
                  <a:schemeClr val="tx1"/>
                </a:solidFill>
                <a:latin typeface="+mn-lt"/>
                <a:ea typeface="+mn-ea"/>
                <a:cs typeface="+mn-cs"/>
              </a:rPr>
              <a:t>A multilayer network comprised of n layers is a pair (G^ML, E^ML),</a:t>
            </a:r>
          </a:p>
          <a:p>
            <a:r>
              <a:rPr lang="en-US" sz="1200" b="0" i="0" u="none" strike="noStrike" kern="1200" baseline="0" dirty="0" smtClean="0">
                <a:solidFill>
                  <a:schemeClr val="tx1"/>
                </a:solidFill>
                <a:latin typeface="+mn-lt"/>
                <a:ea typeface="+mn-ea"/>
                <a:cs typeface="+mn-cs"/>
              </a:rPr>
              <a:t>where G^ML  is a set of networks (</a:t>
            </a:r>
            <a:r>
              <a:rPr lang="en-US" sz="1200" b="0" i="0" u="none" strike="noStrike" kern="1200" baseline="0" dirty="0" err="1" smtClean="0">
                <a:solidFill>
                  <a:schemeClr val="tx1"/>
                </a:solidFill>
                <a:latin typeface="+mn-lt"/>
                <a:ea typeface="+mn-ea"/>
                <a:cs typeface="+mn-cs"/>
              </a:rPr>
              <a:t>Gi,Ei</a:t>
            </a:r>
            <a:r>
              <a:rPr lang="en-US" sz="1200" b="0" i="0" u="none" strike="noStrike" kern="1200" baseline="0" dirty="0" smtClean="0">
                <a:solidFill>
                  <a:schemeClr val="tx1"/>
                </a:solidFill>
                <a:latin typeface="+mn-lt"/>
                <a:ea typeface="+mn-ea"/>
                <a:cs typeface="+mn-cs"/>
              </a:rPr>
              <a:t>), that is, with </a:t>
            </a:r>
            <a:r>
              <a:rPr lang="en-US" sz="1200" b="0" i="0" u="none" strike="noStrike" kern="1200" baseline="0" dirty="0" err="1" smtClean="0">
                <a:solidFill>
                  <a:schemeClr val="tx1"/>
                </a:solidFill>
                <a:latin typeface="+mn-lt"/>
                <a:ea typeface="+mn-ea"/>
                <a:cs typeface="+mn-cs"/>
              </a:rPr>
              <a:t>Gi</a:t>
            </a:r>
            <a:r>
              <a:rPr lang="en-US" sz="1200" b="0" i="0" u="none" strike="noStrike" kern="1200" baseline="0" dirty="0" smtClean="0">
                <a:solidFill>
                  <a:schemeClr val="tx1"/>
                </a:solidFill>
                <a:latin typeface="+mn-lt"/>
                <a:ea typeface="+mn-ea"/>
                <a:cs typeface="+mn-cs"/>
              </a:rPr>
              <a:t> nodes and </a:t>
            </a:r>
            <a:r>
              <a:rPr lang="en-US" sz="1200" b="0" i="0" u="none" strike="noStrike" kern="1200" baseline="0" dirty="0" err="1" smtClean="0">
                <a:solidFill>
                  <a:schemeClr val="tx1"/>
                </a:solidFill>
                <a:latin typeface="+mn-lt"/>
                <a:ea typeface="+mn-ea"/>
                <a:cs typeface="+mn-cs"/>
              </a:rPr>
              <a:t>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links, </a:t>
            </a:r>
            <a:r>
              <a:rPr lang="en-US" sz="1200" b="0" i="0" u="none" strike="noStrike" kern="1200" baseline="0" dirty="0" smtClean="0">
                <a:solidFill>
                  <a:schemeClr val="tx1"/>
                </a:solidFill>
                <a:latin typeface="+mn-lt"/>
                <a:ea typeface="+mn-ea"/>
                <a:cs typeface="+mn-cs"/>
              </a:rPr>
              <a:t>and </a:t>
            </a:r>
            <a:r>
              <a:rPr lang="en-US" sz="1200" b="0" i="0" u="none" strike="noStrike" kern="1200" baseline="0" dirty="0" smtClean="0">
                <a:solidFill>
                  <a:schemeClr val="tx1"/>
                </a:solidFill>
                <a:latin typeface="+mn-lt"/>
                <a:ea typeface="+mn-ea"/>
                <a:cs typeface="+mn-cs"/>
              </a:rPr>
              <a:t>E^ML is a </a:t>
            </a:r>
            <a:r>
              <a:rPr lang="en-US" sz="1200" b="0" i="0" u="none" strike="noStrike" kern="1200" baseline="0" dirty="0" smtClean="0">
                <a:solidFill>
                  <a:schemeClr val="tx1"/>
                </a:solidFill>
                <a:latin typeface="+mn-lt"/>
                <a:ea typeface="+mn-ea"/>
                <a:cs typeface="+mn-cs"/>
              </a:rPr>
              <a:t>set of interlayer</a:t>
            </a:r>
          </a:p>
          <a:p>
            <a:r>
              <a:rPr lang="en-US" sz="1200" b="0" i="0" u="none" strike="noStrike" kern="1200" baseline="0" dirty="0" smtClean="0">
                <a:solidFill>
                  <a:schemeClr val="tx1"/>
                </a:solidFill>
                <a:latin typeface="+mn-lt"/>
                <a:ea typeface="+mn-ea"/>
                <a:cs typeface="+mn-cs"/>
              </a:rPr>
              <a:t>links.</a:t>
            </a:r>
            <a:endParaRPr lang="el-G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We depict in the slide such a network which is comprised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by a layer of UAVs, a layer of helicopters, two layers of soldiers and a layer of </a:t>
            </a:r>
            <a:r>
              <a:rPr lang="en-US" sz="1200" b="0" i="0" u="none" strike="noStrike" kern="1200" baseline="0" dirty="0" smtClean="0">
                <a:solidFill>
                  <a:schemeClr val="tx1"/>
                </a:solidFill>
                <a:latin typeface="+mn-lt"/>
                <a:ea typeface="+mn-ea"/>
                <a:cs typeface="+mn-cs"/>
              </a:rPr>
              <a:t>tanks. </a:t>
            </a:r>
            <a:r>
              <a:rPr lang="en-US" sz="1200" b="0" i="0" u="none" strike="noStrike" kern="1200" baseline="0" dirty="0" smtClean="0">
                <a:solidFill>
                  <a:schemeClr val="tx1"/>
                </a:solidFill>
                <a:latin typeface="+mn-lt"/>
                <a:ea typeface="+mn-ea"/>
                <a:cs typeface="+mn-cs"/>
              </a:rPr>
              <a:t>(click)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The </a:t>
            </a:r>
            <a:r>
              <a:rPr lang="en-US" sz="1200" b="0" i="0" u="none" strike="noStrike" kern="1200" baseline="0" dirty="0" err="1" smtClean="0">
                <a:solidFill>
                  <a:schemeClr val="tx1"/>
                </a:solidFill>
                <a:latin typeface="+mn-lt"/>
                <a:ea typeface="+mn-ea"/>
                <a:cs typeface="+mn-cs"/>
              </a:rPr>
              <a:t>intralayer</a:t>
            </a:r>
            <a:r>
              <a:rPr lang="en-US" sz="1200" b="0" i="0" u="none" strike="noStrike" kern="1200" baseline="0" dirty="0" smtClean="0">
                <a:solidFill>
                  <a:schemeClr val="tx1"/>
                </a:solidFill>
                <a:latin typeface="+mn-lt"/>
                <a:ea typeface="+mn-ea"/>
                <a:cs typeface="+mn-cs"/>
              </a:rPr>
              <a:t> links are connecting entities of the same layer,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 and the interlayer links are connecting entities belonging to different layers.</a:t>
            </a:r>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4</a:t>
            </a:fld>
            <a:endParaRPr lang="en-US"/>
          </a:p>
        </p:txBody>
      </p:sp>
    </p:spTree>
    <p:extLst>
      <p:ext uri="{BB962C8B-B14F-4D97-AF65-F5344CB8AC3E}">
        <p14:creationId xmlns:p14="http://schemas.microsoft.com/office/powerpoint/2010/main" val="60544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common approach for backbone</a:t>
            </a:r>
            <a:r>
              <a:rPr lang="en-US" baseline="0" dirty="0" smtClean="0"/>
              <a:t> creation is based on calculating a connected dominating set.</a:t>
            </a:r>
          </a:p>
          <a:p>
            <a:r>
              <a:rPr lang="en-US" sz="1200" b="0" i="0" u="none" strike="noStrike" kern="1200" baseline="0" dirty="0" smtClean="0">
                <a:solidFill>
                  <a:schemeClr val="tx1"/>
                </a:solidFill>
                <a:latin typeface="+mn-lt"/>
                <a:ea typeface="+mn-ea"/>
                <a:cs typeface="+mn-cs"/>
              </a:rPr>
              <a:t>The choice of dominating set concept was made because the battlefield requires </a:t>
            </a:r>
          </a:p>
          <a:p>
            <a:pPr marL="228600" indent="-228600">
              <a:buAutoNum type="alphaLcParenR"/>
            </a:pPr>
            <a:r>
              <a:rPr lang="en-US" sz="1200" b="0" i="0" u="none" strike="noStrike" kern="1200" baseline="0" dirty="0" smtClean="0">
                <a:solidFill>
                  <a:schemeClr val="tx1"/>
                </a:solidFill>
                <a:latin typeface="+mn-lt"/>
                <a:ea typeface="+mn-ea"/>
                <a:cs typeface="+mn-cs"/>
              </a:rPr>
              <a:t>distributed algorithms: even though the calculation of a minimum (in size) CDS is in NP-Complete, there </a:t>
            </a:r>
          </a:p>
          <a:p>
            <a:pPr marL="0" indent="0">
              <a:buNone/>
            </a:pPr>
            <a:r>
              <a:rPr lang="en-US" sz="1200" b="0" i="0" u="none" strike="noStrike" kern="1200" baseline="0" dirty="0" smtClean="0">
                <a:solidFill>
                  <a:schemeClr val="tx1"/>
                </a:solidFill>
                <a:latin typeface="+mn-lt"/>
                <a:ea typeface="+mn-ea"/>
                <a:cs typeface="+mn-cs"/>
              </a:rPr>
              <a:t>    exist efficient distributed algorithms for this problem, </a:t>
            </a:r>
          </a:p>
          <a:p>
            <a:pPr marL="0" indent="0">
              <a:buNone/>
            </a:pPr>
            <a:r>
              <a:rPr lang="en-US" sz="1200" b="0" i="0" u="none" strike="noStrike" kern="1200" baseline="0" dirty="0" smtClean="0">
                <a:solidFill>
                  <a:schemeClr val="tx1"/>
                </a:solidFill>
                <a:latin typeface="+mn-lt"/>
                <a:ea typeface="+mn-ea"/>
                <a:cs typeface="+mn-cs"/>
              </a:rPr>
              <a:t>b) resilient solutions: indeed there is mature knowledge on how to create a multi-connected, multi-dominating CDS, </a:t>
            </a:r>
          </a:p>
          <a:p>
            <a:pPr marL="0" indent="0">
              <a:buNone/>
            </a:pPr>
            <a:r>
              <a:rPr lang="en-US" sz="1200" b="0" i="0" u="none" strike="noStrike" kern="1200" baseline="0" dirty="0" smtClean="0">
                <a:solidFill>
                  <a:schemeClr val="tx1"/>
                </a:solidFill>
                <a:latin typeface="+mn-lt"/>
                <a:ea typeface="+mn-ea"/>
                <a:cs typeface="+mn-cs"/>
              </a:rPr>
              <a:t>c) energy-aware solutions (e.g., sleep scheduling): there is also mature theory and practice on how to create e.g., </a:t>
            </a:r>
          </a:p>
          <a:p>
            <a:pPr marL="0" indent="0">
              <a:buNone/>
            </a:pPr>
            <a:r>
              <a:rPr lang="en-US" sz="1200" b="0" i="0" u="none" strike="noStrike" kern="1200" baseline="0" dirty="0" smtClean="0">
                <a:solidFill>
                  <a:schemeClr val="tx1"/>
                </a:solidFill>
                <a:latin typeface="+mn-lt"/>
                <a:ea typeface="+mn-ea"/>
                <a:cs typeface="+mn-cs"/>
              </a:rPr>
              <a:t>   multiple dominating sets, i.e., the so-called </a:t>
            </a:r>
            <a:r>
              <a:rPr lang="en-US" sz="1200" b="0" i="0" u="none" strike="noStrike" kern="1200" baseline="0" dirty="0" err="1" smtClean="0">
                <a:solidFill>
                  <a:schemeClr val="tx1"/>
                </a:solidFill>
                <a:latin typeface="+mn-lt"/>
                <a:ea typeface="+mn-ea"/>
                <a:cs typeface="+mn-cs"/>
              </a:rPr>
              <a:t>domatic</a:t>
            </a:r>
            <a:r>
              <a:rPr lang="en-US" sz="1200" b="0" i="0" u="none" strike="noStrike" kern="1200" baseline="0" dirty="0" smtClean="0">
                <a:solidFill>
                  <a:schemeClr val="tx1"/>
                </a:solidFill>
                <a:latin typeface="+mn-lt"/>
                <a:ea typeface="+mn-ea"/>
                <a:cs typeface="+mn-cs"/>
              </a:rPr>
              <a:t> partitions</a:t>
            </a:r>
          </a:p>
          <a:p>
            <a:pPr marL="0" indent="0">
              <a:buNone/>
            </a:pP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Even though there is huge literature on similar topics during the past many years, the problem in military (</a:t>
            </a:r>
            <a:r>
              <a:rPr lang="en-US" sz="1200" b="0" i="0" u="none" strike="noStrike" kern="1200" baseline="0" dirty="0" err="1" smtClean="0">
                <a:solidFill>
                  <a:schemeClr val="tx1"/>
                </a:solidFill>
                <a:latin typeface="+mn-lt"/>
                <a:ea typeface="+mn-ea"/>
                <a:cs typeface="+mn-cs"/>
              </a:rPr>
              <a:t>IoBT</a:t>
            </a:r>
            <a:r>
              <a:rPr lang="en-US" sz="1200" b="0" i="0" u="none" strike="noStrike" kern="1200" baseline="0" dirty="0" smtClean="0">
                <a:solidFill>
                  <a:schemeClr val="tx1"/>
                </a:solidFill>
                <a:latin typeface="+mn-lt"/>
                <a:ea typeface="+mn-ea"/>
                <a:cs typeface="+mn-cs"/>
              </a:rPr>
              <a:t>) networks </a:t>
            </a:r>
          </a:p>
          <a:p>
            <a:r>
              <a:rPr lang="en-US" sz="1200" b="0" i="0" u="none" strike="noStrike" kern="1200" baseline="0" dirty="0" smtClean="0">
                <a:solidFill>
                  <a:schemeClr val="tx1"/>
                </a:solidFill>
                <a:latin typeface="+mn-lt"/>
                <a:ea typeface="+mn-ea"/>
                <a:cs typeface="+mn-cs"/>
              </a:rPr>
              <a:t>is quite different since these wireless networks are multilayer networks and treating them as a single (flat) network or treating </a:t>
            </a:r>
          </a:p>
          <a:p>
            <a:r>
              <a:rPr lang="en-US" sz="1200" b="0" i="0" u="none" strike="noStrike" kern="1200" baseline="0" dirty="0" smtClean="0">
                <a:solidFill>
                  <a:schemeClr val="tx1"/>
                </a:solidFill>
                <a:latin typeface="+mn-lt"/>
                <a:ea typeface="+mn-ea"/>
                <a:cs typeface="+mn-cs"/>
              </a:rPr>
              <a:t>each layer in isolation and calculating dominating set produces </a:t>
            </a:r>
            <a:r>
              <a:rPr lang="en-US" sz="1200" b="0" i="0" u="none" strike="noStrike" kern="1200" baseline="0" dirty="0" err="1" smtClean="0">
                <a:solidFill>
                  <a:schemeClr val="tx1"/>
                </a:solidFill>
                <a:latin typeface="+mn-lt"/>
                <a:ea typeface="+mn-ea"/>
                <a:cs typeface="+mn-cs"/>
              </a:rPr>
              <a:t>submoptimal</a:t>
            </a:r>
            <a:r>
              <a:rPr lang="en-US" sz="1200" b="0" i="0" u="none" strike="noStrike" kern="1200" baseline="0" dirty="0" smtClean="0">
                <a:solidFill>
                  <a:schemeClr val="tx1"/>
                </a:solidFill>
                <a:latin typeface="+mn-lt"/>
                <a:ea typeface="+mn-ea"/>
                <a:cs typeface="+mn-cs"/>
              </a:rPr>
              <a:t> or bad solutions; thus all the past literature which </a:t>
            </a:r>
          </a:p>
          <a:p>
            <a:r>
              <a:rPr lang="en-US" sz="1200" b="0" i="0" u="none" strike="noStrike" kern="1200" baseline="0" dirty="0" smtClean="0">
                <a:solidFill>
                  <a:schemeClr val="tx1"/>
                </a:solidFill>
                <a:latin typeface="+mn-lt"/>
                <a:ea typeface="+mn-ea"/>
                <a:cs typeface="+mn-cs"/>
              </a:rPr>
              <a:t>deals with single layer networks is in principle inappropriate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Thus we strive to ….[formulation]</a:t>
            </a:r>
            <a:endParaRPr lang="en-US" sz="1200" b="0" i="0" u="none" strike="noStrike" kern="1200" baseline="0" dirty="0" smtClean="0">
              <a:solidFill>
                <a:schemeClr val="tx1"/>
              </a:solidFill>
              <a:latin typeface="+mn-lt"/>
              <a:ea typeface="+mn-ea"/>
              <a:cs typeface="+mn-cs"/>
            </a:endParaRPr>
          </a:p>
          <a:p>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5</a:t>
            </a:fld>
            <a:endParaRPr lang="en-US"/>
          </a:p>
        </p:txBody>
      </p:sp>
    </p:spTree>
    <p:extLst>
      <p:ext uri="{BB962C8B-B14F-4D97-AF65-F5344CB8AC3E}">
        <p14:creationId xmlns:p14="http://schemas.microsoft.com/office/powerpoint/2010/main" val="8095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two algorithms to</a:t>
            </a:r>
            <a:r>
              <a:rPr lang="en-US" baseline="0" dirty="0" smtClean="0"/>
              <a:t> solve the MCDS problem for a multilayer network. The first is CCDS and it is distributed and the second is  </a:t>
            </a:r>
            <a:r>
              <a:rPr lang="en-US" dirty="0" smtClean="0"/>
              <a:t>FAST-CMDSM and it is centralized.</a:t>
            </a:r>
          </a:p>
          <a:p>
            <a:r>
              <a:rPr lang="en-US" baseline="0" dirty="0" smtClean="0"/>
              <a:t>I will briefly discuss the way the two algorithms work</a:t>
            </a:r>
            <a:endParaRPr lang="en-US" baseline="0" dirty="0" smtClean="0"/>
          </a:p>
          <a:p>
            <a:r>
              <a:rPr lang="en-US" baseline="0" dirty="0" smtClean="0"/>
              <a:t>CCDS uses the </a:t>
            </a:r>
            <a:r>
              <a:rPr lang="en-US" baseline="0" dirty="0" err="1" smtClean="0"/>
              <a:t>clPCI</a:t>
            </a:r>
            <a:r>
              <a:rPr lang="en-US" baseline="0" dirty="0" smtClean="0"/>
              <a:t> centrality measure to prioritize the importance of each node within the multilayer network. </a:t>
            </a:r>
          </a:p>
          <a:p>
            <a:r>
              <a:rPr lang="en-US" baseline="0" dirty="0" smtClean="0"/>
              <a:t>Noteworthy, the </a:t>
            </a:r>
            <a:r>
              <a:rPr lang="en-US" baseline="0" dirty="0" err="1" smtClean="0"/>
              <a:t>clPCI</a:t>
            </a:r>
            <a:r>
              <a:rPr lang="en-US" baseline="0" dirty="0" smtClean="0"/>
              <a:t> is used as a yardstick during the CDS construction phase by each node in order to select their own Relay node set and during the Pruning phase in order to remove from it any redundant nodes</a:t>
            </a:r>
            <a:r>
              <a:rPr lang="en-US" baseline="0" dirty="0" smtClean="0"/>
              <a:t>.</a:t>
            </a:r>
          </a:p>
          <a:p>
            <a:r>
              <a:rPr lang="en-US" sz="1200" baseline="0" dirty="0" smtClean="0"/>
              <a:t>The slide presents the pseudocode of CCDS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p>
          <a:p>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6</a:t>
            </a:fld>
            <a:endParaRPr lang="en-US"/>
          </a:p>
        </p:txBody>
      </p:sp>
    </p:spTree>
    <p:extLst>
      <p:ext uri="{BB962C8B-B14F-4D97-AF65-F5344CB8AC3E}">
        <p14:creationId xmlns:p14="http://schemas.microsoft.com/office/powerpoint/2010/main" val="167193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FAST-CMDSM uses Integer Programming to calculate a MDS for the multilayer </a:t>
            </a:r>
            <a:r>
              <a:rPr lang="en-US" dirty="0" smtClean="0"/>
              <a:t>network which then connects and prunes in order to get smaller CDS. S</a:t>
            </a:r>
            <a:r>
              <a:rPr lang="en-US" baseline="0" dirty="0" smtClean="0"/>
              <a:t>ince </a:t>
            </a:r>
            <a:r>
              <a:rPr lang="en-US" baseline="0" dirty="0" smtClean="0"/>
              <a:t>it is centralized there is no restriction on how deep it should search in the multilayer topology in order to find redundant paths to remove </a:t>
            </a:r>
            <a:r>
              <a:rPr lang="en-US" sz="1200" dirty="0" smtClean="0"/>
              <a:t>from the CDS any nodes that can be substituted by connected  nodes with larger degree</a:t>
            </a:r>
            <a:r>
              <a:rPr lang="en-US" sz="1200" dirty="0" smtClean="0"/>
              <a:t>. </a:t>
            </a:r>
            <a:r>
              <a:rPr lang="en-US" sz="1200" baseline="0" dirty="0" smtClean="0"/>
              <a:t>The slide presents the pseudocode of </a:t>
            </a:r>
            <a:r>
              <a:rPr lang="en-US" dirty="0" smtClean="0"/>
              <a:t>FAST-CMDSM.</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7</a:t>
            </a:fld>
            <a:endParaRPr lang="en-US"/>
          </a:p>
        </p:txBody>
      </p:sp>
    </p:spTree>
    <p:extLst>
      <p:ext uri="{BB962C8B-B14F-4D97-AF65-F5344CB8AC3E}">
        <p14:creationId xmlns:p14="http://schemas.microsoft.com/office/powerpoint/2010/main" val="2259606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lack of available, real military networks, we developed a generator for multilayer networks in MATLAB, in order to create in an algorithmic way a variety of multilayer</a:t>
            </a:r>
          </a:p>
          <a:p>
            <a:r>
              <a:rPr lang="en-US" dirty="0" smtClean="0"/>
              <a:t>topologies. </a:t>
            </a:r>
          </a:p>
          <a:p>
            <a:r>
              <a:rPr lang="en-US" dirty="0" smtClean="0"/>
              <a:t>The generator is able to generate topologies where the degree and the energy capacity of a node, the diameter of each layer, the size of each layer, and the number of layers could vary after</a:t>
            </a:r>
          </a:p>
          <a:p>
            <a:r>
              <a:rPr lang="en-US" dirty="0" smtClean="0"/>
              <a:t>defining some parameters.</a:t>
            </a:r>
          </a:p>
          <a:p>
            <a:r>
              <a:rPr lang="en-US" dirty="0" smtClean="0"/>
              <a:t>In our topologies each network layer consists of a set of nodes distributed in a two-dimensional plane</a:t>
            </a:r>
            <a:r>
              <a:rPr lang="en-US" baseline="0" dirty="0" smtClean="0"/>
              <a:t> by using the unit disk graph model. </a:t>
            </a:r>
          </a:p>
          <a:p>
            <a:r>
              <a:rPr lang="en-US" sz="1200" b="0" i="0" u="none" strike="noStrike" kern="1200" baseline="0" dirty="0" smtClean="0">
                <a:solidFill>
                  <a:schemeClr val="tx1"/>
                </a:solidFill>
                <a:latin typeface="+mn-lt"/>
                <a:ea typeface="+mn-ea"/>
                <a:cs typeface="+mn-cs"/>
              </a:rPr>
              <a:t>In order to better approach reality where obstacles prohibit the direct communication between adjacent nodes, we use non-uniform intra-layer models to distribute the nodes on the two-dimensional plane. Moreover, we use the </a:t>
            </a:r>
            <a:r>
              <a:rPr lang="en-US" sz="1200" b="0" i="0" u="none" strike="noStrike" kern="1200" baseline="0" dirty="0" err="1" smtClean="0">
                <a:solidFill>
                  <a:schemeClr val="tx1"/>
                </a:solidFill>
                <a:latin typeface="+mn-lt"/>
                <a:ea typeface="+mn-ea"/>
                <a:cs typeface="+mn-cs"/>
              </a:rPr>
              <a:t>Zipfian</a:t>
            </a:r>
            <a:r>
              <a:rPr lang="en-US" sz="1200" b="0" i="0" u="none" strike="noStrike" kern="1200" baseline="0" dirty="0" smtClean="0">
                <a:solidFill>
                  <a:schemeClr val="tx1"/>
                </a:solidFill>
                <a:latin typeface="+mn-lt"/>
                <a:ea typeface="+mn-ea"/>
                <a:cs typeface="+mn-cs"/>
              </a:rPr>
              <a:t> distribution to produce from uniform to highly skewed distributions regarding the number of links a node has towards nodes in different layers, the interconnections towards nodes within a specific layer and the energy capacity of the nodes in the multilayer network.</a:t>
            </a:r>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8</a:t>
            </a:fld>
            <a:endParaRPr lang="en-US"/>
          </a:p>
        </p:txBody>
      </p:sp>
    </p:spTree>
    <p:extLst>
      <p:ext uri="{BB962C8B-B14F-4D97-AF65-F5344CB8AC3E}">
        <p14:creationId xmlns:p14="http://schemas.microsoft.com/office/powerpoint/2010/main" val="3760866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compare the performance of the proposed algorithms, CCDS and FAST-CMDSM. In order to highlight the utility of their pruning heuristics, we include in the comparison their annotated with an asterisk version of those, namely CCDS* and FAST-CMDSM* which concern their respective performance without the use of the pruning heuristic. </a:t>
            </a:r>
          </a:p>
          <a:p>
            <a:r>
              <a:rPr lang="en-US" dirty="0" smtClean="0"/>
              <a:t>Clearly for illustrative purposes, we present also the performance of FAST-MDSM, which constructs Minimum (unconnected) DS, in order to be used as a benchmark regarding the performance of the other competitors; since we have proved in a</a:t>
            </a:r>
            <a:r>
              <a:rPr lang="en-US" baseline="0" dirty="0" smtClean="0"/>
              <a:t> previous work </a:t>
            </a:r>
            <a:r>
              <a:rPr lang="en-US" dirty="0" smtClean="0"/>
              <a:t>that any (unconnected) DS of size Kapa can be turned into a CDS by adding 2Kapa additional nodes in the DS in the worst case. </a:t>
            </a:r>
          </a:p>
          <a:p>
            <a:r>
              <a:rPr lang="en-US" dirty="0" smtClean="0"/>
              <a:t>The TABLE  depicts the unique characteristics of the competitors.</a:t>
            </a:r>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9</a:t>
            </a:fld>
            <a:endParaRPr lang="en-US"/>
          </a:p>
        </p:txBody>
      </p:sp>
    </p:spTree>
    <p:extLst>
      <p:ext uri="{BB962C8B-B14F-4D97-AF65-F5344CB8AC3E}">
        <p14:creationId xmlns:p14="http://schemas.microsoft.com/office/powerpoint/2010/main" val="24105838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competing algorithms are compared in terms of the size of the CDS they generate</a:t>
            </a:r>
            <a:r>
              <a:rPr lang="en-US" dirty="0" smtClean="0"/>
              <a:t>. We </a:t>
            </a:r>
            <a:r>
              <a:rPr lang="en-US" dirty="0" smtClean="0"/>
              <a:t>say an algorithm is more efficient than another algorithm if it generates a smaller </a:t>
            </a:r>
            <a:r>
              <a:rPr lang="en-US" dirty="0" smtClean="0"/>
              <a:t>CDS.</a:t>
            </a:r>
          </a:p>
          <a:p>
            <a:endParaRPr lang="en-US" dirty="0" smtClean="0"/>
          </a:p>
          <a:p>
            <a:r>
              <a:rPr lang="en-US" dirty="0" smtClean="0"/>
              <a:t>Additionally, an algorithm that manages to establish per node a relay set with larger minimum </a:t>
            </a:r>
            <a:r>
              <a:rPr lang="en-US" dirty="0" smtClean="0"/>
              <a:t>residual </a:t>
            </a:r>
            <a:r>
              <a:rPr lang="en-US" dirty="0" smtClean="0"/>
              <a:t>energy level is considered to be more energy efficient than another algorithm whose </a:t>
            </a:r>
            <a:r>
              <a:rPr lang="en-US" dirty="0" smtClean="0"/>
              <a:t>per </a:t>
            </a:r>
            <a:r>
              <a:rPr lang="en-US" dirty="0" smtClean="0"/>
              <a:t>node relay set includes relay nodes with less residual energy.</a:t>
            </a:r>
          </a:p>
          <a:p>
            <a:endParaRPr lang="en-US" dirty="0" smtClean="0"/>
          </a:p>
          <a:p>
            <a:r>
              <a:rPr lang="en-US" sz="1200" b="0" i="0" u="none" strike="noStrike" kern="1200" baseline="0" dirty="0" smtClean="0">
                <a:solidFill>
                  <a:schemeClr val="tx1"/>
                </a:solidFill>
                <a:latin typeface="+mn-lt"/>
                <a:ea typeface="+mn-ea"/>
                <a:cs typeface="+mn-cs"/>
              </a:rPr>
              <a:t>The table records all the independent parameters we used in our topology generator.</a:t>
            </a:r>
            <a:endParaRPr lang="el-GR" dirty="0"/>
          </a:p>
        </p:txBody>
      </p:sp>
      <p:sp>
        <p:nvSpPr>
          <p:cNvPr id="4" name="Slide Number Placeholder 3"/>
          <p:cNvSpPr>
            <a:spLocks noGrp="1"/>
          </p:cNvSpPr>
          <p:nvPr>
            <p:ph type="sldNum" sz="quarter" idx="10"/>
          </p:nvPr>
        </p:nvSpPr>
        <p:spPr/>
        <p:txBody>
          <a:bodyPr/>
          <a:lstStyle/>
          <a:p>
            <a:fld id="{DFF362D4-5DD5-1441-A093-8EF5773AF7CF}" type="slidenum">
              <a:rPr lang="en-US" smtClean="0"/>
              <a:t>10</a:t>
            </a:fld>
            <a:endParaRPr lang="en-US"/>
          </a:p>
        </p:txBody>
      </p:sp>
    </p:spTree>
    <p:extLst>
      <p:ext uri="{BB962C8B-B14F-4D97-AF65-F5344CB8AC3E}">
        <p14:creationId xmlns:p14="http://schemas.microsoft.com/office/powerpoint/2010/main" val="332544758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Opt 1">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Subhead</a:t>
            </a:r>
            <a:endParaRPr lang="en-US" dirty="0"/>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23" name="Picture 2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13960" y="5982005"/>
            <a:ext cx="1215715" cy="354989"/>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5"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40712086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4" name="Content Placeholder 3"/>
          <p:cNvSpPr>
            <a:spLocks noGrp="1"/>
          </p:cNvSpPr>
          <p:nvPr>
            <p:ph sz="half" idx="2" hasCustomPrompt="1"/>
          </p:nvPr>
        </p:nvSpPr>
        <p:spPr>
          <a:xfrm>
            <a:off x="4629150" y="3792801"/>
            <a:ext cx="3886200" cy="1825573"/>
          </a:xfrm>
        </p:spPr>
        <p:txBody>
          <a:bodyPr/>
          <a:lstStyle>
            <a:lvl1pPr marL="0" indent="0">
              <a:buNone/>
              <a:defRPr sz="1200" i="1"/>
            </a:lvl1pPr>
          </a:lstStyle>
          <a:p>
            <a:pPr lvl="0"/>
            <a:r>
              <a:rPr lang="en-US" dirty="0" smtClean="0"/>
              <a:t>Insert Object</a:t>
            </a:r>
            <a:endParaRPr lang="en-US" dirty="0"/>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14" hasCustomPrompt="1"/>
          </p:nvPr>
        </p:nvSpPr>
        <p:spPr>
          <a:xfrm>
            <a:off x="4629150" y="1825625"/>
            <a:ext cx="3886200" cy="1825573"/>
          </a:xfrm>
        </p:spPr>
        <p:txBody>
          <a:bodyPr/>
          <a:lstStyle>
            <a:lvl1pPr marL="0" indent="0">
              <a:buNone/>
              <a:defRPr sz="1200" i="1"/>
            </a:lvl1pPr>
          </a:lstStyle>
          <a:p>
            <a:pPr lvl="0"/>
            <a:r>
              <a:rPr lang="en-US" dirty="0" smtClean="0"/>
              <a:t>Insert Object</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6"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5514435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628650" y="1825625"/>
            <a:ext cx="3886200" cy="37925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597545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628650" y="1815897"/>
            <a:ext cx="3886200" cy="3802265"/>
          </a:xfrm>
        </p:spPr>
        <p:txBody>
          <a:bodyPr/>
          <a:lstStyle>
            <a:lvl1pPr marL="0" indent="0">
              <a:buNone/>
              <a:defRPr sz="12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4629150" y="2837467"/>
            <a:ext cx="3886200" cy="278069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6"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677514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smtClean="0"/>
              <a:t>Topic</a:t>
            </a:r>
            <a:endParaRPr lang="en-US" dirty="0"/>
          </a:p>
        </p:txBody>
      </p:sp>
      <p:sp>
        <p:nvSpPr>
          <p:cNvPr id="11" name="Content Placeholder 3"/>
          <p:cNvSpPr>
            <a:spLocks noGrp="1"/>
          </p:cNvSpPr>
          <p:nvPr>
            <p:ph sz="half" idx="2" hasCustomPrompt="1"/>
          </p:nvPr>
        </p:nvSpPr>
        <p:spPr>
          <a:xfrm>
            <a:off x="4629150" y="3807093"/>
            <a:ext cx="3886200" cy="1811281"/>
          </a:xfrm>
        </p:spPr>
        <p:txBody>
          <a:bodyPr/>
          <a:lstStyle>
            <a:lvl1pPr marL="0" indent="0">
              <a:buNone/>
              <a:defRPr sz="1200" i="1"/>
            </a:lvl1pPr>
          </a:lstStyle>
          <a:p>
            <a:pPr lvl="0"/>
            <a:r>
              <a:rPr lang="en-US" dirty="0" smtClean="0"/>
              <a:t>Insert Object</a:t>
            </a:r>
            <a:endParaRPr lang="en-US" dirty="0"/>
          </a:p>
        </p:txBody>
      </p:sp>
      <p:sp>
        <p:nvSpPr>
          <p:cNvPr id="13" name="Text Placeholder 13"/>
          <p:cNvSpPr>
            <a:spLocks noGrp="1"/>
          </p:cNvSpPr>
          <p:nvPr>
            <p:ph type="body" sz="quarter" idx="13"/>
          </p:nvPr>
        </p:nvSpPr>
        <p:spPr>
          <a:xfrm>
            <a:off x="628650" y="1825625"/>
            <a:ext cx="3886200" cy="183336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3"/>
          <p:cNvSpPr>
            <a:spLocks noGrp="1"/>
          </p:cNvSpPr>
          <p:nvPr>
            <p:ph sz="half" idx="14" hasCustomPrompt="1"/>
          </p:nvPr>
        </p:nvSpPr>
        <p:spPr>
          <a:xfrm>
            <a:off x="4629150" y="1847705"/>
            <a:ext cx="3886200" cy="1811281"/>
          </a:xfrm>
        </p:spPr>
        <p:txBody>
          <a:bodyPr/>
          <a:lstStyle>
            <a:lvl1pPr marL="0" indent="0">
              <a:buNone/>
              <a:defRPr sz="1200" i="1"/>
            </a:lvl1pPr>
          </a:lstStyle>
          <a:p>
            <a:pPr lvl="0"/>
            <a:r>
              <a:rPr lang="en-US" dirty="0" smtClean="0"/>
              <a:t>Insert Object</a:t>
            </a:r>
            <a:endParaRPr lang="en-US" dirty="0"/>
          </a:p>
        </p:txBody>
      </p:sp>
      <p:sp>
        <p:nvSpPr>
          <p:cNvPr id="16" name="Content Placeholder 3"/>
          <p:cNvSpPr>
            <a:spLocks noGrp="1"/>
          </p:cNvSpPr>
          <p:nvPr>
            <p:ph sz="half" idx="15" hasCustomPrompt="1"/>
          </p:nvPr>
        </p:nvSpPr>
        <p:spPr>
          <a:xfrm>
            <a:off x="628650" y="3807093"/>
            <a:ext cx="3886200" cy="1811281"/>
          </a:xfrm>
        </p:spPr>
        <p:txBody>
          <a:bodyPr/>
          <a:lstStyle>
            <a:lvl1pPr marL="0" indent="0">
              <a:buNone/>
              <a:defRPr sz="1200" i="1"/>
            </a:lvl1pPr>
          </a:lstStyle>
          <a:p>
            <a:pPr lvl="0"/>
            <a:r>
              <a:rPr lang="en-US" dirty="0" smtClean="0"/>
              <a:t>Insert Object</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596008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628650" y="1825625"/>
            <a:ext cx="3019523" cy="37925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able Placeholder 8"/>
          <p:cNvSpPr>
            <a:spLocks noGrp="1"/>
          </p:cNvSpPr>
          <p:nvPr>
            <p:ph type="tbl" sz="quarter" idx="14" hasCustomPrompt="1"/>
          </p:nvPr>
        </p:nvSpPr>
        <p:spPr>
          <a:xfrm>
            <a:off x="3789575" y="1825625"/>
            <a:ext cx="4725775" cy="3792538"/>
          </a:xfrm>
        </p:spPr>
        <p:txBody>
          <a:bodyPr>
            <a:normAutofit/>
          </a:bodyPr>
          <a:lstStyle>
            <a:lvl1pPr marL="0" indent="0">
              <a:buNone/>
              <a:defRPr sz="1200" i="1"/>
            </a:lvl1pPr>
          </a:lstStyle>
          <a:p>
            <a:pPr lvl="0"/>
            <a:r>
              <a:rPr lang="en-US" dirty="0" smtClean="0"/>
              <a:t>Insert Object</a:t>
            </a:r>
            <a:endParaRPr lang="en-US" dirty="0"/>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4077240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4629150" y="1825625"/>
            <a:ext cx="3886200" cy="37925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4" hasCustomPrompt="1"/>
          </p:nvPr>
        </p:nvSpPr>
        <p:spPr>
          <a:xfrm>
            <a:off x="628650" y="4788816"/>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endParaRPr lang="en-US" dirty="0" smtClean="0"/>
          </a:p>
        </p:txBody>
      </p:sp>
      <p:sp>
        <p:nvSpPr>
          <p:cNvPr id="3" name="Picture Placeholder 2"/>
          <p:cNvSpPr>
            <a:spLocks noGrp="1"/>
          </p:cNvSpPr>
          <p:nvPr>
            <p:ph type="pic" sz="quarter" idx="15" hasCustomPrompt="1"/>
          </p:nvPr>
        </p:nvSpPr>
        <p:spPr>
          <a:xfrm>
            <a:off x="628650" y="1825625"/>
            <a:ext cx="3886200" cy="2963191"/>
          </a:xfrm>
        </p:spPr>
        <p:txBody>
          <a:bodyPr>
            <a:normAutofit/>
          </a:bodyPr>
          <a:lstStyle>
            <a:lvl1pPr marL="0" indent="0">
              <a:buNone/>
              <a:defRPr sz="1200" i="1" baseline="0"/>
            </a:lvl1pPr>
          </a:lstStyle>
          <a:p>
            <a:r>
              <a:rPr lang="en-US" dirty="0" smtClean="0"/>
              <a:t>Insert Photo</a:t>
            </a:r>
            <a:endParaRPr lang="en-US" dirty="0"/>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838955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844104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2837467"/>
            <a:ext cx="7886700" cy="21398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4" hasCustomPrompt="1"/>
          </p:nvPr>
        </p:nvSpPr>
        <p:spPr>
          <a:xfrm>
            <a:off x="628650" y="1825625"/>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a:t>
            </a:r>
            <a:r>
              <a:rPr lang="en-US" dirty="0" err="1" smtClean="0"/>
              <a:t>ea</a:t>
            </a:r>
            <a:r>
              <a:rPr lang="en-US" dirty="0" smtClean="0"/>
              <a:t> </a:t>
            </a:r>
            <a:r>
              <a:rPr lang="en-US" dirty="0" err="1" smtClean="0"/>
              <a:t>consequat</a:t>
            </a:r>
            <a:r>
              <a:rPr lang="en-US" dirty="0" smtClean="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27891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4006391"/>
            <a:ext cx="3886200" cy="16117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4" hasCustomPrompt="1"/>
          </p:nvPr>
        </p:nvSpPr>
        <p:spPr>
          <a:xfrm>
            <a:off x="628650" y="1825624"/>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aliqua</a:t>
            </a:r>
            <a:r>
              <a:rPr lang="en-US" dirty="0" smtClean="0"/>
              <a:t>. </a:t>
            </a:r>
            <a:r>
              <a:rPr lang="en-US" dirty="0" err="1" smtClean="0"/>
              <a:t>Ut</a:t>
            </a:r>
            <a:r>
              <a:rPr lang="en-US" dirty="0" smtClean="0"/>
              <a:t> </a:t>
            </a:r>
            <a:r>
              <a:rPr lang="en-US" dirty="0" err="1" smtClean="0"/>
              <a:t>enim</a:t>
            </a:r>
            <a:r>
              <a:rPr lang="en-US" dirty="0" smtClean="0"/>
              <a:t> ad minim </a:t>
            </a:r>
            <a:r>
              <a:rPr lang="en-US" dirty="0" err="1" smtClean="0"/>
              <a:t>veniam</a:t>
            </a:r>
            <a:r>
              <a:rPr lang="en-US" dirty="0" smtClean="0"/>
              <a:t>, </a:t>
            </a:r>
            <a:r>
              <a:rPr lang="en-US" dirty="0" err="1" smtClean="0"/>
              <a:t>quis</a:t>
            </a:r>
            <a:r>
              <a:rPr lang="en-US" dirty="0" smtClean="0"/>
              <a:t> </a:t>
            </a:r>
            <a:r>
              <a:rPr lang="en-US" dirty="0" err="1" smtClean="0"/>
              <a:t>nostrud</a:t>
            </a:r>
            <a:r>
              <a:rPr lang="en-US" dirty="0" smtClean="0"/>
              <a:t> exercitation </a:t>
            </a:r>
            <a:r>
              <a:rPr lang="en-US" dirty="0" err="1" smtClean="0"/>
              <a:t>ullamco</a:t>
            </a:r>
            <a:r>
              <a:rPr lang="en-US" dirty="0" smtClean="0"/>
              <a:t> nisi </a:t>
            </a:r>
            <a:r>
              <a:rPr lang="en-US" dirty="0" err="1" smtClean="0"/>
              <a:t>ut</a:t>
            </a:r>
            <a:r>
              <a:rPr lang="en-US" dirty="0" smtClean="0"/>
              <a:t> </a:t>
            </a:r>
            <a:r>
              <a:rPr lang="en-US" dirty="0" err="1" smtClean="0"/>
              <a:t>aliquip</a:t>
            </a:r>
            <a:r>
              <a:rPr lang="en-US" dirty="0" smtClean="0"/>
              <a:t> ex </a:t>
            </a:r>
            <a:r>
              <a:rPr lang="en-US" dirty="0" err="1" smtClean="0"/>
              <a:t>ea</a:t>
            </a:r>
            <a:r>
              <a:rPr lang="en-US" dirty="0" smtClean="0"/>
              <a:t> </a:t>
            </a:r>
            <a:r>
              <a:rPr lang="en-US" dirty="0" err="1" smtClean="0"/>
              <a:t>commodo</a:t>
            </a:r>
            <a:r>
              <a:rPr lang="en-US" dirty="0" smtClean="0"/>
              <a:t> </a:t>
            </a:r>
            <a:r>
              <a:rPr lang="en-US" dirty="0" err="1" smtClean="0"/>
              <a:t>consequat</a:t>
            </a:r>
            <a:r>
              <a:rPr lang="en-US" dirty="0" smtClean="0"/>
              <a:t>. </a:t>
            </a:r>
            <a:r>
              <a:rPr lang="en-US" dirty="0" err="1" smtClean="0"/>
              <a:t>Duis</a:t>
            </a:r>
            <a:r>
              <a:rPr lang="en-US" dirty="0" smtClean="0"/>
              <a:t> </a:t>
            </a:r>
            <a:r>
              <a:rPr lang="en-US" dirty="0" err="1" smtClean="0"/>
              <a:t>aute</a:t>
            </a:r>
            <a:r>
              <a:rPr lang="en-US" dirty="0" smtClean="0"/>
              <a:t> </a:t>
            </a:r>
            <a:r>
              <a:rPr lang="en-US" dirty="0" err="1" smtClean="0"/>
              <a:t>irure</a:t>
            </a:r>
            <a:r>
              <a:rPr lang="en-US" dirty="0" smtClean="0"/>
              <a:t> dolor in </a:t>
            </a:r>
            <a:r>
              <a:rPr lang="en-US" dirty="0" err="1" smtClean="0"/>
              <a:t>reprehenderit</a:t>
            </a:r>
            <a:r>
              <a:rPr lang="en-US" dirty="0" smtClean="0"/>
              <a:t> in </a:t>
            </a:r>
            <a:r>
              <a:rPr lang="en-US" dirty="0" err="1" smtClean="0"/>
              <a:t>voluptate</a:t>
            </a:r>
            <a:r>
              <a:rPr lang="en-US" dirty="0" smtClean="0"/>
              <a:t> </a:t>
            </a:r>
            <a:r>
              <a:rPr lang="en-US" dirty="0" err="1" smtClean="0"/>
              <a:t>velit</a:t>
            </a:r>
            <a:r>
              <a:rPr lang="en-US" dirty="0" smtClean="0"/>
              <a:t> </a:t>
            </a:r>
            <a:r>
              <a:rPr lang="en-US" dirty="0" err="1" smtClean="0"/>
              <a:t>esse</a:t>
            </a:r>
            <a:r>
              <a:rPr lang="en-US" dirty="0" smtClean="0"/>
              <a:t> </a:t>
            </a:r>
            <a:r>
              <a:rPr lang="en-US" dirty="0" err="1" smtClean="0"/>
              <a:t>cillum</a:t>
            </a:r>
            <a:r>
              <a:rPr lang="en-US" dirty="0" smtClean="0"/>
              <a:t> </a:t>
            </a:r>
            <a:r>
              <a:rPr lang="en-US" dirty="0" err="1" smtClean="0"/>
              <a:t>dolore</a:t>
            </a:r>
            <a:r>
              <a:rPr lang="en-US" dirty="0" smtClean="0"/>
              <a:t> </a:t>
            </a:r>
            <a:r>
              <a:rPr lang="en-US" dirty="0" err="1" smtClean="0"/>
              <a:t>eu</a:t>
            </a:r>
            <a:r>
              <a:rPr lang="en-US" dirty="0" smtClean="0"/>
              <a:t> </a:t>
            </a:r>
            <a:r>
              <a:rPr lang="en-US" dirty="0" err="1" smtClean="0"/>
              <a:t>fugiat</a:t>
            </a:r>
            <a:r>
              <a:rPr lang="en-US" dirty="0" smtClean="0"/>
              <a:t> </a:t>
            </a:r>
            <a:r>
              <a:rPr lang="en-US" dirty="0" err="1" smtClean="0"/>
              <a:t>nulla</a:t>
            </a:r>
            <a:r>
              <a:rPr lang="en-US" dirty="0" smtClean="0"/>
              <a:t> </a:t>
            </a:r>
            <a:r>
              <a:rPr lang="en-US" dirty="0" err="1" smtClean="0"/>
              <a:t>pariatur</a:t>
            </a:r>
            <a:r>
              <a:rPr lang="en-US" dirty="0" smtClean="0"/>
              <a:t>. </a:t>
            </a:r>
            <a:r>
              <a:rPr lang="en-US" dirty="0" err="1" smtClean="0"/>
              <a:t>Excepteur</a:t>
            </a:r>
            <a:r>
              <a:rPr lang="en-US" dirty="0" smtClean="0"/>
              <a:t> </a:t>
            </a:r>
            <a:r>
              <a:rPr lang="en-US" dirty="0" err="1" smtClean="0"/>
              <a:t>sint</a:t>
            </a:r>
            <a:r>
              <a:rPr lang="en-US" dirty="0" smtClean="0"/>
              <a:t> </a:t>
            </a:r>
            <a:r>
              <a:rPr lang="en-US" dirty="0" err="1" smtClean="0"/>
              <a:t>occaecat</a:t>
            </a:r>
            <a:r>
              <a:rPr lang="en-US" dirty="0" smtClean="0"/>
              <a:t> </a:t>
            </a:r>
            <a:r>
              <a:rPr lang="en-US" dirty="0" err="1" smtClean="0"/>
              <a:t>cupidatat</a:t>
            </a:r>
            <a:r>
              <a:rPr lang="en-US" dirty="0" smtClean="0"/>
              <a:t> non </a:t>
            </a:r>
            <a:r>
              <a:rPr lang="en-US" dirty="0" err="1" smtClean="0"/>
              <a:t>proident</a:t>
            </a:r>
            <a:r>
              <a:rPr lang="en-US" dirty="0" smtClean="0"/>
              <a:t>, </a:t>
            </a:r>
            <a:r>
              <a:rPr lang="en-US" dirty="0" err="1" smtClean="0"/>
              <a:t>sunt</a:t>
            </a:r>
            <a:r>
              <a:rPr lang="en-US" dirty="0" smtClean="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66222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Subhead</a:t>
            </a:r>
            <a:endParaRPr lang="en-US" dirty="0"/>
          </a:p>
        </p:txBody>
      </p:sp>
      <p:sp>
        <p:nvSpPr>
          <p:cNvPr id="50" name="Picture Placeholder 49"/>
          <p:cNvSpPr>
            <a:spLocks noGrp="1"/>
          </p:cNvSpPr>
          <p:nvPr>
            <p:ph type="pic" sz="quarter" idx="13" hasCustomPrompt="1"/>
          </p:nvPr>
        </p:nvSpPr>
        <p:spPr>
          <a:xfrm>
            <a:off x="0" y="1044735"/>
            <a:ext cx="1828800" cy="1828800"/>
          </a:xfrm>
          <a:blipFill>
            <a:blip r:embed="rId3"/>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INSERT</a:t>
            </a:r>
            <a:br>
              <a:rPr lang="en-US" dirty="0" smtClean="0"/>
            </a:br>
            <a:r>
              <a:rPr lang="en-US" dirty="0" smtClean="0"/>
              <a:t> IMAGE </a:t>
            </a:r>
            <a:endParaRPr lang="en-US" dirty="0"/>
          </a:p>
        </p:txBody>
      </p:sp>
      <p:sp>
        <p:nvSpPr>
          <p:cNvPr id="51" name="Picture Placeholder 49"/>
          <p:cNvSpPr>
            <a:spLocks noGrp="1"/>
          </p:cNvSpPr>
          <p:nvPr>
            <p:ph type="pic" sz="quarter" idx="14" hasCustomPrompt="1"/>
          </p:nvPr>
        </p:nvSpPr>
        <p:spPr>
          <a:xfrm>
            <a:off x="1828800" y="1044735"/>
            <a:ext cx="1828800" cy="1828800"/>
          </a:xfrm>
          <a:blipFill>
            <a:blip r:embed="rId4"/>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52" name="Picture Placeholder 49"/>
          <p:cNvSpPr>
            <a:spLocks noGrp="1"/>
          </p:cNvSpPr>
          <p:nvPr>
            <p:ph type="pic" sz="quarter" idx="15" hasCustomPrompt="1"/>
          </p:nvPr>
        </p:nvSpPr>
        <p:spPr>
          <a:xfrm>
            <a:off x="3657600" y="1044735"/>
            <a:ext cx="18288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endParaRPr lang="en-US" dirty="0"/>
          </a:p>
        </p:txBody>
      </p:sp>
      <p:sp>
        <p:nvSpPr>
          <p:cNvPr id="53" name="Picture Placeholder 49"/>
          <p:cNvSpPr>
            <a:spLocks noGrp="1"/>
          </p:cNvSpPr>
          <p:nvPr>
            <p:ph type="pic" sz="quarter" idx="16" hasCustomPrompt="1"/>
          </p:nvPr>
        </p:nvSpPr>
        <p:spPr>
          <a:xfrm>
            <a:off x="54864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54" name="Picture Placeholder 49"/>
          <p:cNvSpPr>
            <a:spLocks noGrp="1"/>
          </p:cNvSpPr>
          <p:nvPr>
            <p:ph type="pic" sz="quarter" idx="17" hasCustomPrompt="1"/>
          </p:nvPr>
        </p:nvSpPr>
        <p:spPr>
          <a:xfrm>
            <a:off x="7315200" y="1044735"/>
            <a:ext cx="1828800" cy="1828800"/>
          </a:xfrm>
          <a:blipFill>
            <a:blip r:embed="rId7"/>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a:t>
            </a:r>
            <a:endParaRPr lang="en-US" dirty="0"/>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13960" y="5982005"/>
            <a:ext cx="1215715" cy="354989"/>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smtClean="0"/>
              <a:t>Topic</a:t>
            </a:r>
            <a:endParaRPr lang="en-US" dirty="0"/>
          </a:p>
        </p:txBody>
      </p:sp>
      <p:sp>
        <p:nvSpPr>
          <p:cNvPr id="13" name="Text Placeholder 13"/>
          <p:cNvSpPr>
            <a:spLocks noGrp="1"/>
          </p:cNvSpPr>
          <p:nvPr>
            <p:ph type="body" sz="quarter" idx="13"/>
          </p:nvPr>
        </p:nvSpPr>
        <p:spPr>
          <a:xfrm>
            <a:off x="628650" y="1825624"/>
            <a:ext cx="4970872" cy="288777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3"/>
          <p:cNvSpPr>
            <a:spLocks noGrp="1"/>
          </p:cNvSpPr>
          <p:nvPr>
            <p:ph type="body" sz="quarter" idx="14" hasCustomPrompt="1"/>
          </p:nvPr>
        </p:nvSpPr>
        <p:spPr>
          <a:xfrm>
            <a:off x="628650" y="4713401"/>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smtClean="0"/>
              <a:t>Lorem ipsum dolor sit </a:t>
            </a:r>
            <a:r>
              <a:rPr lang="en-US" dirty="0" err="1" smtClean="0"/>
              <a:t>amet</a:t>
            </a:r>
            <a:r>
              <a:rPr lang="en-US" dirty="0" smtClean="0"/>
              <a:t>, </a:t>
            </a:r>
            <a:r>
              <a:rPr lang="en-US" dirty="0" err="1" smtClean="0"/>
              <a:t>consectetur</a:t>
            </a:r>
            <a:r>
              <a:rPr lang="en-US" dirty="0" smtClean="0"/>
              <a:t> </a:t>
            </a:r>
            <a:r>
              <a:rPr lang="en-US" dirty="0" err="1" smtClean="0"/>
              <a:t>adipiscing</a:t>
            </a:r>
            <a:r>
              <a:rPr lang="en-US" dirty="0" smtClean="0"/>
              <a:t> </a:t>
            </a:r>
            <a:r>
              <a:rPr lang="en-US" dirty="0" err="1" smtClean="0"/>
              <a:t>elit</a:t>
            </a:r>
            <a:r>
              <a:rPr lang="en-US" dirty="0" smtClean="0"/>
              <a:t>, </a:t>
            </a:r>
            <a:r>
              <a:rPr lang="en-US" dirty="0" err="1" smtClean="0"/>
              <a:t>sed</a:t>
            </a:r>
            <a:r>
              <a:rPr lang="en-US" dirty="0" smtClean="0"/>
              <a:t> do </a:t>
            </a:r>
            <a:r>
              <a:rPr lang="en-US" dirty="0" err="1" smtClean="0"/>
              <a:t>eiusmod</a:t>
            </a:r>
            <a:r>
              <a:rPr lang="en-US" dirty="0" smtClean="0"/>
              <a:t> </a:t>
            </a:r>
            <a:r>
              <a:rPr lang="en-US" dirty="0" err="1" smtClean="0"/>
              <a:t>tempor</a:t>
            </a:r>
            <a:r>
              <a:rPr lang="en-US" dirty="0" smtClean="0"/>
              <a:t> </a:t>
            </a:r>
            <a:r>
              <a:rPr lang="en-US" dirty="0" err="1" smtClean="0"/>
              <a:t>incididunt</a:t>
            </a:r>
            <a:r>
              <a:rPr lang="en-US" dirty="0" smtClean="0"/>
              <a:t> </a:t>
            </a:r>
            <a:r>
              <a:rPr lang="en-US" dirty="0" err="1" smtClean="0"/>
              <a:t>ut</a:t>
            </a:r>
            <a:r>
              <a:rPr lang="en-US" dirty="0" smtClean="0"/>
              <a:t> </a:t>
            </a:r>
            <a:r>
              <a:rPr lang="en-US" dirty="0" err="1" smtClean="0"/>
              <a:t>labore</a:t>
            </a:r>
            <a:r>
              <a:rPr lang="en-US" dirty="0" smtClean="0"/>
              <a:t>.</a:t>
            </a:r>
          </a:p>
        </p:txBody>
      </p:sp>
      <p:sp>
        <p:nvSpPr>
          <p:cNvPr id="3" name="Picture Placeholder 2"/>
          <p:cNvSpPr>
            <a:spLocks noGrp="1"/>
          </p:cNvSpPr>
          <p:nvPr>
            <p:ph type="pic" sz="quarter" idx="15" hasCustomPrompt="1"/>
          </p:nvPr>
        </p:nvSpPr>
        <p:spPr>
          <a:xfrm>
            <a:off x="5712642" y="1825624"/>
            <a:ext cx="2802707" cy="3792539"/>
          </a:xfrm>
        </p:spPr>
        <p:txBody>
          <a:bodyPr>
            <a:normAutofit/>
          </a:bodyPr>
          <a:lstStyle>
            <a:lvl1pPr marL="0" indent="0">
              <a:buNone/>
              <a:defRPr sz="1200" i="1" baseline="0"/>
            </a:lvl1pPr>
          </a:lstStyle>
          <a:p>
            <a:r>
              <a:rPr lang="en-US" dirty="0" smtClean="0"/>
              <a:t>Insert Photo</a:t>
            </a:r>
            <a:endParaRPr lang="en-US" dirty="0"/>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8" name="Text Placeholder 3"/>
          <p:cNvSpPr>
            <a:spLocks noGrp="1"/>
          </p:cNvSpPr>
          <p:nvPr>
            <p:ph type="body" sz="quarter" idx="17" hasCustomPrompt="1"/>
          </p:nvPr>
        </p:nvSpPr>
        <p:spPr>
          <a:xfrm>
            <a:off x="628650" y="1106197"/>
            <a:ext cx="7886700" cy="356843"/>
          </a:xfrm>
        </p:spPr>
        <p:txBody>
          <a:bodyPr>
            <a:no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810110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Subhead</a:t>
            </a:r>
            <a:endParaRPr lang="en-US" dirty="0"/>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24" name="Picture 2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7" name="Picture 1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1820" y="5797547"/>
            <a:ext cx="1208500" cy="674511"/>
          </a:xfrm>
          <a:prstGeom prst="rect">
            <a:avLst/>
          </a:prstGeom>
        </p:spPr>
      </p:pic>
    </p:spTree>
    <p:extLst>
      <p:ext uri="{BB962C8B-B14F-4D97-AF65-F5344CB8AC3E}">
        <p14:creationId xmlns:p14="http://schemas.microsoft.com/office/powerpoint/2010/main" val="11416079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Subhead</a:t>
            </a:r>
            <a:endParaRPr lang="en-US" dirty="0"/>
          </a:p>
        </p:txBody>
      </p:sp>
      <p:sp>
        <p:nvSpPr>
          <p:cNvPr id="50" name="Picture Placeholder 49"/>
          <p:cNvSpPr>
            <a:spLocks noGrp="1"/>
          </p:cNvSpPr>
          <p:nvPr>
            <p:ph type="pic" sz="quarter" idx="13" hasCustomPrompt="1"/>
          </p:nvPr>
        </p:nvSpPr>
        <p:spPr>
          <a:xfrm>
            <a:off x="0" y="1044735"/>
            <a:ext cx="1828800" cy="1828800"/>
          </a:xfrm>
          <a:blipFill>
            <a:blip r:embed="rId3"/>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INSERT</a:t>
            </a:r>
            <a:br>
              <a:rPr lang="en-US" dirty="0" smtClean="0"/>
            </a:br>
            <a:r>
              <a:rPr lang="en-US" dirty="0" smtClean="0"/>
              <a:t> IMAGE </a:t>
            </a:r>
            <a:endParaRPr lang="en-US" dirty="0"/>
          </a:p>
        </p:txBody>
      </p:sp>
      <p:sp>
        <p:nvSpPr>
          <p:cNvPr id="51" name="Picture Placeholder 49"/>
          <p:cNvSpPr>
            <a:spLocks noGrp="1"/>
          </p:cNvSpPr>
          <p:nvPr>
            <p:ph type="pic" sz="quarter" idx="14" hasCustomPrompt="1"/>
          </p:nvPr>
        </p:nvSpPr>
        <p:spPr>
          <a:xfrm>
            <a:off x="1828800" y="1044735"/>
            <a:ext cx="1828800" cy="1828800"/>
          </a:xfrm>
          <a:blipFill>
            <a:blip r:embed="rId4"/>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52" name="Picture Placeholder 49"/>
          <p:cNvSpPr>
            <a:spLocks noGrp="1"/>
          </p:cNvSpPr>
          <p:nvPr>
            <p:ph type="pic" sz="quarter" idx="15" hasCustomPrompt="1"/>
          </p:nvPr>
        </p:nvSpPr>
        <p:spPr>
          <a:xfrm>
            <a:off x="3657600" y="1044735"/>
            <a:ext cx="1828800" cy="1828800"/>
          </a:xfrm>
          <a:blipFill>
            <a:blip r:embed="rId5"/>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endParaRPr lang="en-US" dirty="0"/>
          </a:p>
        </p:txBody>
      </p:sp>
      <p:sp>
        <p:nvSpPr>
          <p:cNvPr id="53" name="Picture Placeholder 49"/>
          <p:cNvSpPr>
            <a:spLocks noGrp="1"/>
          </p:cNvSpPr>
          <p:nvPr>
            <p:ph type="pic" sz="quarter" idx="16" hasCustomPrompt="1"/>
          </p:nvPr>
        </p:nvSpPr>
        <p:spPr>
          <a:xfrm>
            <a:off x="54864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 </a:t>
            </a:r>
          </a:p>
        </p:txBody>
      </p:sp>
      <p:sp>
        <p:nvSpPr>
          <p:cNvPr id="54" name="Picture Placeholder 49"/>
          <p:cNvSpPr>
            <a:spLocks noGrp="1"/>
          </p:cNvSpPr>
          <p:nvPr>
            <p:ph type="pic" sz="quarter" idx="17" hasCustomPrompt="1"/>
          </p:nvPr>
        </p:nvSpPr>
        <p:spPr>
          <a:xfrm>
            <a:off x="7315200" y="1044735"/>
            <a:ext cx="1828800" cy="1828800"/>
          </a:xfrm>
          <a:blipFill>
            <a:blip r:embed="rId7"/>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smtClean="0"/>
              <a:t> INSERT</a:t>
            </a:r>
            <a:br>
              <a:rPr lang="en-US" dirty="0" smtClean="0"/>
            </a:br>
            <a:r>
              <a:rPr lang="en-US" dirty="0" smtClean="0"/>
              <a:t> IMAGE</a:t>
            </a:r>
            <a:endParaRPr lang="en-US" dirty="0"/>
          </a:p>
        </p:txBody>
      </p:sp>
      <p:sp>
        <p:nvSpPr>
          <p:cNvPr id="10" name="Slide Number Placeholder 9"/>
          <p:cNvSpPr>
            <a:spLocks noGrp="1"/>
          </p:cNvSpPr>
          <p:nvPr>
            <p:ph type="sldNum" sz="quarter" idx="18"/>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pic>
        <p:nvPicPr>
          <p:cNvPr id="15" name="Picture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621820" y="5797547"/>
            <a:ext cx="1208500" cy="674511"/>
          </a:xfrm>
          <a:prstGeom prst="rect">
            <a:avLst/>
          </a:prstGeom>
        </p:spPr>
      </p:pic>
    </p:spTree>
    <p:extLst>
      <p:ext uri="{BB962C8B-B14F-4D97-AF65-F5344CB8AC3E}">
        <p14:creationId xmlns:p14="http://schemas.microsoft.com/office/powerpoint/2010/main" val="18991021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Title Slide Opt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smtClean="0"/>
              <a:t>Divider Title</a:t>
            </a:r>
            <a:endParaRPr lang="en-US" dirty="0"/>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Subhead</a:t>
            </a:r>
          </a:p>
        </p:txBody>
      </p:sp>
      <p:sp>
        <p:nvSpPr>
          <p:cNvPr id="14" name="Slide Number Placeholder 13"/>
          <p:cNvSpPr>
            <a:spLocks noGrp="1"/>
          </p:cNvSpPr>
          <p:nvPr>
            <p:ph type="sldNum" sz="quarter" idx="10"/>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5982005"/>
            <a:ext cx="1215715" cy="35498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42384782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smtClean="0"/>
              <a:t>Presentation Title</a:t>
            </a:r>
            <a:endParaRPr lang="en-US" dirty="0"/>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Subhead</a:t>
            </a:r>
          </a:p>
        </p:txBody>
      </p:sp>
      <p:sp>
        <p:nvSpPr>
          <p:cNvPr id="7" name="Slide Number Placeholder 6"/>
          <p:cNvSpPr>
            <a:spLocks noGrp="1"/>
          </p:cNvSpPr>
          <p:nvPr>
            <p:ph type="sldNum" sz="quarter" idx="14"/>
          </p:nvPr>
        </p:nvSpPr>
        <p:spPr/>
        <p:txBody>
          <a:bodyPr/>
          <a:lstStyle>
            <a:lvl1pPr>
              <a:defRPr>
                <a:solidFill>
                  <a:srgbClr val="0066A1"/>
                </a:solidFill>
              </a:defRPr>
            </a:lvl1p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9306" y="494096"/>
            <a:ext cx="1267968" cy="1286256"/>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31688" y="1149416"/>
            <a:ext cx="1877568" cy="1895856"/>
          </a:xfrm>
          <a:prstGeom prst="rect">
            <a:avLst/>
          </a:prstGeom>
        </p:spPr>
      </p:pic>
      <p:pic>
        <p:nvPicPr>
          <p:cNvPr id="18" name="Picture 17"/>
          <p:cNvPicPr>
            <a:picLocks noChangeAspect="1"/>
          </p:cNvPicPr>
          <p:nvPr userDrawn="1"/>
        </p:nvPicPr>
        <p:blipFill rotWithShape="1">
          <a:blip r:embed="rId5">
            <a:extLst>
              <a:ext uri="{28A0092B-C50C-407E-A947-70E740481C1C}">
                <a14:useLocalDpi xmlns:a14="http://schemas.microsoft.com/office/drawing/2010/main" val="0"/>
              </a:ext>
            </a:extLst>
          </a:blip>
          <a:srcRect l="7771" t="7771"/>
          <a:stretch/>
        </p:blipFill>
        <p:spPr>
          <a:xfrm>
            <a:off x="-2794" y="-3048"/>
            <a:ext cx="3263645" cy="3328681"/>
          </a:xfrm>
          <a:prstGeom prst="rect">
            <a:avLst/>
          </a:prstGeom>
        </p:spPr>
      </p:pic>
      <p:pic>
        <p:nvPicPr>
          <p:cNvPr id="22" name="Picture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46061" y="2921668"/>
            <a:ext cx="2298192" cy="2694432"/>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4" name="Picture 1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613960" y="5982005"/>
            <a:ext cx="1215715" cy="354989"/>
          </a:xfrm>
          <a:prstGeom prst="rect">
            <a:avLst/>
          </a:prstGeom>
        </p:spPr>
      </p:pic>
      <p:pic>
        <p:nvPicPr>
          <p:cNvPr id="23" name="Picture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83935405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Divider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a:lvl1pPr>
          </a:lstStyle>
          <a:p>
            <a:r>
              <a:rPr lang="en-US" dirty="0" smtClean="0"/>
              <a:t>Divider Title</a:t>
            </a:r>
            <a:endParaRPr lang="en-US" dirty="0"/>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Subhead</a:t>
            </a:r>
          </a:p>
        </p:txBody>
      </p:sp>
      <p:sp>
        <p:nvSpPr>
          <p:cNvPr id="14" name="Slide Number Placeholder 13"/>
          <p:cNvSpPr>
            <a:spLocks noGrp="1"/>
          </p:cNvSpPr>
          <p:nvPr>
            <p:ph type="sldNum" sz="quarter" idx="10"/>
          </p:nvPr>
        </p:nvSpPr>
        <p:spPr/>
        <p:txBody>
          <a:bodyPr/>
          <a:lstStyle/>
          <a:p>
            <a:fld id="{3DD97BEB-BAEF-0344-9D5C-EC73E478698A}" type="slidenum">
              <a:rPr lang="en-US" smtClean="0"/>
              <a:pPr/>
              <a:t>‹#›</a:t>
            </a:fld>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0" y="5982005"/>
            <a:ext cx="1215715" cy="354989"/>
          </a:xfrm>
          <a:prstGeom prst="rect">
            <a:avLst/>
          </a:prstGeom>
        </p:spPr>
      </p:pic>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198217643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4" name="Text Placeholder 3"/>
          <p:cNvSpPr>
            <a:spLocks noGrp="1"/>
          </p:cNvSpPr>
          <p:nvPr>
            <p:ph type="body" sz="quarter" idx="15" hasCustomPrompt="1"/>
          </p:nvPr>
        </p:nvSpPr>
        <p:spPr>
          <a:xfrm>
            <a:off x="628650" y="1106197"/>
            <a:ext cx="7886700" cy="356843"/>
          </a:xfrm>
        </p:spPr>
        <p:txBody>
          <a:bodyPr>
            <a:norm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3853419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Topic</a:t>
            </a:r>
            <a:endParaRPr lang="en-US" dirty="0"/>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13"/>
          <p:cNvSpPr>
            <a:spLocks noGrp="1"/>
          </p:cNvSpPr>
          <p:nvPr>
            <p:ph type="body" sz="quarter" idx="14"/>
          </p:nvPr>
        </p:nvSpPr>
        <p:spPr>
          <a:xfrm>
            <a:off x="4629150" y="1825625"/>
            <a:ext cx="3886200" cy="37925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7" name="Text Placeholder 3"/>
          <p:cNvSpPr>
            <a:spLocks noGrp="1"/>
          </p:cNvSpPr>
          <p:nvPr>
            <p:ph type="body" sz="quarter" idx="16" hasCustomPrompt="1"/>
          </p:nvPr>
        </p:nvSpPr>
        <p:spPr>
          <a:xfrm>
            <a:off x="628650" y="1106197"/>
            <a:ext cx="7886700" cy="356843"/>
          </a:xfrm>
        </p:spPr>
        <p:txBody>
          <a:bodyPr>
            <a:normAutofit/>
          </a:bodyPr>
          <a:lstStyle>
            <a:lvl1pPr marL="0" indent="0">
              <a:buNone/>
              <a:defRPr sz="2400" b="1" i="1">
                <a:solidFill>
                  <a:schemeClr val="tx1">
                    <a:lumMod val="50000"/>
                    <a:lumOff val="50000"/>
                  </a:schemeClr>
                </a:solidFill>
              </a:defRPr>
            </a:lvl1pPr>
          </a:lstStyle>
          <a:p>
            <a:pPr lvl="0"/>
            <a:r>
              <a:rPr lang="en-US" dirty="0" smtClean="0"/>
              <a:t>Subhead</a:t>
            </a:r>
            <a:endParaRPr lang="en-US" dirty="0"/>
          </a:p>
        </p:txBody>
      </p:sp>
    </p:spTree>
    <p:extLst>
      <p:ext uri="{BB962C8B-B14F-4D97-AF65-F5344CB8AC3E}">
        <p14:creationId xmlns:p14="http://schemas.microsoft.com/office/powerpoint/2010/main" val="173585846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556181"/>
            <a:ext cx="7886700" cy="553336"/>
          </a:xfrm>
          <a:prstGeom prst="rect">
            <a:avLst/>
          </a:prstGeom>
        </p:spPr>
        <p:txBody>
          <a:bodyPr vert="horz" lIns="91440" tIns="45720" rIns="91440" bIns="45720" rtlCol="0" anchor="b">
            <a:noAutofit/>
          </a:bodyPr>
          <a:lstStyle/>
          <a:p>
            <a:r>
              <a:rPr lang="en-US" dirty="0" smtClean="0"/>
              <a:t>Topic</a:t>
            </a:r>
            <a:endParaRPr lang="en-US" dirty="0"/>
          </a:p>
        </p:txBody>
      </p:sp>
      <p:sp>
        <p:nvSpPr>
          <p:cNvPr id="3" name="Text Placeholder 2"/>
          <p:cNvSpPr>
            <a:spLocks noGrp="1"/>
          </p:cNvSpPr>
          <p:nvPr>
            <p:ph type="body" idx="1"/>
          </p:nvPr>
        </p:nvSpPr>
        <p:spPr>
          <a:xfrm>
            <a:off x="628650" y="1428826"/>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Slide Number Placeholder 25"/>
          <p:cNvSpPr>
            <a:spLocks noGrp="1"/>
          </p:cNvSpPr>
          <p:nvPr>
            <p:ph type="sldNum" sz="quarter" idx="4"/>
          </p:nvPr>
        </p:nvSpPr>
        <p:spPr>
          <a:xfrm>
            <a:off x="385320" y="6205392"/>
            <a:ext cx="486659" cy="365125"/>
          </a:xfrm>
          <a:prstGeom prst="rect">
            <a:avLst/>
          </a:prstGeom>
        </p:spPr>
        <p:txBody>
          <a:bodyPr vert="horz" lIns="91440" tIns="45720" rIns="91440" bIns="45720" rtlCol="0" anchor="ctr"/>
          <a:lstStyle>
            <a:lvl1pPr algn="l">
              <a:defRPr sz="1200">
                <a:solidFill>
                  <a:srgbClr val="0066A1"/>
                </a:solidFill>
              </a:defRPr>
            </a:lvl1pPr>
          </a:lstStyle>
          <a:p>
            <a:fld id="{3DD97BEB-BAEF-0344-9D5C-EC73E478698A}" type="slidenum">
              <a:rPr lang="en-US" smtClean="0"/>
              <a:pPr/>
              <a:t>‹#›</a:t>
            </a:fld>
            <a:endParaRPr lang="en-US"/>
          </a:p>
        </p:txBody>
      </p:sp>
      <p:pic>
        <p:nvPicPr>
          <p:cNvPr id="8" name="Picture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flipH="1">
            <a:off x="-23750" y="0"/>
            <a:ext cx="9191500" cy="698500"/>
          </a:xfrm>
          <a:prstGeom prst="rect">
            <a:avLst/>
          </a:prstGeom>
        </p:spPr>
      </p:pic>
      <p:pic>
        <p:nvPicPr>
          <p:cNvPr id="10" name="Picture 9"/>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613960" y="5982005"/>
            <a:ext cx="1215715" cy="354989"/>
          </a:xfrm>
          <a:prstGeom prst="rect">
            <a:avLst/>
          </a:prstGeom>
        </p:spPr>
      </p:pic>
      <p:pic>
        <p:nvPicPr>
          <p:cNvPr id="13" name="Picture 12"/>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rot="10800000" flipH="1">
            <a:off x="0" y="6159500"/>
            <a:ext cx="9144000" cy="698500"/>
          </a:xfrm>
          <a:prstGeom prst="rect">
            <a:avLst/>
          </a:prstGeom>
        </p:spPr>
      </p:pic>
    </p:spTree>
    <p:extLst>
      <p:ext uri="{BB962C8B-B14F-4D97-AF65-F5344CB8AC3E}">
        <p14:creationId xmlns:p14="http://schemas.microsoft.com/office/powerpoint/2010/main" val="1510958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61" r:id="rId3"/>
    <p:sldLayoutId id="2147483683" r:id="rId4"/>
    <p:sldLayoutId id="2147483663" r:id="rId5"/>
    <p:sldLayoutId id="2147483684" r:id="rId6"/>
    <p:sldLayoutId id="2147483673" r:id="rId7"/>
    <p:sldLayoutId id="2147483662" r:id="rId8"/>
    <p:sldLayoutId id="2147483675" r:id="rId9"/>
    <p:sldLayoutId id="2147483664" r:id="rId10"/>
    <p:sldLayoutId id="2147483674" r:id="rId11"/>
    <p:sldLayoutId id="2147483665" r:id="rId12"/>
    <p:sldLayoutId id="2147483676" r:id="rId13"/>
    <p:sldLayoutId id="2147483677" r:id="rId14"/>
    <p:sldLayoutId id="2147483678" r:id="rId15"/>
    <p:sldLayoutId id="2147483679" r:id="rId16"/>
    <p:sldLayoutId id="2147483667" r:id="rId17"/>
    <p:sldLayoutId id="2147483680" r:id="rId18"/>
    <p:sldLayoutId id="2147483682" r:id="rId19"/>
    <p:sldLayoutId id="2147483681" r:id="rId2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3.emf"/><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2.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5.emf"/><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4.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vmlDrawing" Target="../drawings/vmlDrawing3.vml"/><Relationship Id="rId5" Type="http://schemas.openxmlformats.org/officeDocument/2006/relationships/image" Target="../media/image36.e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avi"/><Relationship Id="rId1" Type="http://schemas.openxmlformats.org/officeDocument/2006/relationships/video" Target="NULL" TargetMode="External"/><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2.avi"/><Relationship Id="rId1" Type="http://schemas.openxmlformats.org/officeDocument/2006/relationships/video" Target="NULL"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3.xml"/><Relationship Id="rId7" Type="http://schemas.openxmlformats.org/officeDocument/2006/relationships/image" Target="../media/image23.wm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11" Type="http://schemas.openxmlformats.org/officeDocument/2006/relationships/image" Target="../media/image27.png"/><Relationship Id="rId5" Type="http://schemas.openxmlformats.org/officeDocument/2006/relationships/slideLayout" Target="../slideLayouts/slideLayout10.xml"/><Relationship Id="rId10" Type="http://schemas.openxmlformats.org/officeDocument/2006/relationships/image" Target="../media/image26.png"/><Relationship Id="rId4" Type="http://schemas.openxmlformats.org/officeDocument/2006/relationships/tags" Target="../tags/tag4.xml"/><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7.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9.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637527"/>
            <a:ext cx="9144000" cy="697310"/>
          </a:xfrm>
        </p:spPr>
        <p:txBody>
          <a:bodyPr>
            <a:normAutofit fontScale="90000"/>
          </a:bodyPr>
          <a:lstStyle/>
          <a:p>
            <a:r>
              <a:rPr lang="en-US" b="0" dirty="0"/>
              <a:t>Backbones for Internet of Battlefield Things</a:t>
            </a:r>
            <a:endParaRPr lang="en-US" dirty="0"/>
          </a:p>
        </p:txBody>
      </p:sp>
      <p:sp>
        <p:nvSpPr>
          <p:cNvPr id="3" name="Subtitle 2"/>
          <p:cNvSpPr>
            <a:spLocks noGrp="1"/>
          </p:cNvSpPr>
          <p:nvPr>
            <p:ph type="subTitle" idx="1"/>
          </p:nvPr>
        </p:nvSpPr>
        <p:spPr>
          <a:xfrm>
            <a:off x="556591" y="4426913"/>
            <a:ext cx="8050696" cy="1778479"/>
          </a:xfrm>
        </p:spPr>
        <p:txBody>
          <a:bodyPr>
            <a:normAutofit lnSpcReduction="10000"/>
          </a:bodyPr>
          <a:lstStyle/>
          <a:p>
            <a:pPr algn="ctr"/>
            <a:r>
              <a:rPr lang="en-US" sz="2400" i="0" dirty="0">
                <a:solidFill>
                  <a:srgbClr val="FF0000"/>
                </a:solidFill>
              </a:rPr>
              <a:t>Dimitrios Papakostas</a:t>
            </a:r>
            <a:r>
              <a:rPr lang="en-US" sz="1800" i="0" dirty="0">
                <a:solidFill>
                  <a:srgbClr val="FF0000"/>
                </a:solidFill>
              </a:rPr>
              <a:t>, </a:t>
            </a:r>
            <a:r>
              <a:rPr lang="en-US" sz="2000" i="0" dirty="0" err="1">
                <a:solidFill>
                  <a:srgbClr val="FF0000"/>
                </a:solidFill>
              </a:rPr>
              <a:t>Theodoros</a:t>
            </a:r>
            <a:r>
              <a:rPr lang="en-US" sz="2000" i="0" dirty="0">
                <a:solidFill>
                  <a:srgbClr val="FF0000"/>
                </a:solidFill>
              </a:rPr>
              <a:t> </a:t>
            </a:r>
            <a:r>
              <a:rPr lang="en-US" sz="2000" i="0" dirty="0" err="1">
                <a:solidFill>
                  <a:srgbClr val="FF0000"/>
                </a:solidFill>
              </a:rPr>
              <a:t>Kasidakis</a:t>
            </a:r>
            <a:r>
              <a:rPr lang="en-US" sz="2000" i="0" dirty="0">
                <a:solidFill>
                  <a:srgbClr val="FF0000"/>
                </a:solidFill>
              </a:rPr>
              <a:t>, </a:t>
            </a:r>
            <a:r>
              <a:rPr lang="en-US" sz="2000" i="0" dirty="0" err="1">
                <a:solidFill>
                  <a:srgbClr val="FF0000"/>
                </a:solidFill>
              </a:rPr>
              <a:t>Evangelia</a:t>
            </a:r>
            <a:r>
              <a:rPr lang="en-US" sz="2000" i="0" dirty="0">
                <a:solidFill>
                  <a:srgbClr val="FF0000"/>
                </a:solidFill>
              </a:rPr>
              <a:t> </a:t>
            </a:r>
            <a:r>
              <a:rPr lang="en-US" sz="2000" i="0" dirty="0" err="1">
                <a:solidFill>
                  <a:srgbClr val="FF0000"/>
                </a:solidFill>
              </a:rPr>
              <a:t>Fragkou</a:t>
            </a:r>
            <a:r>
              <a:rPr lang="en-US" sz="2000" i="0" dirty="0">
                <a:solidFill>
                  <a:srgbClr val="FF0000"/>
                </a:solidFill>
              </a:rPr>
              <a:t>, Dimitrios </a:t>
            </a:r>
            <a:r>
              <a:rPr lang="en-US" sz="2000" i="0" dirty="0" err="1" smtClean="0">
                <a:solidFill>
                  <a:srgbClr val="FF0000"/>
                </a:solidFill>
              </a:rPr>
              <a:t>Katsaros</a:t>
            </a:r>
            <a:endParaRPr lang="en-US" sz="1800" i="0" dirty="0" smtClean="0">
              <a:solidFill>
                <a:srgbClr val="FF0000"/>
              </a:solidFill>
            </a:endParaRPr>
          </a:p>
          <a:p>
            <a:pPr algn="ctr"/>
            <a:r>
              <a:rPr lang="en-US" sz="1800" dirty="0" smtClean="0"/>
              <a:t>Distributed &amp; Network </a:t>
            </a:r>
            <a:r>
              <a:rPr lang="en-US" sz="1800" dirty="0" err="1" smtClean="0"/>
              <a:t>Algorithmics</a:t>
            </a:r>
            <a:r>
              <a:rPr lang="en-US" sz="1800" dirty="0" smtClean="0"/>
              <a:t> lab</a:t>
            </a:r>
          </a:p>
          <a:p>
            <a:pPr algn="ctr"/>
            <a:r>
              <a:rPr lang="en-US" sz="1800" dirty="0" smtClean="0"/>
              <a:t>Department </a:t>
            </a:r>
            <a:r>
              <a:rPr lang="en-US" sz="1800" dirty="0"/>
              <a:t>of Electrical &amp; Computer Engineering</a:t>
            </a:r>
          </a:p>
          <a:p>
            <a:pPr algn="ctr"/>
            <a:r>
              <a:rPr lang="en-US" sz="1800" dirty="0"/>
              <a:t>University of Thessaly, Greece</a:t>
            </a:r>
          </a:p>
        </p:txBody>
      </p:sp>
      <p:sp>
        <p:nvSpPr>
          <p:cNvPr id="4" name="Slide Number Placeholder 3"/>
          <p:cNvSpPr>
            <a:spLocks noGrp="1"/>
          </p:cNvSpPr>
          <p:nvPr>
            <p:ph type="sldNum" sz="quarter" idx="18"/>
          </p:nvPr>
        </p:nvSpPr>
        <p:spPr/>
        <p:txBody>
          <a:bodyPr/>
          <a:lstStyle/>
          <a:p>
            <a:fld id="{3DD97BEB-BAEF-0344-9D5C-EC73E478698A}" type="slidenum">
              <a:rPr lang="en-US" smtClean="0"/>
              <a:pPr/>
              <a:t>1</a:t>
            </a:fld>
            <a:endParaRPr lang="en-US"/>
          </a:p>
        </p:txBody>
      </p:sp>
    </p:spTree>
    <p:extLst>
      <p:ext uri="{BB962C8B-B14F-4D97-AF65-F5344CB8AC3E}">
        <p14:creationId xmlns:p14="http://schemas.microsoft.com/office/powerpoint/2010/main" val="1757086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a:t>
            </a:r>
            <a:r>
              <a:rPr lang="en-US" dirty="0" smtClean="0"/>
              <a:t>Evaluation</a:t>
            </a:r>
            <a:endParaRPr lang="el-GR"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10</a:t>
            </a:fld>
            <a:endParaRPr lang="en-US"/>
          </a:p>
        </p:txBody>
      </p:sp>
      <p:sp>
        <p:nvSpPr>
          <p:cNvPr id="6" name="Text Placeholder 5"/>
          <p:cNvSpPr>
            <a:spLocks noGrp="1"/>
          </p:cNvSpPr>
          <p:nvPr>
            <p:ph type="body" sz="quarter" idx="15"/>
          </p:nvPr>
        </p:nvSpPr>
        <p:spPr/>
        <p:txBody>
          <a:bodyPr/>
          <a:lstStyle/>
          <a:p>
            <a:r>
              <a:rPr lang="en-US" dirty="0"/>
              <a:t>Performance measures</a:t>
            </a:r>
          </a:p>
          <a:p>
            <a:endParaRPr lang="el-GR" dirty="0"/>
          </a:p>
        </p:txBody>
      </p:sp>
      <p:graphicFrame>
        <p:nvGraphicFramePr>
          <p:cNvPr id="8" name="Diagram 7"/>
          <p:cNvGraphicFramePr/>
          <p:nvPr>
            <p:extLst>
              <p:ext uri="{D42A27DB-BD31-4B8C-83A1-F6EECF244321}">
                <p14:modId xmlns:p14="http://schemas.microsoft.com/office/powerpoint/2010/main" val="3472639300"/>
              </p:ext>
            </p:extLst>
          </p:nvPr>
        </p:nvGraphicFramePr>
        <p:xfrm>
          <a:off x="2827167" y="1574733"/>
          <a:ext cx="8398775" cy="4123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3" name="Group 22"/>
          <p:cNvGrpSpPr/>
          <p:nvPr/>
        </p:nvGrpSpPr>
        <p:grpSpPr>
          <a:xfrm>
            <a:off x="4971882" y="4866625"/>
            <a:ext cx="4131398" cy="1397725"/>
            <a:chOff x="4368082" y="4846889"/>
            <a:chExt cx="4131398" cy="1397725"/>
          </a:xfrm>
        </p:grpSpPr>
        <p:sp>
          <p:nvSpPr>
            <p:cNvPr id="10" name="Oval 9"/>
            <p:cNvSpPr/>
            <p:nvPr/>
          </p:nvSpPr>
          <p:spPr>
            <a:xfrm>
              <a:off x="4368082" y="4846889"/>
              <a:ext cx="4131398" cy="1397725"/>
            </a:xfrm>
            <a:prstGeom prst="ellipse">
              <a:avLst/>
            </a:prstGeom>
            <a:solidFill>
              <a:srgbClr val="000000">
                <a:alpha val="0"/>
              </a:srgbClr>
            </a:solidFill>
            <a:ln w="31750" cap="flat" cmpd="sng" algn="ctr">
              <a:solidFill>
                <a:srgbClr val="000000"/>
              </a:solidFill>
              <a:prstDash val="solid"/>
            </a:ln>
            <a:effectLst/>
            <a:scene3d>
              <a:camera prst="orthographicFront">
                <a:rot lat="17999990" lon="0" rev="0"/>
              </a:camera>
              <a:lightRig rig="threePt" dir="t"/>
            </a:scene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FFFF"/>
                </a:solidFill>
                <a:effectLst/>
                <a:uLnTx/>
                <a:uFillTx/>
                <a:latin typeface="Arial"/>
                <a:ea typeface="+mn-ea"/>
                <a:cs typeface="Arial"/>
              </a:endParaRPr>
            </a:p>
          </p:txBody>
        </p:sp>
        <p:grpSp>
          <p:nvGrpSpPr>
            <p:cNvPr id="11" name="Diagram group"/>
            <p:cNvGrpSpPr/>
            <p:nvPr/>
          </p:nvGrpSpPr>
          <p:grpSpPr>
            <a:xfrm>
              <a:off x="6677531" y="4941878"/>
              <a:ext cx="1453190" cy="944574"/>
              <a:chOff x="3034930" y="1889116"/>
              <a:chExt cx="1453190" cy="944574"/>
            </a:xfrm>
            <a:solidFill>
              <a:srgbClr val="000000"/>
            </a:solidFill>
            <a:scene3d>
              <a:camera prst="orthographicFront">
                <a:rot lat="2399989" lon="0" rev="0"/>
              </a:camera>
              <a:lightRig rig="threePt" dir="t"/>
            </a:scene3d>
          </p:grpSpPr>
          <p:grpSp>
            <p:nvGrpSpPr>
              <p:cNvPr id="20" name="Group 19"/>
              <p:cNvGrpSpPr/>
              <p:nvPr/>
            </p:nvGrpSpPr>
            <p:grpSpPr>
              <a:xfrm>
                <a:off x="3034930" y="1889116"/>
                <a:ext cx="1453190" cy="944574"/>
                <a:chOff x="3034930" y="1889116"/>
                <a:chExt cx="1453190" cy="944574"/>
              </a:xfrm>
              <a:grpFill/>
            </p:grpSpPr>
            <p:sp>
              <p:nvSpPr>
                <p:cNvPr id="21" name="Rounded Rectangle 20"/>
                <p:cNvSpPr/>
                <p:nvPr/>
              </p:nvSpPr>
              <p:spPr>
                <a:xfrm>
                  <a:off x="3034930" y="1889116"/>
                  <a:ext cx="1453190" cy="944574"/>
                </a:xfrm>
                <a:prstGeom prst="roundRect">
                  <a:avLst/>
                </a:prstGeom>
                <a:grpFill/>
                <a:ln w="25400" cap="flat" cmpd="sng" algn="ctr">
                  <a:solidFill>
                    <a:srgbClr val="FFFFFF">
                      <a:hueOff val="0"/>
                      <a:satOff val="0"/>
                      <a:lumOff val="0"/>
                      <a:alphaOff val="0"/>
                    </a:srgbClr>
                  </a:solidFill>
                  <a:prstDash val="solid"/>
                </a:ln>
                <a:effectLst/>
                <a:sp3d>
                  <a:bevelT/>
                </a:sp3d>
              </p:spPr>
            </p:sp>
            <p:sp>
              <p:nvSpPr>
                <p:cNvPr id="22" name="Rounded Rectangle 4"/>
                <p:cNvSpPr txBox="1"/>
                <p:nvPr/>
              </p:nvSpPr>
              <p:spPr>
                <a:xfrm>
                  <a:off x="3081040" y="1935226"/>
                  <a:ext cx="1360970" cy="852354"/>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Min RN Energy</a:t>
                  </a:r>
                </a:p>
              </p:txBody>
            </p:sp>
          </p:grpSp>
        </p:grpSp>
        <p:grpSp>
          <p:nvGrpSpPr>
            <p:cNvPr id="12" name="Diagram group"/>
            <p:cNvGrpSpPr/>
            <p:nvPr/>
          </p:nvGrpSpPr>
          <p:grpSpPr>
            <a:xfrm>
              <a:off x="4860576" y="4941878"/>
              <a:ext cx="1453190" cy="944574"/>
              <a:chOff x="3034930" y="1889116"/>
              <a:chExt cx="1453190" cy="944574"/>
            </a:xfrm>
            <a:solidFill>
              <a:srgbClr val="000000"/>
            </a:solidFill>
            <a:scene3d>
              <a:camera prst="orthographicFront">
                <a:rot lat="2399991" lon="0" rev="0"/>
              </a:camera>
              <a:lightRig rig="threePt" dir="t"/>
            </a:scene3d>
          </p:grpSpPr>
          <p:grpSp>
            <p:nvGrpSpPr>
              <p:cNvPr id="17" name="Group 16"/>
              <p:cNvGrpSpPr/>
              <p:nvPr/>
            </p:nvGrpSpPr>
            <p:grpSpPr>
              <a:xfrm>
                <a:off x="3034930" y="1889116"/>
                <a:ext cx="1453190" cy="944574"/>
                <a:chOff x="3034930" y="1889116"/>
                <a:chExt cx="1453190" cy="944574"/>
              </a:xfrm>
              <a:grpFill/>
            </p:grpSpPr>
            <p:sp>
              <p:nvSpPr>
                <p:cNvPr id="18" name="Rounded Rectangle 17"/>
                <p:cNvSpPr/>
                <p:nvPr/>
              </p:nvSpPr>
              <p:spPr>
                <a:xfrm>
                  <a:off x="3034930" y="1889116"/>
                  <a:ext cx="1453190" cy="944574"/>
                </a:xfrm>
                <a:prstGeom prst="roundRect">
                  <a:avLst/>
                </a:prstGeom>
                <a:grpFill/>
                <a:ln w="25400" cap="flat" cmpd="sng" algn="ctr">
                  <a:solidFill>
                    <a:srgbClr val="FFFFFF">
                      <a:hueOff val="0"/>
                      <a:satOff val="0"/>
                      <a:lumOff val="0"/>
                      <a:alphaOff val="0"/>
                    </a:srgbClr>
                  </a:solidFill>
                  <a:prstDash val="solid"/>
                </a:ln>
                <a:effectLst/>
                <a:sp3d>
                  <a:bevelT/>
                </a:sp3d>
              </p:spPr>
            </p:sp>
            <p:sp>
              <p:nvSpPr>
                <p:cNvPr id="19" name="Rounded Rectangle 4"/>
                <p:cNvSpPr txBox="1"/>
                <p:nvPr/>
              </p:nvSpPr>
              <p:spPr>
                <a:xfrm>
                  <a:off x="3081040" y="1935226"/>
                  <a:ext cx="1360970" cy="852354"/>
                </a:xfrm>
                <a:prstGeom prst="rect">
                  <a:avLst/>
                </a:prstGeom>
                <a:grpFill/>
                <a:ln>
                  <a:noFill/>
                </a:ln>
                <a:effectLst/>
                <a:sp3d/>
              </p:spPr>
              <p:txBody>
                <a:bodyPr spcFirstLastPara="0" vert="horz" wrap="square" lIns="76200" tIns="76200" rIns="76200" bIns="7620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000" b="1" i="1"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CDS        Size</a:t>
                  </a:r>
                </a:p>
              </p:txBody>
            </p:sp>
          </p:grpSp>
        </p:grpSp>
      </p:grpSp>
      <p:pic>
        <p:nvPicPr>
          <p:cNvPr id="24" name="Picture 23"/>
          <p:cNvPicPr>
            <a:picLocks noChangeAspect="1"/>
          </p:cNvPicPr>
          <p:nvPr/>
        </p:nvPicPr>
        <p:blipFill>
          <a:blip r:embed="rId8"/>
          <a:stretch>
            <a:fillRect/>
          </a:stretch>
        </p:blipFill>
        <p:spPr>
          <a:xfrm>
            <a:off x="47897" y="3395810"/>
            <a:ext cx="5983420" cy="1609337"/>
          </a:xfrm>
          <a:prstGeom prst="rect">
            <a:avLst/>
          </a:prstGeom>
        </p:spPr>
      </p:pic>
    </p:spTree>
    <p:extLst>
      <p:ext uri="{BB962C8B-B14F-4D97-AF65-F5344CB8AC3E}">
        <p14:creationId xmlns:p14="http://schemas.microsoft.com/office/powerpoint/2010/main" val="2876142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Network Topology Experiments</a:t>
            </a:r>
            <a:endParaRPr lang="el-GR" dirty="0"/>
          </a:p>
        </p:txBody>
      </p:sp>
      <p:sp>
        <p:nvSpPr>
          <p:cNvPr id="14" name="Text Placeholder 13"/>
          <p:cNvSpPr>
            <a:spLocks noGrp="1"/>
          </p:cNvSpPr>
          <p:nvPr>
            <p:ph type="body" sz="quarter" idx="13"/>
          </p:nvPr>
        </p:nvSpPr>
        <p:spPr>
          <a:xfrm>
            <a:off x="0" y="4679275"/>
            <a:ext cx="4629150" cy="1649196"/>
          </a:xfrm>
        </p:spPr>
        <p:txBody>
          <a:bodyPr>
            <a:normAutofit/>
          </a:bodyPr>
          <a:lstStyle/>
          <a:p>
            <a:r>
              <a:rPr lang="en-US" sz="2000" dirty="0" smtClean="0"/>
              <a:t>Degree ≥ 6 : Similar performance (&lt;10%)</a:t>
            </a:r>
          </a:p>
          <a:p>
            <a:r>
              <a:rPr lang="en-US" sz="2000" dirty="0" smtClean="0"/>
              <a:t>Degree = 3 : FAST-CMDSM up to 15%    better performance </a:t>
            </a:r>
            <a:endParaRPr lang="el-GR" sz="2000"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11</a:t>
            </a:fld>
            <a:endParaRPr lang="en-US"/>
          </a:p>
        </p:txBody>
      </p:sp>
      <p:sp>
        <p:nvSpPr>
          <p:cNvPr id="15" name="Text Placeholder 14"/>
          <p:cNvSpPr>
            <a:spLocks noGrp="1"/>
          </p:cNvSpPr>
          <p:nvPr>
            <p:ph type="body" sz="quarter" idx="15"/>
          </p:nvPr>
        </p:nvSpPr>
        <p:spPr/>
        <p:txBody>
          <a:bodyPr/>
          <a:lstStyle/>
          <a:p>
            <a:r>
              <a:rPr lang="en-US" dirty="0" smtClean="0"/>
              <a:t>Network Degree and Diameter</a:t>
            </a:r>
            <a:endParaRPr lang="el-GR" dirty="0"/>
          </a:p>
        </p:txBody>
      </p:sp>
      <p:graphicFrame>
        <p:nvGraphicFramePr>
          <p:cNvPr id="20" name="Object 19"/>
          <p:cNvGraphicFramePr>
            <a:graphicFrameLocks noChangeAspect="1"/>
          </p:cNvGraphicFramePr>
          <p:nvPr>
            <p:extLst>
              <p:ext uri="{D42A27DB-BD31-4B8C-83A1-F6EECF244321}">
                <p14:modId xmlns:p14="http://schemas.microsoft.com/office/powerpoint/2010/main" val="2914015670"/>
              </p:ext>
            </p:extLst>
          </p:nvPr>
        </p:nvGraphicFramePr>
        <p:xfrm>
          <a:off x="22923" y="1583579"/>
          <a:ext cx="4491928" cy="3095696"/>
        </p:xfrm>
        <a:graphic>
          <a:graphicData uri="http://schemas.openxmlformats.org/presentationml/2006/ole">
            <mc:AlternateContent xmlns:mc="http://schemas.openxmlformats.org/markup-compatibility/2006">
              <mc:Choice xmlns:v="urn:schemas-microsoft-com:vml" Requires="v">
                <p:oleObj spid="_x0000_s1170" name="Acrobat Document" r:id="rId4" imgW="6301705" imgH="4343353" progId="Acrobat.Document.11">
                  <p:embed/>
                </p:oleObj>
              </mc:Choice>
              <mc:Fallback>
                <p:oleObj name="Acrobat Document" r:id="rId4" imgW="6301705" imgH="4343353" progId="Acrobat.Document.11">
                  <p:embed/>
                  <p:pic>
                    <p:nvPicPr>
                      <p:cNvPr id="20" name="Object 19"/>
                      <p:cNvPicPr/>
                      <p:nvPr/>
                    </p:nvPicPr>
                    <p:blipFill>
                      <a:blip r:embed="rId5"/>
                      <a:stretch>
                        <a:fillRect/>
                      </a:stretch>
                    </p:blipFill>
                    <p:spPr>
                      <a:xfrm>
                        <a:off x="22923" y="1583579"/>
                        <a:ext cx="4491928" cy="309569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705243842"/>
              </p:ext>
            </p:extLst>
          </p:nvPr>
        </p:nvGraphicFramePr>
        <p:xfrm>
          <a:off x="4629150" y="1583579"/>
          <a:ext cx="4496454" cy="3095696"/>
        </p:xfrm>
        <a:graphic>
          <a:graphicData uri="http://schemas.openxmlformats.org/presentationml/2006/ole">
            <mc:AlternateContent xmlns:mc="http://schemas.openxmlformats.org/markup-compatibility/2006">
              <mc:Choice xmlns:v="urn:schemas-microsoft-com:vml" Requires="v">
                <p:oleObj spid="_x0000_s1171" name="Acrobat Document" r:id="rId6" imgW="6309360" imgH="4343353" progId="Acrobat.Document.11">
                  <p:embed/>
                </p:oleObj>
              </mc:Choice>
              <mc:Fallback>
                <p:oleObj name="Acrobat Document" r:id="rId6" imgW="6309360" imgH="4343353" progId="Acrobat.Document.11">
                  <p:embed/>
                  <p:pic>
                    <p:nvPicPr>
                      <p:cNvPr id="21" name="Object 20"/>
                      <p:cNvPicPr/>
                      <p:nvPr/>
                    </p:nvPicPr>
                    <p:blipFill>
                      <a:blip r:embed="rId7"/>
                      <a:stretch>
                        <a:fillRect/>
                      </a:stretch>
                    </p:blipFill>
                    <p:spPr>
                      <a:xfrm>
                        <a:off x="4629150" y="1583579"/>
                        <a:ext cx="4496454" cy="3095696"/>
                      </a:xfrm>
                      <a:prstGeom prst="rect">
                        <a:avLst/>
                      </a:prstGeom>
                    </p:spPr>
                  </p:pic>
                </p:oleObj>
              </mc:Fallback>
            </mc:AlternateContent>
          </a:graphicData>
        </a:graphic>
      </p:graphicFrame>
      <p:sp>
        <p:nvSpPr>
          <p:cNvPr id="10" name="Text Placeholder 13"/>
          <p:cNvSpPr txBox="1">
            <a:spLocks/>
          </p:cNvSpPr>
          <p:nvPr/>
        </p:nvSpPr>
        <p:spPr>
          <a:xfrm>
            <a:off x="4562801" y="4691506"/>
            <a:ext cx="4562803" cy="164919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Diameter ≤ 5 : CCDS up to 18% better performance</a:t>
            </a:r>
          </a:p>
          <a:p>
            <a:r>
              <a:rPr lang="en-US" sz="2000" dirty="0" smtClean="0"/>
              <a:t>Diameter = 8, 12 : Similar performance (&lt;10%)</a:t>
            </a:r>
          </a:p>
          <a:p>
            <a:r>
              <a:rPr lang="en-US" sz="2000" dirty="0" smtClean="0"/>
              <a:t>Diameter = 17 : FAST-CMDSM up to 16%    better performance </a:t>
            </a:r>
            <a:endParaRPr lang="el-GR" sz="2000" dirty="0"/>
          </a:p>
        </p:txBody>
      </p:sp>
    </p:spTree>
    <p:extLst>
      <p:ext uri="{BB962C8B-B14F-4D97-AF65-F5344CB8AC3E}">
        <p14:creationId xmlns:p14="http://schemas.microsoft.com/office/powerpoint/2010/main" val="4202924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Topology Experiments</a:t>
            </a:r>
            <a:endParaRPr lang="el-GR"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12</a:t>
            </a:fld>
            <a:endParaRPr lang="en-US"/>
          </a:p>
        </p:txBody>
      </p:sp>
      <p:sp>
        <p:nvSpPr>
          <p:cNvPr id="6" name="Text Placeholder 5"/>
          <p:cNvSpPr>
            <a:spLocks noGrp="1"/>
          </p:cNvSpPr>
          <p:nvPr>
            <p:ph type="body" sz="quarter" idx="15"/>
          </p:nvPr>
        </p:nvSpPr>
        <p:spPr/>
        <p:txBody>
          <a:bodyPr/>
          <a:lstStyle/>
          <a:p>
            <a:r>
              <a:rPr lang="en-US" dirty="0" smtClean="0"/>
              <a:t>Network Layers Cardinality – Layers size</a:t>
            </a:r>
            <a:endParaRPr lang="el-GR" dirty="0"/>
          </a:p>
        </p:txBody>
      </p:sp>
      <p:graphicFrame>
        <p:nvGraphicFramePr>
          <p:cNvPr id="7" name="Object 6"/>
          <p:cNvGraphicFramePr>
            <a:graphicFrameLocks noChangeAspect="1"/>
          </p:cNvGraphicFramePr>
          <p:nvPr>
            <p:extLst>
              <p:ext uri="{D42A27DB-BD31-4B8C-83A1-F6EECF244321}">
                <p14:modId xmlns:p14="http://schemas.microsoft.com/office/powerpoint/2010/main" val="552976200"/>
              </p:ext>
            </p:extLst>
          </p:nvPr>
        </p:nvGraphicFramePr>
        <p:xfrm>
          <a:off x="45132" y="1610473"/>
          <a:ext cx="4469717" cy="3085422"/>
        </p:xfrm>
        <a:graphic>
          <a:graphicData uri="http://schemas.openxmlformats.org/presentationml/2006/ole">
            <mc:AlternateContent xmlns:mc="http://schemas.openxmlformats.org/markup-compatibility/2006">
              <mc:Choice xmlns:v="urn:schemas-microsoft-com:vml" Requires="v">
                <p:oleObj spid="_x0000_s2190" name="Acrobat Document" r:id="rId4" imgW="6248116" imgH="4312652" progId="Acrobat.Document.11">
                  <p:embed/>
                </p:oleObj>
              </mc:Choice>
              <mc:Fallback>
                <p:oleObj name="Acrobat Document" r:id="rId4" imgW="6248116" imgH="4312652" progId="Acrobat.Document.11">
                  <p:embed/>
                  <p:pic>
                    <p:nvPicPr>
                      <p:cNvPr id="7" name="Object 6"/>
                      <p:cNvPicPr/>
                      <p:nvPr/>
                    </p:nvPicPr>
                    <p:blipFill>
                      <a:blip r:embed="rId5"/>
                      <a:stretch>
                        <a:fillRect/>
                      </a:stretch>
                    </p:blipFill>
                    <p:spPr>
                      <a:xfrm>
                        <a:off x="45132" y="1610473"/>
                        <a:ext cx="4469717" cy="3085422"/>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278718292"/>
              </p:ext>
            </p:extLst>
          </p:nvPr>
        </p:nvGraphicFramePr>
        <p:xfrm>
          <a:off x="4629149" y="1610473"/>
          <a:ext cx="4481531" cy="3085422"/>
        </p:xfrm>
        <a:graphic>
          <a:graphicData uri="http://schemas.openxmlformats.org/presentationml/2006/ole">
            <mc:AlternateContent xmlns:mc="http://schemas.openxmlformats.org/markup-compatibility/2006">
              <mc:Choice xmlns:v="urn:schemas-microsoft-com:vml" Requires="v">
                <p:oleObj spid="_x0000_s2191" name="Acrobat Document" r:id="rId6" imgW="6309360" imgH="4343353" progId="Acrobat.Document.11">
                  <p:embed/>
                </p:oleObj>
              </mc:Choice>
              <mc:Fallback>
                <p:oleObj name="Acrobat Document" r:id="rId6" imgW="6309360" imgH="4343353" progId="Acrobat.Document.11">
                  <p:embed/>
                  <p:pic>
                    <p:nvPicPr>
                      <p:cNvPr id="8" name="Object 7"/>
                      <p:cNvPicPr/>
                      <p:nvPr/>
                    </p:nvPicPr>
                    <p:blipFill>
                      <a:blip r:embed="rId7"/>
                      <a:stretch>
                        <a:fillRect/>
                      </a:stretch>
                    </p:blipFill>
                    <p:spPr>
                      <a:xfrm>
                        <a:off x="4629149" y="1610473"/>
                        <a:ext cx="4481531" cy="3085422"/>
                      </a:xfrm>
                      <a:prstGeom prst="rect">
                        <a:avLst/>
                      </a:prstGeom>
                    </p:spPr>
                  </p:pic>
                </p:oleObj>
              </mc:Fallback>
            </mc:AlternateContent>
          </a:graphicData>
        </a:graphic>
      </p:graphicFrame>
      <p:sp>
        <p:nvSpPr>
          <p:cNvPr id="9" name="Text Placeholder 13"/>
          <p:cNvSpPr>
            <a:spLocks noGrp="1"/>
          </p:cNvSpPr>
          <p:nvPr>
            <p:ph type="body" sz="quarter" idx="13"/>
          </p:nvPr>
        </p:nvSpPr>
        <p:spPr>
          <a:xfrm>
            <a:off x="0" y="4679275"/>
            <a:ext cx="4629150" cy="1649196"/>
          </a:xfrm>
        </p:spPr>
        <p:txBody>
          <a:bodyPr>
            <a:normAutofit/>
          </a:bodyPr>
          <a:lstStyle/>
          <a:p>
            <a:r>
              <a:rPr lang="en-US" sz="2000" dirty="0" smtClean="0"/>
              <a:t>Layers ≤ </a:t>
            </a:r>
            <a:r>
              <a:rPr lang="en-US" sz="2000" dirty="0"/>
              <a:t>5</a:t>
            </a:r>
            <a:r>
              <a:rPr lang="en-US" sz="2000" dirty="0" smtClean="0"/>
              <a:t> : Similar performance (&lt;10%)</a:t>
            </a:r>
          </a:p>
          <a:p>
            <a:r>
              <a:rPr lang="en-US" sz="2000" dirty="0" smtClean="0"/>
              <a:t>Layers = 7 : CCDS up to 14% better performance </a:t>
            </a:r>
            <a:endParaRPr lang="el-GR" sz="2000" dirty="0"/>
          </a:p>
        </p:txBody>
      </p:sp>
      <p:sp>
        <p:nvSpPr>
          <p:cNvPr id="10" name="Text Placeholder 13"/>
          <p:cNvSpPr txBox="1">
            <a:spLocks/>
          </p:cNvSpPr>
          <p:nvPr/>
        </p:nvSpPr>
        <p:spPr>
          <a:xfrm>
            <a:off x="4562801" y="4691506"/>
            <a:ext cx="4547879" cy="16491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Percentage ≤ 30% : CCDS up to 16% better performance</a:t>
            </a:r>
          </a:p>
          <a:p>
            <a:r>
              <a:rPr lang="en-US" sz="2000" dirty="0" smtClean="0"/>
              <a:t>Percentage ≥  50%: </a:t>
            </a:r>
            <a:r>
              <a:rPr lang="en-US" sz="2000" dirty="0"/>
              <a:t>FAST-CMDSM up to </a:t>
            </a:r>
            <a:r>
              <a:rPr lang="en-US" sz="2000" dirty="0" smtClean="0"/>
              <a:t>21% better </a:t>
            </a:r>
            <a:r>
              <a:rPr lang="en-US" sz="2000" dirty="0"/>
              <a:t>performance </a:t>
            </a:r>
            <a:endParaRPr lang="el-GR" sz="2000" dirty="0"/>
          </a:p>
        </p:txBody>
      </p:sp>
    </p:spTree>
    <p:extLst>
      <p:ext uri="{BB962C8B-B14F-4D97-AF65-F5344CB8AC3E}">
        <p14:creationId xmlns:p14="http://schemas.microsoft.com/office/powerpoint/2010/main" val="24472322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 </a:t>
            </a:r>
            <a:r>
              <a:rPr lang="en-US" dirty="0" smtClean="0"/>
              <a:t>Energy </a:t>
            </a:r>
            <a:r>
              <a:rPr lang="en-US" dirty="0"/>
              <a:t>Experiments</a:t>
            </a:r>
            <a:endParaRPr lang="el-GR"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13</a:t>
            </a:fld>
            <a:endParaRPr lang="en-US"/>
          </a:p>
        </p:txBody>
      </p:sp>
      <p:sp>
        <p:nvSpPr>
          <p:cNvPr id="6" name="Text Placeholder 5"/>
          <p:cNvSpPr>
            <a:spLocks noGrp="1"/>
          </p:cNvSpPr>
          <p:nvPr>
            <p:ph type="body" sz="quarter" idx="15"/>
          </p:nvPr>
        </p:nvSpPr>
        <p:spPr/>
        <p:txBody>
          <a:bodyPr/>
          <a:lstStyle/>
          <a:p>
            <a:r>
              <a:rPr lang="en-US" dirty="0"/>
              <a:t>Network Degree </a:t>
            </a:r>
            <a:r>
              <a:rPr lang="en-US" dirty="0" smtClean="0"/>
              <a:t>/ Diameter / </a:t>
            </a:r>
            <a:r>
              <a:rPr lang="en-US" dirty="0"/>
              <a:t>Layers Cardinality </a:t>
            </a:r>
            <a:endParaRPr lang="el-GR" dirty="0"/>
          </a:p>
          <a:p>
            <a:endParaRPr lang="el-GR" dirty="0"/>
          </a:p>
        </p:txBody>
      </p:sp>
      <p:graphicFrame>
        <p:nvGraphicFramePr>
          <p:cNvPr id="7" name="Object 6"/>
          <p:cNvGraphicFramePr>
            <a:graphicFrameLocks noChangeAspect="1"/>
          </p:cNvGraphicFramePr>
          <p:nvPr>
            <p:extLst>
              <p:ext uri="{D42A27DB-BD31-4B8C-83A1-F6EECF244321}">
                <p14:modId xmlns:p14="http://schemas.microsoft.com/office/powerpoint/2010/main" val="2580684687"/>
              </p:ext>
            </p:extLst>
          </p:nvPr>
        </p:nvGraphicFramePr>
        <p:xfrm>
          <a:off x="4379925" y="1570616"/>
          <a:ext cx="4764075" cy="3474720"/>
        </p:xfrm>
        <a:graphic>
          <a:graphicData uri="http://schemas.openxmlformats.org/presentationml/2006/ole">
            <mc:AlternateContent xmlns:mc="http://schemas.openxmlformats.org/markup-compatibility/2006">
              <mc:Choice xmlns:v="urn:schemas-microsoft-com:vml" Requires="v">
                <p:oleObj spid="_x0000_s3143" name="Acrobat Document" r:id="rId4" imgW="6619549" imgH="4829095" progId="Acrobat.Document.11">
                  <p:embed/>
                </p:oleObj>
              </mc:Choice>
              <mc:Fallback>
                <p:oleObj name="Acrobat Document" r:id="rId4" imgW="6619549" imgH="4829095" progId="Acrobat.Document.11">
                  <p:embed/>
                  <p:pic>
                    <p:nvPicPr>
                      <p:cNvPr id="7" name="Object 6"/>
                      <p:cNvPicPr/>
                      <p:nvPr/>
                    </p:nvPicPr>
                    <p:blipFill>
                      <a:blip r:embed="rId5"/>
                      <a:stretch>
                        <a:fillRect/>
                      </a:stretch>
                    </p:blipFill>
                    <p:spPr>
                      <a:xfrm>
                        <a:off x="4379925" y="1570616"/>
                        <a:ext cx="4764075" cy="3474720"/>
                      </a:xfrm>
                      <a:prstGeom prst="rect">
                        <a:avLst/>
                      </a:prstGeom>
                    </p:spPr>
                  </p:pic>
                </p:oleObj>
              </mc:Fallback>
            </mc:AlternateContent>
          </a:graphicData>
        </a:graphic>
      </p:graphicFrame>
      <p:sp>
        <p:nvSpPr>
          <p:cNvPr id="10" name="Text Placeholder 13"/>
          <p:cNvSpPr>
            <a:spLocks noGrp="1"/>
          </p:cNvSpPr>
          <p:nvPr>
            <p:ph type="body" sz="quarter" idx="13"/>
          </p:nvPr>
        </p:nvSpPr>
        <p:spPr>
          <a:xfrm>
            <a:off x="0" y="1788160"/>
            <a:ext cx="4629150" cy="532805"/>
          </a:xfrm>
        </p:spPr>
        <p:txBody>
          <a:bodyPr>
            <a:normAutofit/>
          </a:bodyPr>
          <a:lstStyle/>
          <a:p>
            <a:r>
              <a:rPr lang="en-US" sz="2000" dirty="0" smtClean="0"/>
              <a:t>Layers : Similar performance (&lt;10%)</a:t>
            </a:r>
          </a:p>
        </p:txBody>
      </p:sp>
      <p:sp>
        <p:nvSpPr>
          <p:cNvPr id="11" name="Text Placeholder 13"/>
          <p:cNvSpPr txBox="1">
            <a:spLocks/>
          </p:cNvSpPr>
          <p:nvPr/>
        </p:nvSpPr>
        <p:spPr>
          <a:xfrm>
            <a:off x="0" y="3041573"/>
            <a:ext cx="4629150" cy="532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Diameter : Similar performance (&lt;10%)</a:t>
            </a:r>
            <a:endParaRPr lang="en-US" sz="2000" dirty="0" smtClean="0"/>
          </a:p>
        </p:txBody>
      </p:sp>
      <p:sp>
        <p:nvSpPr>
          <p:cNvPr id="12" name="Text Placeholder 13"/>
          <p:cNvSpPr txBox="1">
            <a:spLocks/>
          </p:cNvSpPr>
          <p:nvPr/>
        </p:nvSpPr>
        <p:spPr>
          <a:xfrm>
            <a:off x="0" y="4278999"/>
            <a:ext cx="4629150" cy="532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0066A1"/>
              </a:buClr>
              <a:buFont typeface="LucidaGrande"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66A1"/>
              </a:buClr>
              <a:buFont typeface="LucidaGrande"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66A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66A1"/>
              </a:buClr>
              <a:buFont typeface="Wingdings"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66A1"/>
              </a:buClr>
              <a:buFont typeface="Courier New"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Degree : Similar performance (&lt;10%)</a:t>
            </a:r>
            <a:endParaRPr lang="en-US" sz="2000" dirty="0" smtClean="0"/>
          </a:p>
        </p:txBody>
      </p:sp>
    </p:spTree>
    <p:extLst>
      <p:ext uri="{BB962C8B-B14F-4D97-AF65-F5344CB8AC3E}">
        <p14:creationId xmlns:p14="http://schemas.microsoft.com/office/powerpoint/2010/main" val="24466384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l-GR" dirty="0"/>
          </a:p>
        </p:txBody>
      </p:sp>
      <p:sp>
        <p:nvSpPr>
          <p:cNvPr id="4" name="Text Placeholder 3"/>
          <p:cNvSpPr>
            <a:spLocks noGrp="1"/>
          </p:cNvSpPr>
          <p:nvPr>
            <p:ph type="body" sz="quarter" idx="13"/>
          </p:nvPr>
        </p:nvSpPr>
        <p:spPr>
          <a:xfrm>
            <a:off x="0" y="1825625"/>
            <a:ext cx="4514850" cy="4733290"/>
          </a:xfrm>
        </p:spPr>
        <p:txBody>
          <a:bodyPr/>
          <a:lstStyle/>
          <a:p>
            <a:r>
              <a:rPr lang="en-US" dirty="0" smtClean="0"/>
              <a:t>Backbone for </a:t>
            </a:r>
            <a:r>
              <a:rPr lang="en-US" dirty="0" err="1" smtClean="0"/>
              <a:t>IoBT</a:t>
            </a:r>
            <a:endParaRPr lang="en-US" dirty="0" smtClean="0"/>
          </a:p>
          <a:p>
            <a:r>
              <a:rPr lang="en-US" dirty="0" smtClean="0"/>
              <a:t>CDS to address our target</a:t>
            </a:r>
          </a:p>
          <a:p>
            <a:r>
              <a:rPr lang="en-US" dirty="0" smtClean="0"/>
              <a:t>Distributed CDS calculation</a:t>
            </a:r>
          </a:p>
          <a:p>
            <a:r>
              <a:rPr lang="en-US" dirty="0" smtClean="0"/>
              <a:t>Emphasis on the positioning of the nodes within the multilayer network</a:t>
            </a:r>
          </a:p>
          <a:p>
            <a:r>
              <a:rPr lang="en-US" dirty="0" smtClean="0"/>
              <a:t>Future works</a:t>
            </a:r>
          </a:p>
          <a:p>
            <a:pPr lvl="1"/>
            <a:r>
              <a:rPr lang="en-US" dirty="0" smtClean="0"/>
              <a:t>Unidirectional links extension</a:t>
            </a:r>
          </a:p>
          <a:p>
            <a:pPr lvl="1"/>
            <a:r>
              <a:rPr lang="en-US" dirty="0" smtClean="0"/>
              <a:t>Tiny machine learning in a federated fashion under the </a:t>
            </a:r>
            <a:r>
              <a:rPr lang="en-US" dirty="0" err="1" smtClean="0"/>
              <a:t>IoBT</a:t>
            </a:r>
            <a:r>
              <a:rPr lang="en-US" dirty="0" smtClean="0"/>
              <a:t> concept </a:t>
            </a:r>
            <a:endParaRPr lang="el-GR"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14</a:t>
            </a:fld>
            <a:endParaRPr lang="en-US"/>
          </a:p>
        </p:txBody>
      </p:sp>
      <p:sp>
        <p:nvSpPr>
          <p:cNvPr id="6" name="Text Placeholder 5"/>
          <p:cNvSpPr>
            <a:spLocks noGrp="1"/>
          </p:cNvSpPr>
          <p:nvPr>
            <p:ph type="body" sz="quarter" idx="15"/>
          </p:nvPr>
        </p:nvSpPr>
        <p:spPr/>
        <p:txBody>
          <a:bodyPr vert="horz" lIns="91440" tIns="45720" rIns="91440" bIns="45720" rtlCol="0">
            <a:noAutofit/>
          </a:bodyPr>
          <a:lstStyle/>
          <a:p>
            <a:r>
              <a:rPr lang="en-US" dirty="0"/>
              <a:t>Backbones for Internet of Battlefield Things</a:t>
            </a:r>
            <a:endParaRPr lang="el-GR" dirty="0"/>
          </a:p>
        </p:txBody>
      </p:sp>
      <p:pic>
        <p:nvPicPr>
          <p:cNvPr id="7" name="Content Placeholder 6"/>
          <p:cNvPicPr>
            <a:picLocks noGrp="1" noChangeAspect="1"/>
          </p:cNvPicPr>
          <p:nvPr>
            <p:ph sz="half" idx="2"/>
          </p:nvPr>
        </p:nvPicPr>
        <p:blipFill>
          <a:blip r:embed="rId3"/>
          <a:stretch>
            <a:fillRect/>
          </a:stretch>
        </p:blipFill>
        <p:spPr>
          <a:xfrm>
            <a:off x="4514850" y="2013056"/>
            <a:ext cx="4524290" cy="2995237"/>
          </a:xfrm>
          <a:prstGeom prst="rect">
            <a:avLst/>
          </a:prstGeom>
        </p:spPr>
      </p:pic>
    </p:spTree>
    <p:extLst>
      <p:ext uri="{BB962C8B-B14F-4D97-AF65-F5344CB8AC3E}">
        <p14:creationId xmlns:p14="http://schemas.microsoft.com/office/powerpoint/2010/main" val="880546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Internet of Battlefield Things (</a:t>
            </a:r>
            <a:r>
              <a:rPr lang="en-US" dirty="0" err="1" smtClean="0"/>
              <a:t>IoBT</a:t>
            </a:r>
            <a:r>
              <a:rPr lang="en-US" dirty="0" smtClean="0"/>
              <a:t>)</a:t>
            </a:r>
            <a:endParaRPr lang="el-GR" dirty="0"/>
          </a:p>
        </p:txBody>
      </p:sp>
      <p:sp>
        <p:nvSpPr>
          <p:cNvPr id="6" name="Text Placeholder 8"/>
          <p:cNvSpPr>
            <a:spLocks noGrp="1"/>
          </p:cNvSpPr>
          <p:nvPr>
            <p:ph type="body" sz="quarter" idx="13"/>
          </p:nvPr>
        </p:nvSpPr>
        <p:spPr>
          <a:xfrm>
            <a:off x="13812" y="1344706"/>
            <a:ext cx="6415548" cy="5070382"/>
          </a:xfrm>
        </p:spPr>
        <p:txBody>
          <a:bodyPr>
            <a:noAutofit/>
          </a:bodyPr>
          <a:lstStyle/>
          <a:p>
            <a:r>
              <a:rPr lang="en-US" sz="2400" dirty="0" smtClean="0"/>
              <a:t>populated by tens of thousands</a:t>
            </a:r>
            <a:r>
              <a:rPr lang="el-GR" sz="2400" dirty="0" smtClean="0"/>
              <a:t> </a:t>
            </a:r>
            <a:r>
              <a:rPr lang="en-US" sz="2400" dirty="0" smtClean="0"/>
              <a:t>of “things”</a:t>
            </a:r>
            <a:r>
              <a:rPr lang="el-GR" sz="2400" dirty="0" smtClean="0"/>
              <a:t>:</a:t>
            </a:r>
          </a:p>
          <a:p>
            <a:pPr lvl="1"/>
            <a:r>
              <a:rPr lang="en-US" sz="2000" dirty="0" smtClean="0"/>
              <a:t>humans, </a:t>
            </a:r>
            <a:endParaRPr lang="el-GR" sz="2000" dirty="0" smtClean="0"/>
          </a:p>
          <a:p>
            <a:pPr lvl="1"/>
            <a:r>
              <a:rPr lang="en-US" sz="2000" dirty="0" smtClean="0"/>
              <a:t>vehicles, </a:t>
            </a:r>
            <a:endParaRPr lang="el-GR" sz="2000" dirty="0" smtClean="0"/>
          </a:p>
          <a:p>
            <a:pPr lvl="1"/>
            <a:r>
              <a:rPr lang="en-US" sz="2000" dirty="0" smtClean="0"/>
              <a:t>unmanned aerial vehicles</a:t>
            </a:r>
            <a:r>
              <a:rPr lang="el-GR" sz="2000" dirty="0" smtClean="0"/>
              <a:t> </a:t>
            </a:r>
            <a:r>
              <a:rPr lang="en-US" sz="2000" dirty="0" smtClean="0"/>
              <a:t>(UAVs), </a:t>
            </a:r>
            <a:endParaRPr lang="el-GR" sz="2000" dirty="0" smtClean="0"/>
          </a:p>
          <a:p>
            <a:pPr lvl="1"/>
            <a:r>
              <a:rPr lang="en-US" sz="2000" dirty="0" smtClean="0"/>
              <a:t>aircrafts, </a:t>
            </a:r>
            <a:endParaRPr lang="el-GR" sz="2000" dirty="0" smtClean="0"/>
          </a:p>
          <a:p>
            <a:pPr lvl="1"/>
            <a:r>
              <a:rPr lang="en-US" sz="2000" dirty="0" smtClean="0"/>
              <a:t>sensors, etc. </a:t>
            </a:r>
            <a:endParaRPr lang="el-GR" sz="2000" dirty="0" smtClean="0"/>
          </a:p>
          <a:p>
            <a:r>
              <a:rPr lang="en-US" sz="2400" dirty="0" smtClean="0"/>
              <a:t>performing a wide                                               variety</a:t>
            </a:r>
            <a:r>
              <a:rPr lang="el-GR" sz="2400" dirty="0" smtClean="0"/>
              <a:t> </a:t>
            </a:r>
            <a:r>
              <a:rPr lang="en-US" sz="2400" dirty="0" smtClean="0"/>
              <a:t>of tasks including </a:t>
            </a:r>
            <a:endParaRPr lang="el-GR" sz="2400" dirty="0" smtClean="0"/>
          </a:p>
          <a:p>
            <a:pPr lvl="1"/>
            <a:r>
              <a:rPr lang="en-US" sz="2000" dirty="0" smtClean="0"/>
              <a:t>sensing the environment, </a:t>
            </a:r>
            <a:endParaRPr lang="el-GR" sz="2000" dirty="0" smtClean="0"/>
          </a:p>
          <a:p>
            <a:pPr lvl="1"/>
            <a:r>
              <a:rPr lang="en-US" sz="2000" dirty="0" smtClean="0"/>
              <a:t>communicating,</a:t>
            </a:r>
            <a:r>
              <a:rPr lang="el-GR" sz="2000" dirty="0" smtClean="0"/>
              <a:t> </a:t>
            </a:r>
          </a:p>
          <a:p>
            <a:pPr lvl="1"/>
            <a:r>
              <a:rPr lang="en-US" sz="2000" dirty="0" smtClean="0"/>
              <a:t>acting in isolation and                                                                 in cooperation</a:t>
            </a:r>
            <a:endParaRPr lang="el-GR" sz="2400"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2</a:t>
            </a:fld>
            <a:endParaRPr lang="en-US"/>
          </a:p>
        </p:txBody>
      </p:sp>
      <p:sp>
        <p:nvSpPr>
          <p:cNvPr id="8" name="Text Placeholder 16"/>
          <p:cNvSpPr>
            <a:spLocks noGrp="1"/>
          </p:cNvSpPr>
          <p:nvPr>
            <p:ph type="body" sz="quarter" idx="15"/>
          </p:nvPr>
        </p:nvSpPr>
        <p:spPr>
          <a:xfrm>
            <a:off x="628650" y="1106197"/>
            <a:ext cx="7886700" cy="356843"/>
          </a:xfrm>
        </p:spPr>
        <p:txBody>
          <a:bodyPr>
            <a:normAutofit fontScale="92500" lnSpcReduction="20000"/>
          </a:bodyPr>
          <a:lstStyle/>
          <a:p>
            <a:r>
              <a:rPr lang="en-US" dirty="0" err="1"/>
              <a:t>IoB</a:t>
            </a:r>
            <a:r>
              <a:rPr lang="el-GR" dirty="0"/>
              <a:t>Τ</a:t>
            </a:r>
            <a:r>
              <a:rPr lang="en-US" dirty="0"/>
              <a:t>: a </a:t>
            </a:r>
            <a:r>
              <a:rPr lang="en-US" dirty="0" err="1"/>
              <a:t>Cyberphysical</a:t>
            </a:r>
            <a:r>
              <a:rPr lang="en-US" dirty="0"/>
              <a:t> System</a:t>
            </a:r>
            <a:r>
              <a:rPr lang="el-GR" dirty="0"/>
              <a:t> </a:t>
            </a:r>
            <a:endParaRPr lang="en-US" sz="2000" dirty="0"/>
          </a:p>
        </p:txBody>
      </p:sp>
      <p:pic>
        <p:nvPicPr>
          <p:cNvPr id="3" name="WONS_2021_1">
            <a:hlinkClick r:id="" action="ppaction://media"/>
          </p:cNvPr>
          <p:cNvPicPr>
            <a:picLocks noGrp="1" noChangeAspect="1"/>
          </p:cNvPicPr>
          <p:nvPr>
            <p:ph sz="half" idx="2"/>
            <a:videoFile r:link="rId1"/>
            <p:extLst>
              <p:ext uri="{DAA4B4D4-6D71-4841-9C94-3DE7FCFB9230}">
                <p14:media xmlns:p14="http://schemas.microsoft.com/office/powerpoint/2010/main" r:embed="rId2">
                  <p14:trim st="2178"/>
                </p14:media>
              </p:ext>
            </p:extLst>
          </p:nvPr>
        </p:nvPicPr>
        <p:blipFill>
          <a:blip r:embed="rId5"/>
          <a:stretch>
            <a:fillRect/>
          </a:stretch>
        </p:blipFill>
        <p:spPr>
          <a:xfrm>
            <a:off x="3691304" y="2746130"/>
            <a:ext cx="5364479" cy="3017520"/>
          </a:xfrm>
          <a:ln w="25400">
            <a:solidFill>
              <a:schemeClr val="tx1"/>
            </a:solidFill>
          </a:ln>
        </p:spPr>
      </p:pic>
      <p:sp>
        <p:nvSpPr>
          <p:cNvPr id="2" name="Rectangle 1"/>
          <p:cNvSpPr/>
          <p:nvPr/>
        </p:nvSpPr>
        <p:spPr>
          <a:xfrm>
            <a:off x="1075818" y="6611475"/>
            <a:ext cx="8068182" cy="246221"/>
          </a:xfrm>
          <a:prstGeom prst="rect">
            <a:avLst/>
          </a:prstGeom>
        </p:spPr>
        <p:txBody>
          <a:bodyPr wrap="square">
            <a:spAutoFit/>
          </a:bodyPr>
          <a:lstStyle/>
          <a:p>
            <a:r>
              <a:rPr lang="en-US" sz="1000" b="1" dirty="0" smtClean="0"/>
              <a:t>Video </a:t>
            </a:r>
            <a:r>
              <a:rPr lang="en-US" sz="1000" b="1" dirty="0" smtClean="0"/>
              <a:t>: Collins Aerospace / Connecting </a:t>
            </a:r>
            <a:r>
              <a:rPr lang="en-US" sz="1000" b="1" dirty="0"/>
              <a:t>the Multi-Domain Battlespace – JADC2 https://www.youtube.com/channel/UC2nODptByABNV_OMyxKCNMQ</a:t>
            </a:r>
          </a:p>
        </p:txBody>
      </p:sp>
    </p:spTree>
    <p:extLst>
      <p:ext uri="{BB962C8B-B14F-4D97-AF65-F5344CB8AC3E}">
        <p14:creationId xmlns:p14="http://schemas.microsoft.com/office/powerpoint/2010/main" val="26403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0"/>
          <p:cNvPicPr>
            <a:picLocks noGrp="1" noChangeAspect="1"/>
          </p:cNvPicPr>
          <p:nvPr>
            <p:ph sz="half" idx="2"/>
          </p:nvPr>
        </p:nvPicPr>
        <p:blipFill>
          <a:blip r:embed="rId5"/>
          <a:stretch>
            <a:fillRect/>
          </a:stretch>
        </p:blipFill>
        <p:spPr>
          <a:xfrm>
            <a:off x="3692323" y="2667306"/>
            <a:ext cx="5364481" cy="3048753"/>
          </a:xfrm>
          <a:prstGeom prst="rect">
            <a:avLst/>
          </a:prstGeom>
        </p:spPr>
      </p:pic>
      <p:sp>
        <p:nvSpPr>
          <p:cNvPr id="7" name="Title 6"/>
          <p:cNvSpPr>
            <a:spLocks noGrp="1"/>
          </p:cNvSpPr>
          <p:nvPr>
            <p:ph type="title"/>
          </p:nvPr>
        </p:nvSpPr>
        <p:spPr/>
        <p:txBody>
          <a:bodyPr/>
          <a:lstStyle/>
          <a:p>
            <a:r>
              <a:rPr lang="en-US" dirty="0" smtClean="0"/>
              <a:t>Motivation</a:t>
            </a:r>
            <a:endParaRPr lang="el-GR" dirty="0"/>
          </a:p>
        </p:txBody>
      </p:sp>
      <p:sp>
        <p:nvSpPr>
          <p:cNvPr id="9" name="Text Placeholder 8"/>
          <p:cNvSpPr>
            <a:spLocks noGrp="1"/>
          </p:cNvSpPr>
          <p:nvPr>
            <p:ph type="body" sz="quarter" idx="13"/>
          </p:nvPr>
        </p:nvSpPr>
        <p:spPr>
          <a:xfrm>
            <a:off x="0" y="1354238"/>
            <a:ext cx="8886092" cy="5252855"/>
          </a:xfrm>
        </p:spPr>
        <p:txBody>
          <a:bodyPr>
            <a:noAutofit/>
          </a:bodyPr>
          <a:lstStyle/>
          <a:p>
            <a:r>
              <a:rPr lang="en-US" sz="2400" dirty="0" smtClean="0"/>
              <a:t>Operation </a:t>
            </a:r>
            <a:r>
              <a:rPr lang="en-US" sz="2400" dirty="0"/>
              <a:t>in dynamic and resource starving environments</a:t>
            </a:r>
          </a:p>
          <a:p>
            <a:r>
              <a:rPr lang="en-US" sz="2400" dirty="0"/>
              <a:t>High variance in network size and density</a:t>
            </a:r>
          </a:p>
          <a:p>
            <a:r>
              <a:rPr lang="en-US" sz="2400" dirty="0"/>
              <a:t>“Federation” of (sub)networks</a:t>
            </a:r>
          </a:p>
          <a:p>
            <a:r>
              <a:rPr lang="en-US" sz="2400" dirty="0" smtClean="0"/>
              <a:t>Diversity </a:t>
            </a:r>
            <a:r>
              <a:rPr lang="en-US" sz="2400" dirty="0"/>
              <a:t>in tasks and </a:t>
            </a:r>
            <a:r>
              <a:rPr lang="en-US" sz="2400" dirty="0" smtClean="0"/>
              <a:t>goals</a:t>
            </a:r>
          </a:p>
          <a:p>
            <a:r>
              <a:rPr lang="en-US" sz="2400" dirty="0" smtClean="0"/>
              <a:t>Major </a:t>
            </a:r>
            <a:r>
              <a:rPr lang="en-US" sz="2400" dirty="0"/>
              <a:t>challenges for </a:t>
            </a:r>
            <a:r>
              <a:rPr lang="en-US" sz="2400" dirty="0" err="1" smtClean="0"/>
              <a:t>IoBT</a:t>
            </a:r>
            <a:r>
              <a:rPr lang="en-US" sz="2400" dirty="0" smtClean="0"/>
              <a:t>:                                                                 </a:t>
            </a:r>
            <a:r>
              <a:rPr lang="en-US" sz="2400" i="1" dirty="0" smtClean="0"/>
              <a:t>Assured synthesis</a:t>
            </a:r>
            <a:endParaRPr lang="en-US" sz="2400" i="1" dirty="0"/>
          </a:p>
          <a:p>
            <a:pPr marL="692150" lvl="1" indent="-411163">
              <a:buFont typeface="+mj-lt"/>
              <a:buAutoNum type="alphaUcPeriod"/>
            </a:pPr>
            <a:r>
              <a:rPr lang="en-US" sz="2000" b="1" dirty="0" smtClean="0"/>
              <a:t>Recruitment</a:t>
            </a:r>
            <a:endParaRPr lang="en-US" sz="2400" b="1" dirty="0" smtClean="0"/>
          </a:p>
          <a:p>
            <a:pPr marL="692150" lvl="1" indent="-411163">
              <a:buFont typeface="+mj-lt"/>
              <a:buAutoNum type="alphaUcPeriod"/>
            </a:pPr>
            <a:r>
              <a:rPr lang="en-US" sz="2000" b="1" u="sng" dirty="0" smtClean="0"/>
              <a:t>[Our focus]                                                                                                                    Network composition</a:t>
            </a:r>
            <a:r>
              <a:rPr lang="en-US" sz="2000" dirty="0" smtClean="0"/>
              <a:t>:                                                                                                      the </a:t>
            </a:r>
            <a:r>
              <a:rPr lang="en-US" sz="2000" dirty="0"/>
              <a:t>issue of dictating </a:t>
            </a:r>
            <a:r>
              <a:rPr lang="en-US" sz="2000" dirty="0" smtClean="0"/>
              <a:t>                                                                                                                                        the set of </a:t>
            </a:r>
            <a:r>
              <a:rPr lang="en-US" sz="2000" dirty="0"/>
              <a:t>nodes that must </a:t>
            </a:r>
            <a:r>
              <a:rPr lang="en-US" sz="2000" dirty="0" smtClean="0"/>
              <a:t>                                                                                                                                                be included that </a:t>
            </a:r>
            <a:r>
              <a:rPr lang="en-US" sz="2000" dirty="0"/>
              <a:t>satisfy </a:t>
            </a:r>
            <a:r>
              <a:rPr lang="en-US" sz="2000" dirty="0" smtClean="0"/>
              <a:t>the                                                                                                                                       requirements and the                                                                                                                   constraints </a:t>
            </a:r>
            <a:r>
              <a:rPr lang="en-US" sz="2000" dirty="0"/>
              <a:t>of the planned </a:t>
            </a:r>
            <a:r>
              <a:rPr lang="en-US" sz="2000" dirty="0" smtClean="0"/>
              <a:t>                                                                                             mission, i.e., </a:t>
            </a:r>
            <a:r>
              <a:rPr lang="en-US" sz="2000" u="sng" dirty="0" smtClean="0"/>
              <a:t>backbone creation</a:t>
            </a:r>
            <a:endParaRPr lang="el-GR" sz="2000" u="sng" dirty="0"/>
          </a:p>
        </p:txBody>
      </p:sp>
      <p:sp>
        <p:nvSpPr>
          <p:cNvPr id="4" name="Slide Number Placeholder 3"/>
          <p:cNvSpPr>
            <a:spLocks noGrp="1"/>
          </p:cNvSpPr>
          <p:nvPr>
            <p:ph type="sldNum" sz="quarter" idx="14"/>
          </p:nvPr>
        </p:nvSpPr>
        <p:spPr/>
        <p:txBody>
          <a:bodyPr/>
          <a:lstStyle/>
          <a:p>
            <a:fld id="{3DD97BEB-BAEF-0344-9D5C-EC73E478698A}" type="slidenum">
              <a:rPr lang="en-US" smtClean="0"/>
              <a:pPr/>
              <a:t>3</a:t>
            </a:fld>
            <a:endParaRPr lang="en-US"/>
          </a:p>
        </p:txBody>
      </p:sp>
      <p:sp>
        <p:nvSpPr>
          <p:cNvPr id="6" name="Text Placeholder 16"/>
          <p:cNvSpPr>
            <a:spLocks noGrp="1"/>
          </p:cNvSpPr>
          <p:nvPr>
            <p:ph type="body" sz="quarter" idx="15"/>
          </p:nvPr>
        </p:nvSpPr>
        <p:spPr>
          <a:xfrm>
            <a:off x="628650" y="1106197"/>
            <a:ext cx="7886700" cy="356843"/>
          </a:xfrm>
        </p:spPr>
        <p:txBody>
          <a:bodyPr>
            <a:normAutofit fontScale="92500" lnSpcReduction="20000"/>
          </a:bodyPr>
          <a:lstStyle/>
          <a:p>
            <a:r>
              <a:rPr lang="en-US" dirty="0" err="1"/>
              <a:t>IoB</a:t>
            </a:r>
            <a:r>
              <a:rPr lang="el-GR" dirty="0" smtClean="0"/>
              <a:t>Τ</a:t>
            </a:r>
            <a:r>
              <a:rPr lang="en-US" dirty="0" smtClean="0"/>
              <a:t> compared to traditional </a:t>
            </a:r>
            <a:r>
              <a:rPr lang="en-US" dirty="0" err="1" smtClean="0"/>
              <a:t>IoT</a:t>
            </a:r>
            <a:endParaRPr lang="en-US" sz="2000" dirty="0"/>
          </a:p>
        </p:txBody>
      </p:sp>
      <p:pic>
        <p:nvPicPr>
          <p:cNvPr id="3" name="WONS_2021_2_2">
            <a:hlinkClick r:id="" action="ppaction://media"/>
          </p:cNvPr>
          <p:cNvPicPr>
            <a:picLocks noChangeAspect="1"/>
          </p:cNvPicPr>
          <p:nvPr>
            <a:videoFile r:link="rId1"/>
            <p:extLst>
              <p:ext uri="{DAA4B4D4-6D71-4841-9C94-3DE7FCFB9230}">
                <p14:media xmlns:p14="http://schemas.microsoft.com/office/powerpoint/2010/main" r:embed="rId2">
                  <p14:trim end="13315.6666"/>
                </p14:media>
              </p:ext>
            </p:extLst>
          </p:nvPr>
        </p:nvPicPr>
        <p:blipFill>
          <a:blip r:embed="rId6"/>
          <a:stretch>
            <a:fillRect/>
          </a:stretch>
        </p:blipFill>
        <p:spPr>
          <a:xfrm>
            <a:off x="3692324" y="2674475"/>
            <a:ext cx="5364480" cy="3017520"/>
          </a:xfrm>
          <a:prstGeom prst="rect">
            <a:avLst/>
          </a:prstGeom>
          <a:ln w="25400">
            <a:solidFill>
              <a:schemeClr val="tx1"/>
            </a:solidFill>
          </a:ln>
        </p:spPr>
      </p:pic>
      <p:sp>
        <p:nvSpPr>
          <p:cNvPr id="10" name="Rectangle 9"/>
          <p:cNvSpPr/>
          <p:nvPr/>
        </p:nvSpPr>
        <p:spPr>
          <a:xfrm>
            <a:off x="1075818" y="6611475"/>
            <a:ext cx="8068182" cy="246221"/>
          </a:xfrm>
          <a:prstGeom prst="rect">
            <a:avLst/>
          </a:prstGeom>
        </p:spPr>
        <p:txBody>
          <a:bodyPr wrap="square">
            <a:spAutoFit/>
          </a:bodyPr>
          <a:lstStyle/>
          <a:p>
            <a:r>
              <a:rPr lang="en-US" sz="1000" b="1" dirty="0" smtClean="0"/>
              <a:t>Video </a:t>
            </a:r>
            <a:r>
              <a:rPr lang="en-US" sz="1000" b="1" dirty="0" smtClean="0"/>
              <a:t>: Collins Aerospace / Connecting </a:t>
            </a:r>
            <a:r>
              <a:rPr lang="en-US" sz="1000" b="1" dirty="0"/>
              <a:t>the Multi-Domain Battlespace – JADC2 https://www.youtube.com/channel/UC2nODptByABNV_OMyxKCNMQ</a:t>
            </a:r>
          </a:p>
        </p:txBody>
      </p:sp>
    </p:spTree>
    <p:extLst>
      <p:ext uri="{BB962C8B-B14F-4D97-AF65-F5344CB8AC3E}">
        <p14:creationId xmlns:p14="http://schemas.microsoft.com/office/powerpoint/2010/main" val="364681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51" fill="hold"/>
                                        <p:tgtEl>
                                          <p:spTgt spid="3"/>
                                        </p:tgtEl>
                                      </p:cBhvr>
                                    </p:cmd>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
                                        </p:tgtEl>
                                        <p:attrNameLst>
                                          <p:attrName>style.visibility</p:attrName>
                                        </p:attrNameLst>
                                      </p:cBhvr>
                                      <p:to>
                                        <p:strVal val="hidden"/>
                                      </p:to>
                                    </p:set>
                                    <p:cmd type="call" cmd="stop">
                                      <p:cBhvr>
                                        <p:cTn id="13" dur="1">
                                          <p:stCondLst>
                                            <p:cond delay="0"/>
                                          </p:stCondLst>
                                        </p:cTn>
                                        <p:tgtEl>
                                          <p:spTgt spid="3"/>
                                        </p:tgtEl>
                                      </p:cBhvr>
                                    </p:cmd>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an </a:t>
            </a:r>
            <a:r>
              <a:rPr lang="en-US" dirty="0" err="1" smtClean="0"/>
              <a:t>IoBT</a:t>
            </a:r>
            <a:r>
              <a:rPr lang="en-US" dirty="0" smtClean="0"/>
              <a:t> as a multilayer network</a:t>
            </a:r>
            <a:endParaRPr lang="el-GR" dirty="0"/>
          </a:p>
        </p:txBody>
      </p:sp>
      <p:pic>
        <p:nvPicPr>
          <p:cNvPr id="8" name="Content Placeholder 7"/>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2752957" y="2636519"/>
            <a:ext cx="4680679" cy="3933998"/>
          </a:xfrm>
        </p:spPr>
      </p:pic>
      <p:sp>
        <p:nvSpPr>
          <p:cNvPr id="4" name="Text Placeholder 3"/>
          <p:cNvSpPr>
            <a:spLocks noGrp="1"/>
          </p:cNvSpPr>
          <p:nvPr>
            <p:ph type="body" sz="quarter" idx="13"/>
          </p:nvPr>
        </p:nvSpPr>
        <p:spPr>
          <a:xfrm>
            <a:off x="265800" y="1230551"/>
            <a:ext cx="3943350" cy="496676"/>
          </a:xfrm>
        </p:spPr>
        <p:txBody>
          <a:bodyPr>
            <a:normAutofit fontScale="92500"/>
          </a:bodyPr>
          <a:lstStyle/>
          <a:p>
            <a:r>
              <a:rPr lang="en-US" dirty="0" smtClean="0"/>
              <a:t>Ad hoc network: Multilayer net</a:t>
            </a:r>
            <a:endParaRPr lang="en-US" b="1" baseline="30000"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4</a:t>
            </a:fld>
            <a:endParaRPr lang="en-US" dirty="0"/>
          </a:p>
        </p:txBody>
      </p:sp>
      <p:pic>
        <p:nvPicPr>
          <p:cNvPr id="11" name="Picture 10" descr="\documentclass{article}&#10;\usepackage{amsmath}&#10;\pagestyle{empty}&#10;\begin{document}&#10;&#10;$$&#10;(G^{ML},E^{ML}): G^{ML}= \{G^i, i=1,\dots, n\}&#10;$$&#10;&#10;\end{document}" title="IguanaTex Bitmap Display"/>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522521" y="1756255"/>
            <a:ext cx="4865388" cy="321141"/>
          </a:xfrm>
          <a:prstGeom prst="rect">
            <a:avLst/>
          </a:prstGeom>
        </p:spPr>
      </p:pic>
      <p:pic>
        <p:nvPicPr>
          <p:cNvPr id="19" name="Picture 18" descr="\documentclass{article}&#10;\usepackage{amsmath}&#10;\pagestyle{empty}&#10;\begin{document}&#10;&#10;$$&#10;\mbox{interlayer links}&#10;$$&#10;&#10;\end{document}" title="IguanaTex Bitmap Display"/>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6623034" y="2254847"/>
            <a:ext cx="1787526" cy="251046"/>
          </a:xfrm>
          <a:prstGeom prst="rect">
            <a:avLst/>
          </a:prstGeom>
        </p:spPr>
      </p:pic>
      <p:pic>
        <p:nvPicPr>
          <p:cNvPr id="18" name="Picture 17" descr="\documentclass{article}&#10;\usepackage{amsmath}&#10;\pagestyle{empty}&#10;\begin{document}&#10;&#10;$$&#10;(G_i,E_i):\ \mbox{a network layer}&#10;$$&#10;&#10;\end{document}" title="IguanaTex Bitmap Display"/>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5810842" y="1795555"/>
            <a:ext cx="3118425" cy="281841"/>
          </a:xfrm>
          <a:prstGeom prst="rect">
            <a:avLst/>
          </a:prstGeom>
        </p:spPr>
      </p:pic>
      <p:pic>
        <p:nvPicPr>
          <p:cNvPr id="16" name="Picture 15" descr="\documentclass{article}&#10;\usepackage{amsmath}&#10;\pagestyle{empty}&#10;\begin{document}&#10;&#10;$$&#10;E^{ML}= \{ E_{i,j} \subseteq G_i \times G_j; i,j \in \{1,\dots,n\}, i \neq j \}&#10;$$&#10;&#10;\end{document}" title="IguanaTex Bitmap Display"/>
          <p:cNvPicPr>
            <a:picLocks noChangeAspect="1"/>
          </p:cNvPicPr>
          <p:nvPr>
            <p:custDataLst>
              <p:tags r:id="rId4"/>
            </p:custDataLst>
          </p:nvPr>
        </p:nvPicPr>
        <p:blipFill>
          <a:blip r:embed="rId11">
            <a:extLst>
              <a:ext uri="{28A0092B-C50C-407E-A947-70E740481C1C}">
                <a14:useLocalDpi xmlns:a14="http://schemas.microsoft.com/office/drawing/2010/main" val="0"/>
              </a:ext>
            </a:extLst>
          </a:blip>
          <a:stretch>
            <a:fillRect/>
          </a:stretch>
        </p:blipFill>
        <p:spPr>
          <a:xfrm>
            <a:off x="522521" y="2254847"/>
            <a:ext cx="5811949" cy="332911"/>
          </a:xfrm>
          <a:prstGeom prst="rect">
            <a:avLst/>
          </a:prstGeom>
        </p:spPr>
      </p:pic>
      <p:sp>
        <p:nvSpPr>
          <p:cNvPr id="6" name="TextBox 5"/>
          <p:cNvSpPr txBox="1"/>
          <p:nvPr/>
        </p:nvSpPr>
        <p:spPr>
          <a:xfrm>
            <a:off x="1515949" y="3067793"/>
            <a:ext cx="1215141" cy="369332"/>
          </a:xfrm>
          <a:prstGeom prst="rect">
            <a:avLst/>
          </a:prstGeom>
          <a:noFill/>
        </p:spPr>
        <p:txBody>
          <a:bodyPr wrap="none" rtlCol="0">
            <a:spAutoFit/>
          </a:bodyPr>
          <a:lstStyle/>
          <a:p>
            <a:r>
              <a:rPr lang="en-US" dirty="0" smtClean="0"/>
              <a:t>UAVs Layer</a:t>
            </a:r>
            <a:endParaRPr lang="el-GR" dirty="0"/>
          </a:p>
        </p:txBody>
      </p:sp>
      <p:sp>
        <p:nvSpPr>
          <p:cNvPr id="3" name="Oval 2"/>
          <p:cNvSpPr/>
          <p:nvPr/>
        </p:nvSpPr>
        <p:spPr>
          <a:xfrm>
            <a:off x="2897436" y="2785469"/>
            <a:ext cx="4429441" cy="868076"/>
          </a:xfrm>
          <a:prstGeom prst="ellipse">
            <a:avLst/>
          </a:prstGeom>
          <a:noFill/>
          <a:ln w="254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Oval 11"/>
          <p:cNvSpPr/>
          <p:nvPr/>
        </p:nvSpPr>
        <p:spPr>
          <a:xfrm>
            <a:off x="3249976" y="4190633"/>
            <a:ext cx="3922005" cy="882618"/>
          </a:xfrm>
          <a:prstGeom prst="ellipse">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Oval 14"/>
          <p:cNvSpPr/>
          <p:nvPr/>
        </p:nvSpPr>
        <p:spPr>
          <a:xfrm>
            <a:off x="3369032" y="6043612"/>
            <a:ext cx="3927119" cy="529764"/>
          </a:xfrm>
          <a:prstGeom prst="ellipse">
            <a:avLst/>
          </a:prstGeom>
          <a:noFill/>
          <a:ln w="2540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2" name="Group 41"/>
          <p:cNvGrpSpPr/>
          <p:nvPr/>
        </p:nvGrpSpPr>
        <p:grpSpPr>
          <a:xfrm>
            <a:off x="2752958" y="5099925"/>
            <a:ext cx="4419023" cy="849183"/>
            <a:chOff x="2752958" y="5099925"/>
            <a:chExt cx="4419023" cy="849183"/>
          </a:xfrm>
        </p:grpSpPr>
        <p:sp>
          <p:nvSpPr>
            <p:cNvPr id="13" name="Oval 12"/>
            <p:cNvSpPr/>
            <p:nvPr/>
          </p:nvSpPr>
          <p:spPr>
            <a:xfrm>
              <a:off x="2752958" y="5099925"/>
              <a:ext cx="1697856" cy="849183"/>
            </a:xfrm>
            <a:prstGeom prst="ellipse">
              <a:avLst/>
            </a:prstGeom>
            <a:noFill/>
            <a:ln w="254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Oval 13"/>
            <p:cNvSpPr/>
            <p:nvPr/>
          </p:nvSpPr>
          <p:spPr>
            <a:xfrm>
              <a:off x="5604953" y="5122012"/>
              <a:ext cx="1567028" cy="800422"/>
            </a:xfrm>
            <a:prstGeom prst="ellipse">
              <a:avLst/>
            </a:prstGeom>
            <a:noFill/>
            <a:ln w="254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39" name="TextBox 38"/>
          <p:cNvSpPr txBox="1"/>
          <p:nvPr/>
        </p:nvSpPr>
        <p:spPr>
          <a:xfrm>
            <a:off x="1031179" y="4078175"/>
            <a:ext cx="1798377" cy="369332"/>
          </a:xfrm>
          <a:prstGeom prst="rect">
            <a:avLst/>
          </a:prstGeom>
          <a:noFill/>
        </p:spPr>
        <p:txBody>
          <a:bodyPr wrap="none" rtlCol="0">
            <a:spAutoFit/>
          </a:bodyPr>
          <a:lstStyle/>
          <a:p>
            <a:r>
              <a:rPr lang="en-US" dirty="0" smtClean="0"/>
              <a:t>Helicopters Layer</a:t>
            </a:r>
            <a:endParaRPr lang="el-GR" dirty="0"/>
          </a:p>
        </p:txBody>
      </p:sp>
      <p:sp>
        <p:nvSpPr>
          <p:cNvPr id="40" name="TextBox 39"/>
          <p:cNvSpPr txBox="1"/>
          <p:nvPr/>
        </p:nvSpPr>
        <p:spPr>
          <a:xfrm>
            <a:off x="1117713" y="5088557"/>
            <a:ext cx="1561005" cy="369332"/>
          </a:xfrm>
          <a:prstGeom prst="rect">
            <a:avLst/>
          </a:prstGeom>
          <a:noFill/>
        </p:spPr>
        <p:txBody>
          <a:bodyPr wrap="none" rtlCol="0">
            <a:spAutoFit/>
          </a:bodyPr>
          <a:lstStyle/>
          <a:p>
            <a:r>
              <a:rPr lang="en-US" dirty="0" smtClean="0"/>
              <a:t>Soldiers Layers</a:t>
            </a:r>
            <a:endParaRPr lang="el-GR" dirty="0"/>
          </a:p>
        </p:txBody>
      </p:sp>
      <p:sp>
        <p:nvSpPr>
          <p:cNvPr id="41" name="TextBox 40"/>
          <p:cNvSpPr txBox="1"/>
          <p:nvPr/>
        </p:nvSpPr>
        <p:spPr>
          <a:xfrm>
            <a:off x="1898215" y="6098939"/>
            <a:ext cx="1257075" cy="369332"/>
          </a:xfrm>
          <a:prstGeom prst="rect">
            <a:avLst/>
          </a:prstGeom>
          <a:noFill/>
        </p:spPr>
        <p:txBody>
          <a:bodyPr wrap="none" rtlCol="0">
            <a:spAutoFit/>
          </a:bodyPr>
          <a:lstStyle/>
          <a:p>
            <a:r>
              <a:rPr lang="en-US" dirty="0" smtClean="0"/>
              <a:t>Tanks Layer</a:t>
            </a:r>
            <a:endParaRPr lang="el-GR" dirty="0"/>
          </a:p>
        </p:txBody>
      </p:sp>
      <p:grpSp>
        <p:nvGrpSpPr>
          <p:cNvPr id="126" name="Group 125"/>
          <p:cNvGrpSpPr/>
          <p:nvPr/>
        </p:nvGrpSpPr>
        <p:grpSpPr>
          <a:xfrm>
            <a:off x="3207260" y="3044462"/>
            <a:ext cx="3703128" cy="3227724"/>
            <a:chOff x="3207260" y="3044462"/>
            <a:chExt cx="3703128" cy="3227724"/>
          </a:xfrm>
        </p:grpSpPr>
        <p:cxnSp>
          <p:nvCxnSpPr>
            <p:cNvPr id="44" name="Straight Connector 43"/>
            <p:cNvCxnSpPr/>
            <p:nvPr/>
          </p:nvCxnSpPr>
          <p:spPr>
            <a:xfrm flipV="1">
              <a:off x="3648884" y="4277589"/>
              <a:ext cx="1229532" cy="23011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801284" y="4576410"/>
              <a:ext cx="2587183" cy="12694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5387909" y="4271109"/>
              <a:ext cx="1000558" cy="35279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5343459" y="3044462"/>
              <a:ext cx="784291" cy="392663"/>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489450" y="3099419"/>
              <a:ext cx="444500" cy="177801"/>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4450814" y="3471092"/>
              <a:ext cx="1511836" cy="8615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635500" y="6272186"/>
              <a:ext cx="1175342" cy="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3577069" y="5167755"/>
              <a:ext cx="385331" cy="86985"/>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3801284" y="5254741"/>
              <a:ext cx="161116" cy="26748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3249976" y="5375919"/>
              <a:ext cx="491398" cy="195065"/>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flipV="1">
              <a:off x="3207260" y="5432975"/>
              <a:ext cx="55389" cy="218711"/>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3372925" y="5303501"/>
              <a:ext cx="70553" cy="36198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3503388" y="5322570"/>
              <a:ext cx="237986" cy="21976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3403176" y="5619745"/>
              <a:ext cx="310236" cy="17847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3249976" y="5281415"/>
              <a:ext cx="193502" cy="64473"/>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6312694" y="5185313"/>
              <a:ext cx="597694" cy="130625"/>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6608653" y="5363279"/>
              <a:ext cx="301735" cy="232781"/>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flipV="1">
              <a:off x="5934075" y="5412040"/>
              <a:ext cx="615664" cy="18402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H="1" flipV="1">
              <a:off x="5909470" y="5493740"/>
              <a:ext cx="136006" cy="19842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6188869" y="5203402"/>
              <a:ext cx="60328" cy="366576"/>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6188869" y="5619745"/>
              <a:ext cx="360870" cy="17083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5909471" y="5203402"/>
              <a:ext cx="297011" cy="16916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278057" y="5181576"/>
              <a:ext cx="296287" cy="360754"/>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grpSp>
        <p:nvGrpSpPr>
          <p:cNvPr id="152" name="Group 151"/>
          <p:cNvGrpSpPr/>
          <p:nvPr/>
        </p:nvGrpSpPr>
        <p:grpSpPr>
          <a:xfrm>
            <a:off x="3558294" y="3627750"/>
            <a:ext cx="3384201" cy="2471189"/>
            <a:chOff x="3558294" y="3627750"/>
            <a:chExt cx="3384201" cy="2471189"/>
          </a:xfrm>
        </p:grpSpPr>
        <p:cxnSp>
          <p:nvCxnSpPr>
            <p:cNvPr id="127" name="Straight Connector 126"/>
            <p:cNvCxnSpPr/>
            <p:nvPr/>
          </p:nvCxnSpPr>
          <p:spPr>
            <a:xfrm>
              <a:off x="3953684" y="3657282"/>
              <a:ext cx="2132981" cy="2441657"/>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5311833" y="3627750"/>
              <a:ext cx="996278" cy="49975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558294" y="4703352"/>
              <a:ext cx="470587" cy="396573"/>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a:endCxn id="14" idx="7"/>
            </p:cNvCxnSpPr>
            <p:nvPr/>
          </p:nvCxnSpPr>
          <p:spPr>
            <a:xfrm>
              <a:off x="6790374" y="4920080"/>
              <a:ext cx="152121" cy="319151"/>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4114800" y="5112729"/>
              <a:ext cx="640814" cy="23655"/>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884241" y="5122012"/>
              <a:ext cx="923026" cy="264678"/>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3820093" y="5578858"/>
              <a:ext cx="1002436" cy="9485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flipV="1">
              <a:off x="4257982" y="5692162"/>
              <a:ext cx="561127" cy="387572"/>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1670777" y="4288708"/>
            <a:ext cx="1158779" cy="646331"/>
            <a:chOff x="1670777" y="4288708"/>
            <a:chExt cx="1158779" cy="646331"/>
          </a:xfrm>
        </p:grpSpPr>
        <p:sp>
          <p:nvSpPr>
            <p:cNvPr id="20" name="TextBox 19"/>
            <p:cNvSpPr txBox="1"/>
            <p:nvPr/>
          </p:nvSpPr>
          <p:spPr>
            <a:xfrm>
              <a:off x="1670777" y="4288708"/>
              <a:ext cx="1158779" cy="646331"/>
            </a:xfrm>
            <a:prstGeom prst="rect">
              <a:avLst/>
            </a:prstGeom>
            <a:noFill/>
          </p:spPr>
          <p:txBody>
            <a:bodyPr wrap="none" rtlCol="0">
              <a:spAutoFit/>
            </a:bodyPr>
            <a:lstStyle/>
            <a:p>
              <a:r>
                <a:rPr lang="en-US" dirty="0" smtClean="0"/>
                <a:t>Inter-layer</a:t>
              </a:r>
            </a:p>
            <a:p>
              <a:r>
                <a:rPr lang="en-US" dirty="0" smtClean="0"/>
                <a:t>Links</a:t>
              </a:r>
              <a:endParaRPr lang="el-GR" dirty="0"/>
            </a:p>
          </p:txBody>
        </p:sp>
        <p:cxnSp>
          <p:nvCxnSpPr>
            <p:cNvPr id="153" name="Straight Connector 152"/>
            <p:cNvCxnSpPr/>
            <p:nvPr/>
          </p:nvCxnSpPr>
          <p:spPr>
            <a:xfrm>
              <a:off x="1777582" y="4901638"/>
              <a:ext cx="953508" cy="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grpSp>
        <p:nvGrpSpPr>
          <p:cNvPr id="159" name="Group 158"/>
          <p:cNvGrpSpPr/>
          <p:nvPr/>
        </p:nvGrpSpPr>
        <p:grpSpPr>
          <a:xfrm>
            <a:off x="1683767" y="3577064"/>
            <a:ext cx="1151726" cy="646331"/>
            <a:chOff x="1683767" y="3577064"/>
            <a:chExt cx="1151726" cy="646331"/>
          </a:xfrm>
        </p:grpSpPr>
        <p:sp>
          <p:nvSpPr>
            <p:cNvPr id="17" name="TextBox 16"/>
            <p:cNvSpPr txBox="1"/>
            <p:nvPr/>
          </p:nvSpPr>
          <p:spPr>
            <a:xfrm>
              <a:off x="1683767" y="3577064"/>
              <a:ext cx="1151726" cy="646331"/>
            </a:xfrm>
            <a:prstGeom prst="rect">
              <a:avLst/>
            </a:prstGeom>
            <a:noFill/>
          </p:spPr>
          <p:txBody>
            <a:bodyPr wrap="none" rtlCol="0">
              <a:spAutoFit/>
            </a:bodyPr>
            <a:lstStyle/>
            <a:p>
              <a:r>
                <a:rPr lang="en-US" dirty="0" smtClean="0"/>
                <a:t>Intra-layer</a:t>
              </a:r>
            </a:p>
            <a:p>
              <a:r>
                <a:rPr lang="en-US" dirty="0" smtClean="0"/>
                <a:t>Links</a:t>
              </a:r>
              <a:endParaRPr lang="el-GR" dirty="0"/>
            </a:p>
          </p:txBody>
        </p:sp>
        <p:cxnSp>
          <p:nvCxnSpPr>
            <p:cNvPr id="158" name="Straight Connector 157"/>
            <p:cNvCxnSpPr/>
            <p:nvPr/>
          </p:nvCxnSpPr>
          <p:spPr>
            <a:xfrm>
              <a:off x="1760721" y="4146830"/>
              <a:ext cx="953508" cy="0"/>
            </a:xfrm>
            <a:prstGeom prst="lin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97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39"/>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0"/>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41"/>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5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59"/>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26"/>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15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animBg="1"/>
      <p:bldP spid="3" grpId="1" animBg="1"/>
      <p:bldP spid="12" grpId="1" animBg="1"/>
      <p:bldP spid="12" grpId="2" animBg="1"/>
      <p:bldP spid="15" grpId="0" animBg="1"/>
      <p:bldP spid="15" grpId="1" animBg="1"/>
      <p:bldP spid="39" grpId="0"/>
      <p:bldP spid="39" grpId="1"/>
      <p:bldP spid="40" grpId="0"/>
      <p:bldP spid="40" grpId="1"/>
      <p:bldP spid="41" grpId="0"/>
      <p:bldP spid="4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Formulation</a:t>
            </a:r>
            <a:endParaRPr lang="el-GR" dirty="0"/>
          </a:p>
        </p:txBody>
      </p:sp>
      <p:sp>
        <p:nvSpPr>
          <p:cNvPr id="4" name="Text Placeholder 3"/>
          <p:cNvSpPr>
            <a:spLocks noGrp="1"/>
          </p:cNvSpPr>
          <p:nvPr>
            <p:ph type="body" sz="quarter" idx="13"/>
          </p:nvPr>
        </p:nvSpPr>
        <p:spPr>
          <a:xfrm>
            <a:off x="628649" y="1361177"/>
            <a:ext cx="8384721" cy="4618709"/>
          </a:xfrm>
        </p:spPr>
        <p:txBody>
          <a:bodyPr>
            <a:noAutofit/>
          </a:bodyPr>
          <a:lstStyle/>
          <a:p>
            <a:r>
              <a:rPr lang="en-US" sz="2800" dirty="0" smtClean="0"/>
              <a:t>Backbone in the form of </a:t>
            </a:r>
            <a:r>
              <a:rPr lang="en-US" sz="2800" u="sng" dirty="0" smtClean="0"/>
              <a:t>(Minimum) </a:t>
            </a:r>
            <a:r>
              <a:rPr lang="en-US" sz="2800" i="1" u="sng" dirty="0" smtClean="0"/>
              <a:t>Connected Dominating Set (MCDS)</a:t>
            </a:r>
          </a:p>
          <a:p>
            <a:pPr lvl="1"/>
            <a:r>
              <a:rPr lang="en-US" dirty="0"/>
              <a:t>S</a:t>
            </a:r>
            <a:r>
              <a:rPr lang="en-US" dirty="0" smtClean="0"/>
              <a:t>olutions for single-layer networks can be far away from optimality and acceptable performance [see Theorem 1, Papakostas in MILCOM’2016]</a:t>
            </a:r>
            <a:endParaRPr lang="en-US" sz="2000" dirty="0" smtClean="0"/>
          </a:p>
          <a:p>
            <a:r>
              <a:rPr lang="en-US" sz="2800" dirty="0" smtClean="0"/>
              <a:t>Formulation</a:t>
            </a:r>
          </a:p>
          <a:p>
            <a:pPr marL="261938" indent="0">
              <a:buNone/>
            </a:pPr>
            <a:r>
              <a:rPr lang="en-US" sz="2400" dirty="0" smtClean="0"/>
              <a:t>Find  MCDS </a:t>
            </a:r>
            <a:r>
              <a:rPr lang="en-US" sz="2400" dirty="0"/>
              <a:t>for a multilayer network in a distributed </a:t>
            </a:r>
            <a:r>
              <a:rPr lang="en-US" sz="2400" dirty="0" smtClean="0"/>
              <a:t>fashion, i.e., Determine the set MCDS</a:t>
            </a:r>
            <a:r>
              <a:rPr lang="en-US" sz="2400" baseline="30000" dirty="0" smtClean="0"/>
              <a:t>ML</a:t>
            </a:r>
            <a:r>
              <a:rPr lang="en-US" sz="2400" dirty="0" smtClean="0"/>
              <a:t> </a:t>
            </a:r>
            <a:r>
              <a:rPr lang="en-US" sz="2400" dirty="0"/>
              <a:t>comprised of the minimum number of nodes (belonging to any layer) such as: </a:t>
            </a:r>
            <a:endParaRPr lang="en-US" sz="2400" dirty="0" smtClean="0"/>
          </a:p>
          <a:p>
            <a:pPr marL="719137" lvl="2" indent="-457200">
              <a:buFont typeface="+mj-lt"/>
              <a:buAutoNum type="alphaUcPeriod"/>
            </a:pPr>
            <a:r>
              <a:rPr lang="en-US" sz="2000" dirty="0" smtClean="0"/>
              <a:t>Their induced </a:t>
            </a:r>
            <a:r>
              <a:rPr lang="en-US" sz="2000" dirty="0" err="1" smtClean="0"/>
              <a:t>subgraph</a:t>
            </a:r>
            <a:r>
              <a:rPr lang="en-US" sz="2000" dirty="0" smtClean="0"/>
              <a:t> </a:t>
            </a:r>
            <a:r>
              <a:rPr lang="en-US" sz="2000" dirty="0"/>
              <a:t>is connected (with intra and/or inter-layer links) and the rest of the nodes </a:t>
            </a:r>
            <a:r>
              <a:rPr lang="en-US" sz="2000" dirty="0" smtClean="0"/>
              <a:t>are </a:t>
            </a:r>
            <a:r>
              <a:rPr lang="en-US" sz="2000" dirty="0"/>
              <a:t>adjacent to at least one node belonging </a:t>
            </a:r>
            <a:r>
              <a:rPr lang="en-US" sz="2000" dirty="0" smtClean="0"/>
              <a:t>to MCDS</a:t>
            </a:r>
            <a:r>
              <a:rPr lang="en-US" sz="2000" baseline="30000" dirty="0" smtClean="0"/>
              <a:t>ML</a:t>
            </a:r>
          </a:p>
          <a:p>
            <a:pPr marL="719137" lvl="2" indent="-457200">
              <a:buFont typeface="+mj-lt"/>
              <a:buAutoNum type="alphaUcPeriod"/>
            </a:pPr>
            <a:r>
              <a:rPr lang="en-US" sz="2000" dirty="0" smtClean="0"/>
              <a:t>The </a:t>
            </a:r>
            <a:r>
              <a:rPr lang="en-US" sz="2000" dirty="0"/>
              <a:t>number of dominators with many interlayer links is </a:t>
            </a:r>
            <a:r>
              <a:rPr lang="en-US" sz="2000" dirty="0" smtClean="0"/>
              <a:t>maximized</a:t>
            </a:r>
          </a:p>
          <a:p>
            <a:pPr marL="719137" lvl="2" indent="-457200">
              <a:buFont typeface="+mj-lt"/>
              <a:buAutoNum type="alphaUcPeriod"/>
            </a:pPr>
            <a:r>
              <a:rPr lang="en-US" sz="2000" dirty="0" smtClean="0"/>
              <a:t>Knowledge </a:t>
            </a:r>
            <a:r>
              <a:rPr lang="en-US" sz="2000" dirty="0"/>
              <a:t>of the </a:t>
            </a:r>
            <a:r>
              <a:rPr lang="en-US" sz="2000" dirty="0" smtClean="0"/>
              <a:t>k-hop </a:t>
            </a:r>
            <a:r>
              <a:rPr lang="en-US" sz="2000" dirty="0"/>
              <a:t>neighborhood </a:t>
            </a:r>
            <a:r>
              <a:rPr lang="en-US" sz="2000" dirty="0" smtClean="0"/>
              <a:t>of each node [usually, k=2]</a:t>
            </a:r>
            <a:endParaRPr lang="en-US" sz="2800" b="1" baseline="30000"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5</a:t>
            </a:fld>
            <a:endParaRPr lang="en-US"/>
          </a:p>
        </p:txBody>
      </p:sp>
      <p:sp>
        <p:nvSpPr>
          <p:cNvPr id="7" name="TextBox 6"/>
          <p:cNvSpPr txBox="1"/>
          <p:nvPr/>
        </p:nvSpPr>
        <p:spPr>
          <a:xfrm>
            <a:off x="1741713" y="6016710"/>
            <a:ext cx="5747657" cy="584775"/>
          </a:xfrm>
          <a:prstGeom prst="rect">
            <a:avLst/>
          </a:prstGeom>
          <a:noFill/>
        </p:spPr>
        <p:txBody>
          <a:bodyPr wrap="square" rtlCol="0">
            <a:spAutoFit/>
          </a:bodyPr>
          <a:lstStyle/>
          <a:p>
            <a:r>
              <a:rPr lang="en-US" sz="1600" dirty="0"/>
              <a:t>D. </a:t>
            </a:r>
            <a:r>
              <a:rPr lang="en-US" sz="1600" dirty="0" smtClean="0"/>
              <a:t>Papakostas et al., “Backbone formation </a:t>
            </a:r>
            <a:r>
              <a:rPr lang="en-US" sz="1600" dirty="0"/>
              <a:t>in military multi-layer ad hoc networks using complex </a:t>
            </a:r>
            <a:r>
              <a:rPr lang="en-US" sz="1600" dirty="0" smtClean="0"/>
              <a:t>network concepts</a:t>
            </a:r>
            <a:r>
              <a:rPr lang="en-US" sz="1600" dirty="0"/>
              <a:t>,” </a:t>
            </a:r>
            <a:r>
              <a:rPr lang="en-US" sz="1600" dirty="0" smtClean="0"/>
              <a:t>In </a:t>
            </a:r>
            <a:r>
              <a:rPr lang="en-US" sz="1600" i="1" dirty="0" smtClean="0"/>
              <a:t>MILCOM</a:t>
            </a:r>
            <a:r>
              <a:rPr lang="en-US" sz="1600" dirty="0" smtClean="0"/>
              <a:t> 2016.</a:t>
            </a:r>
            <a:endParaRPr lang="el-GR" sz="1600" dirty="0"/>
          </a:p>
        </p:txBody>
      </p:sp>
    </p:spTree>
    <p:extLst>
      <p:ext uri="{BB962C8B-B14F-4D97-AF65-F5344CB8AC3E}">
        <p14:creationId xmlns:p14="http://schemas.microsoft.com/office/powerpoint/2010/main" val="36037213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Algorithms</a:t>
            </a:r>
            <a:endParaRPr lang="el-GR" dirty="0"/>
          </a:p>
        </p:txBody>
      </p:sp>
      <p:sp>
        <p:nvSpPr>
          <p:cNvPr id="6" name="Text Placeholder 5"/>
          <p:cNvSpPr>
            <a:spLocks noGrp="1"/>
          </p:cNvSpPr>
          <p:nvPr>
            <p:ph type="body" sz="quarter" idx="13"/>
          </p:nvPr>
        </p:nvSpPr>
        <p:spPr>
          <a:xfrm>
            <a:off x="-1" y="1463039"/>
            <a:ext cx="4889501" cy="5095875"/>
          </a:xfrm>
        </p:spPr>
        <p:txBody>
          <a:bodyPr>
            <a:noAutofit/>
          </a:bodyPr>
          <a:lstStyle/>
          <a:p>
            <a:r>
              <a:rPr lang="en-US" sz="2000" dirty="0" smtClean="0"/>
              <a:t>Learn up to 2-hop neighbor connectivity</a:t>
            </a:r>
          </a:p>
          <a:p>
            <a:r>
              <a:rPr lang="en-US" sz="2000" dirty="0" smtClean="0"/>
              <a:t>Calculate/Broadcast own </a:t>
            </a:r>
            <a:r>
              <a:rPr lang="en-US" sz="2000" dirty="0" err="1" smtClean="0"/>
              <a:t>clPCI</a:t>
            </a:r>
            <a:r>
              <a:rPr lang="en-US" sz="2000" dirty="0" smtClean="0"/>
              <a:t> index</a:t>
            </a:r>
          </a:p>
          <a:p>
            <a:r>
              <a:rPr lang="en-US" sz="2000" dirty="0" smtClean="0"/>
              <a:t>Store </a:t>
            </a:r>
            <a:r>
              <a:rPr lang="en-US" sz="2000" dirty="0" err="1" smtClean="0"/>
              <a:t>clPCI</a:t>
            </a:r>
            <a:r>
              <a:rPr lang="en-US" sz="2000" dirty="0" smtClean="0"/>
              <a:t> indexes of 1-hop neighborhood</a:t>
            </a:r>
          </a:p>
          <a:p>
            <a:r>
              <a:rPr lang="en-US" sz="2000" dirty="0" smtClean="0"/>
              <a:t>Sort 1-hop neighborhood in decreasing order of their </a:t>
            </a:r>
            <a:r>
              <a:rPr lang="en-US" sz="2000" dirty="0" err="1" smtClean="0"/>
              <a:t>clPCI</a:t>
            </a:r>
            <a:r>
              <a:rPr lang="en-US" sz="2000" dirty="0" smtClean="0"/>
              <a:t> index</a:t>
            </a:r>
          </a:p>
          <a:p>
            <a:r>
              <a:rPr lang="en-US" sz="2000" dirty="0" smtClean="0"/>
              <a:t>Progressively select from 1-hop neighborhood and include in the Relay node set the nodes with the largest </a:t>
            </a:r>
            <a:r>
              <a:rPr lang="en-US" sz="2000" dirty="0" err="1" smtClean="0"/>
              <a:t>clPCI</a:t>
            </a:r>
            <a:r>
              <a:rPr lang="en-US" sz="2000" dirty="0" smtClean="0"/>
              <a:t> index that cover at least one new node in the respective 2-hop neighborhood</a:t>
            </a:r>
          </a:p>
          <a:p>
            <a:r>
              <a:rPr lang="en-US" sz="2000" dirty="0" smtClean="0"/>
              <a:t> Make use of the Restricted Pruning Rule k (k=2) to remove from the Relay node set any nodes that can be substituted by connected  nodes with larger </a:t>
            </a:r>
            <a:r>
              <a:rPr lang="en-US" sz="2000" dirty="0" err="1" smtClean="0"/>
              <a:t>clPCI</a:t>
            </a:r>
            <a:r>
              <a:rPr lang="en-US" sz="2000" dirty="0" smtClean="0"/>
              <a:t> indexes</a:t>
            </a:r>
            <a:endParaRPr lang="el-GR" sz="2000" dirty="0"/>
          </a:p>
        </p:txBody>
      </p:sp>
      <p:sp>
        <p:nvSpPr>
          <p:cNvPr id="5" name="Slide Number Placeholder 4"/>
          <p:cNvSpPr>
            <a:spLocks noGrp="1"/>
          </p:cNvSpPr>
          <p:nvPr>
            <p:ph type="sldNum" sz="quarter" idx="15"/>
          </p:nvPr>
        </p:nvSpPr>
        <p:spPr/>
        <p:txBody>
          <a:bodyPr/>
          <a:lstStyle/>
          <a:p>
            <a:fld id="{3DD97BEB-BAEF-0344-9D5C-EC73E478698A}" type="slidenum">
              <a:rPr lang="en-US" smtClean="0"/>
              <a:pPr/>
              <a:t>6</a:t>
            </a:fld>
            <a:endParaRPr lang="en-US"/>
          </a:p>
        </p:txBody>
      </p:sp>
      <p:sp>
        <p:nvSpPr>
          <p:cNvPr id="4" name="Text Placeholder 3"/>
          <p:cNvSpPr>
            <a:spLocks noGrp="1"/>
          </p:cNvSpPr>
          <p:nvPr>
            <p:ph type="body" sz="quarter" idx="16"/>
          </p:nvPr>
        </p:nvSpPr>
        <p:spPr/>
        <p:txBody>
          <a:bodyPr>
            <a:noAutofit/>
          </a:bodyPr>
          <a:lstStyle/>
          <a:p>
            <a:r>
              <a:rPr lang="en-US" dirty="0" smtClean="0"/>
              <a:t>CCDS - Pseudocode</a:t>
            </a:r>
            <a:endParaRPr lang="el-GR" dirty="0"/>
          </a:p>
        </p:txBody>
      </p:sp>
      <p:pic>
        <p:nvPicPr>
          <p:cNvPr id="10" name="Content Placeholder 7"/>
          <p:cNvPicPr>
            <a:picLocks noChangeAspect="1"/>
          </p:cNvPicPr>
          <p:nvPr/>
        </p:nvPicPr>
        <p:blipFill>
          <a:blip r:embed="rId3"/>
          <a:stretch>
            <a:fillRect/>
          </a:stretch>
        </p:blipFill>
        <p:spPr>
          <a:xfrm>
            <a:off x="4979217" y="1106197"/>
            <a:ext cx="3536133" cy="3673193"/>
          </a:xfrm>
          <a:prstGeom prst="rect">
            <a:avLst/>
          </a:prstGeom>
        </p:spPr>
      </p:pic>
    </p:spTree>
    <p:extLst>
      <p:ext uri="{BB962C8B-B14F-4D97-AF65-F5344CB8AC3E}">
        <p14:creationId xmlns:p14="http://schemas.microsoft.com/office/powerpoint/2010/main" val="248576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Algorithms</a:t>
            </a:r>
            <a:endParaRPr lang="el-GR" dirty="0"/>
          </a:p>
        </p:txBody>
      </p:sp>
      <p:sp>
        <p:nvSpPr>
          <p:cNvPr id="5" name="Slide Number Placeholder 4"/>
          <p:cNvSpPr>
            <a:spLocks noGrp="1"/>
          </p:cNvSpPr>
          <p:nvPr>
            <p:ph type="sldNum" sz="quarter" idx="14"/>
          </p:nvPr>
        </p:nvSpPr>
        <p:spPr/>
        <p:txBody>
          <a:bodyPr/>
          <a:lstStyle/>
          <a:p>
            <a:fld id="{3DD97BEB-BAEF-0344-9D5C-EC73E478698A}" type="slidenum">
              <a:rPr lang="en-US" smtClean="0"/>
              <a:pPr/>
              <a:t>7</a:t>
            </a:fld>
            <a:endParaRPr lang="en-US"/>
          </a:p>
        </p:txBody>
      </p:sp>
      <p:sp>
        <p:nvSpPr>
          <p:cNvPr id="6" name="Text Placeholder 5"/>
          <p:cNvSpPr>
            <a:spLocks noGrp="1"/>
          </p:cNvSpPr>
          <p:nvPr>
            <p:ph type="body" sz="quarter" idx="15"/>
          </p:nvPr>
        </p:nvSpPr>
        <p:spPr/>
        <p:txBody>
          <a:bodyPr/>
          <a:lstStyle/>
          <a:p>
            <a:r>
              <a:rPr lang="en-US" dirty="0" smtClean="0"/>
              <a:t>FAST-CMDSM Pseudocode</a:t>
            </a:r>
            <a:endParaRPr lang="el-GR" dirty="0"/>
          </a:p>
        </p:txBody>
      </p:sp>
      <p:pic>
        <p:nvPicPr>
          <p:cNvPr id="14" name="Content Placeholder 13"/>
          <p:cNvPicPr>
            <a:picLocks noGrp="1" noChangeAspect="1"/>
          </p:cNvPicPr>
          <p:nvPr>
            <p:ph sz="half" idx="2"/>
          </p:nvPr>
        </p:nvPicPr>
        <p:blipFill>
          <a:blip r:embed="rId3"/>
          <a:stretch>
            <a:fillRect/>
          </a:stretch>
        </p:blipFill>
        <p:spPr>
          <a:xfrm>
            <a:off x="5060628" y="1106197"/>
            <a:ext cx="3454722" cy="4851543"/>
          </a:xfrm>
          <a:prstGeom prst="rect">
            <a:avLst/>
          </a:prstGeom>
        </p:spPr>
      </p:pic>
      <p:sp>
        <p:nvSpPr>
          <p:cNvPr id="7" name="Text Placeholder 5"/>
          <p:cNvSpPr>
            <a:spLocks noGrp="1"/>
          </p:cNvSpPr>
          <p:nvPr>
            <p:ph type="body" sz="quarter" idx="13"/>
          </p:nvPr>
        </p:nvSpPr>
        <p:spPr>
          <a:xfrm>
            <a:off x="-1" y="1463039"/>
            <a:ext cx="5060629" cy="5095875"/>
          </a:xfrm>
        </p:spPr>
        <p:txBody>
          <a:bodyPr>
            <a:noAutofit/>
          </a:bodyPr>
          <a:lstStyle/>
          <a:p>
            <a:r>
              <a:rPr lang="en-US" sz="2000" dirty="0" smtClean="0"/>
              <a:t>Set all nodes as Dominators</a:t>
            </a:r>
          </a:p>
          <a:p>
            <a:r>
              <a:rPr lang="en-US" sz="2000" dirty="0" smtClean="0"/>
              <a:t>Add to DS any nodes that are the only neighbors to other nodes</a:t>
            </a:r>
          </a:p>
          <a:p>
            <a:r>
              <a:rPr lang="en-US" sz="2000" dirty="0" smtClean="0"/>
              <a:t>Progressively set as </a:t>
            </a:r>
            <a:r>
              <a:rPr lang="en-US" sz="2000" dirty="0" err="1" smtClean="0"/>
              <a:t>Dominatee</a:t>
            </a:r>
            <a:r>
              <a:rPr lang="en-US" sz="2000" dirty="0" smtClean="0"/>
              <a:t> any node that is connected to a Dominator</a:t>
            </a:r>
          </a:p>
          <a:p>
            <a:r>
              <a:rPr lang="en-US" sz="2000" dirty="0" smtClean="0"/>
              <a:t>Add to DS any node not already in it that has only </a:t>
            </a:r>
            <a:r>
              <a:rPr lang="en-US" sz="2000" dirty="0" err="1" smtClean="0"/>
              <a:t>Dominatees</a:t>
            </a:r>
            <a:r>
              <a:rPr lang="en-US" sz="2000" dirty="0" smtClean="0"/>
              <a:t> in its 1-hop neighborhood</a:t>
            </a:r>
          </a:p>
          <a:p>
            <a:r>
              <a:rPr lang="en-US" sz="2000" dirty="0" smtClean="0"/>
              <a:t>Use Integer Programming to reduce the size of the DS (MDS)</a:t>
            </a:r>
          </a:p>
          <a:p>
            <a:r>
              <a:rPr lang="en-US" sz="2000" dirty="0" smtClean="0"/>
              <a:t>Connect the MDS by covering the 2-hop neighborhood of each node (CDS)</a:t>
            </a:r>
          </a:p>
          <a:p>
            <a:r>
              <a:rPr lang="en-US" sz="2000" dirty="0"/>
              <a:t>Make use of the Restricted Pruning Rule k </a:t>
            </a:r>
            <a:r>
              <a:rPr lang="en-US" sz="2000" dirty="0" smtClean="0"/>
              <a:t>   (k = network diameter) </a:t>
            </a:r>
            <a:r>
              <a:rPr lang="en-US" sz="2000" dirty="0"/>
              <a:t>to remove from the </a:t>
            </a:r>
            <a:r>
              <a:rPr lang="en-US" sz="2000" dirty="0" smtClean="0"/>
              <a:t>CDS any nodes </a:t>
            </a:r>
            <a:r>
              <a:rPr lang="en-US" sz="2000" dirty="0"/>
              <a:t>that can be substituted by connected  nodes with larger </a:t>
            </a:r>
            <a:r>
              <a:rPr lang="en-US" sz="2000" dirty="0" smtClean="0"/>
              <a:t>degree</a:t>
            </a:r>
          </a:p>
          <a:p>
            <a:endParaRPr lang="el-GR" sz="2000" dirty="0"/>
          </a:p>
        </p:txBody>
      </p:sp>
    </p:spTree>
    <p:extLst>
      <p:ext uri="{BB962C8B-B14F-4D97-AF65-F5344CB8AC3E}">
        <p14:creationId xmlns:p14="http://schemas.microsoft.com/office/powerpoint/2010/main" val="27290614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598034" y="-234219"/>
            <a:ext cx="6649384" cy="5809411"/>
            <a:chOff x="611760" y="-752424"/>
            <a:chExt cx="8654944" cy="6849934"/>
          </a:xfrm>
        </p:grpSpPr>
        <p:graphicFrame>
          <p:nvGraphicFramePr>
            <p:cNvPr id="10" name="Diagram 9"/>
            <p:cNvGraphicFramePr/>
            <p:nvPr>
              <p:extLst/>
            </p:nvPr>
          </p:nvGraphicFramePr>
          <p:xfrm>
            <a:off x="611760" y="203351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 11"/>
            <p:cNvGraphicFramePr/>
            <p:nvPr>
              <p:extLst/>
            </p:nvPr>
          </p:nvGraphicFramePr>
          <p:xfrm>
            <a:off x="1779952" y="-752424"/>
            <a:ext cx="6095999" cy="40639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 10"/>
            <p:cNvGraphicFramePr/>
            <p:nvPr>
              <p:extLst/>
            </p:nvPr>
          </p:nvGraphicFramePr>
          <p:xfrm>
            <a:off x="3170704" y="1188258"/>
            <a:ext cx="6096000" cy="40640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sp>
        <p:nvSpPr>
          <p:cNvPr id="2" name="Title 1"/>
          <p:cNvSpPr>
            <a:spLocks noGrp="1"/>
          </p:cNvSpPr>
          <p:nvPr>
            <p:ph type="title"/>
          </p:nvPr>
        </p:nvSpPr>
        <p:spPr/>
        <p:txBody>
          <a:bodyPr/>
          <a:lstStyle/>
          <a:p>
            <a:r>
              <a:rPr lang="en-US" dirty="0"/>
              <a:t>Experimental Evaluation</a:t>
            </a:r>
            <a:endParaRPr lang="el-GR" dirty="0"/>
          </a:p>
        </p:txBody>
      </p:sp>
      <p:sp>
        <p:nvSpPr>
          <p:cNvPr id="4" name="Text Placeholder 3"/>
          <p:cNvSpPr>
            <a:spLocks noGrp="1"/>
          </p:cNvSpPr>
          <p:nvPr>
            <p:ph type="body" sz="quarter" idx="13"/>
          </p:nvPr>
        </p:nvSpPr>
        <p:spPr>
          <a:xfrm>
            <a:off x="628650" y="1825625"/>
            <a:ext cx="3694924" cy="3697050"/>
          </a:xfrm>
        </p:spPr>
        <p:txBody>
          <a:bodyPr/>
          <a:lstStyle/>
          <a:p>
            <a:endParaRPr lang="el-GR"/>
          </a:p>
        </p:txBody>
      </p:sp>
      <p:sp>
        <p:nvSpPr>
          <p:cNvPr id="5" name="Slide Number Placeholder 4"/>
          <p:cNvSpPr>
            <a:spLocks noGrp="1"/>
          </p:cNvSpPr>
          <p:nvPr>
            <p:ph type="sldNum" sz="quarter" idx="14"/>
          </p:nvPr>
        </p:nvSpPr>
        <p:spPr>
          <a:xfrm>
            <a:off x="385320" y="6205392"/>
            <a:ext cx="462706" cy="355932"/>
          </a:xfrm>
        </p:spPr>
        <p:txBody>
          <a:bodyPr/>
          <a:lstStyle/>
          <a:p>
            <a:fld id="{3DD97BEB-BAEF-0344-9D5C-EC73E478698A}" type="slidenum">
              <a:rPr lang="en-US" smtClean="0"/>
              <a:pPr/>
              <a:t>8</a:t>
            </a:fld>
            <a:endParaRPr lang="en-US"/>
          </a:p>
        </p:txBody>
      </p:sp>
      <p:sp>
        <p:nvSpPr>
          <p:cNvPr id="6" name="Text Placeholder 5"/>
          <p:cNvSpPr>
            <a:spLocks noGrp="1"/>
          </p:cNvSpPr>
          <p:nvPr>
            <p:ph type="body" sz="quarter" idx="15"/>
          </p:nvPr>
        </p:nvSpPr>
        <p:spPr>
          <a:xfrm>
            <a:off x="628650" y="1106197"/>
            <a:ext cx="7498523" cy="347858"/>
          </a:xfrm>
        </p:spPr>
        <p:txBody>
          <a:bodyPr/>
          <a:lstStyle/>
          <a:p>
            <a:r>
              <a:rPr lang="en-US" dirty="0" smtClean="0"/>
              <a:t>Datasets</a:t>
            </a:r>
            <a:endParaRPr lang="el-GR" dirty="0"/>
          </a:p>
        </p:txBody>
      </p:sp>
      <p:graphicFrame>
        <p:nvGraphicFramePr>
          <p:cNvPr id="7" name="Diagram 6"/>
          <p:cNvGraphicFramePr/>
          <p:nvPr>
            <p:extLst>
              <p:ext uri="{D42A27DB-BD31-4B8C-83A1-F6EECF244321}">
                <p14:modId xmlns:p14="http://schemas.microsoft.com/office/powerpoint/2010/main" val="3834619570"/>
              </p:ext>
            </p:extLst>
          </p:nvPr>
        </p:nvGraphicFramePr>
        <p:xfrm>
          <a:off x="122446" y="2103307"/>
          <a:ext cx="3339348" cy="370478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8" name="Content Placeholder 9"/>
          <p:cNvSpPr txBox="1">
            <a:spLocks/>
          </p:cNvSpPr>
          <p:nvPr/>
        </p:nvSpPr>
        <p:spPr>
          <a:xfrm>
            <a:off x="3451588" y="1088803"/>
            <a:ext cx="4936425" cy="508183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buNone/>
            </a:pPr>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endPar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Skewness on</a:t>
            </a:r>
          </a:p>
          <a:p>
            <a:pPr lvl="1"/>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Degree (i.e., hub nodes)</a:t>
            </a:r>
          </a:p>
          <a:p>
            <a:pPr lvl="1"/>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Distribution of links to layers</a:t>
            </a:r>
          </a:p>
          <a:p>
            <a:pPr lvl="1"/>
            <a:r>
              <a:rPr lang="en-US" sz="2000" b="1" dirty="0" smtClean="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Energy</a:t>
            </a:r>
            <a:endParaRPr lang="en-US" sz="20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pSp>
        <p:nvGrpSpPr>
          <p:cNvPr id="13" name="Group 12"/>
          <p:cNvGrpSpPr/>
          <p:nvPr/>
        </p:nvGrpSpPr>
        <p:grpSpPr>
          <a:xfrm>
            <a:off x="7408493" y="895629"/>
            <a:ext cx="1617424" cy="1637462"/>
            <a:chOff x="1154724" y="1131420"/>
            <a:chExt cx="1414275" cy="1414275"/>
          </a:xfrm>
          <a:scene3d>
            <a:camera prst="orthographicFront">
              <a:rot lat="0" lon="0" rev="0"/>
            </a:camera>
            <a:lightRig rig="contrasting" dir="t">
              <a:rot lat="0" lon="0" rev="1200000"/>
            </a:lightRig>
          </a:scene3d>
        </p:grpSpPr>
        <p:sp>
          <p:nvSpPr>
            <p:cNvPr id="14" name="Shape 13"/>
            <p:cNvSpPr/>
            <p:nvPr/>
          </p:nvSpPr>
          <p:spPr>
            <a:xfrm>
              <a:off x="1154724" y="1131420"/>
              <a:ext cx="1414275" cy="1414275"/>
            </a:xfrm>
            <a:prstGeom prst="gear6">
              <a:avLst/>
            </a:prstGeom>
            <a:solidFill>
              <a:srgbClr val="5C0438"/>
            </a:solid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5" name="Shape 4"/>
            <p:cNvSpPr txBox="1"/>
            <p:nvPr/>
          </p:nvSpPr>
          <p:spPr>
            <a:xfrm>
              <a:off x="1510772" y="1489620"/>
              <a:ext cx="702179" cy="69787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i="1" dirty="0" smtClean="0">
                  <a:latin typeface="Calibri" panose="020F0502020204030204" pitchFamily="34" charset="0"/>
                  <a:cs typeface="Calibri" panose="020F0502020204030204" pitchFamily="34" charset="0"/>
                </a:rPr>
                <a:t>Node energy</a:t>
              </a:r>
              <a:endParaRPr lang="en-US" sz="2000" b="1" i="1" kern="1200" dirty="0">
                <a:latin typeface="Calibri" panose="020F0502020204030204" pitchFamily="34" charset="0"/>
                <a:cs typeface="Calibri" panose="020F0502020204030204" pitchFamily="34" charset="0"/>
              </a:endParaRPr>
            </a:p>
          </p:txBody>
        </p:sp>
      </p:grpSp>
      <p:sp>
        <p:nvSpPr>
          <p:cNvPr id="16" name="Title 1"/>
          <p:cNvSpPr txBox="1">
            <a:spLocks/>
          </p:cNvSpPr>
          <p:nvPr/>
        </p:nvSpPr>
        <p:spPr>
          <a:xfrm>
            <a:off x="-9150" y="69490"/>
            <a:ext cx="8229600" cy="671504"/>
          </a:xfrm>
          <a:prstGeom prst="rect">
            <a:avLst/>
          </a:prstGeom>
        </p:spPr>
        <p:txBody>
          <a:bodyPr vert="horz" lIns="91440" tIns="45720" rIns="91440" bIns="45720" rtlCol="0" anchor="ctr">
            <a:noAutofit/>
          </a:bodyPr>
          <a:lstStyle>
            <a:lvl1pPr algn="l" defTabSz="914400" rtl="0" eaLnBrk="1" latinLnBrk="0" hangingPunct="1">
              <a:spcBef>
                <a:spcPct val="0"/>
              </a:spcBef>
              <a:buNone/>
              <a:defRPr sz="2800" b="1" i="1" kern="1200">
                <a:solidFill>
                  <a:schemeClr val="bg1"/>
                </a:solidFill>
                <a:effectLst>
                  <a:outerShdw blurRad="38100" dist="38100" dir="2700000" algn="tl">
                    <a:srgbClr val="000000">
                      <a:alpha val="43137"/>
                    </a:srgbClr>
                  </a:outerShdw>
                </a:effectLst>
                <a:latin typeface="+mj-lt"/>
                <a:ea typeface="+mj-ea"/>
                <a:cs typeface="+mj-cs"/>
              </a:defRPr>
            </a:lvl1pPr>
          </a:lstStyle>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l-GR" sz="2800" b="1" i="1" u="none" strike="noStrike" kern="1200" cap="none" spc="0" normalizeH="0" baseline="0" noProof="0" dirty="0">
              <a:ln>
                <a:noFill/>
              </a:ln>
              <a:solidFill>
                <a:sysClr val="window" lastClr="FFFFFF"/>
              </a:solidFill>
              <a:effectLst>
                <a:outerShdw blurRad="38100" dist="38100" dir="2700000" algn="tl">
                  <a:srgbClr val="000000">
                    <a:alpha val="43137"/>
                  </a:srgbClr>
                </a:outerShdw>
              </a:effectLst>
              <a:uLnTx/>
              <a:uFillTx/>
              <a:latin typeface="Calibri"/>
              <a:ea typeface="+mj-ea"/>
              <a:cs typeface="+mj-cs"/>
            </a:endParaRPr>
          </a:p>
        </p:txBody>
      </p:sp>
    </p:spTree>
    <p:extLst>
      <p:ext uri="{BB962C8B-B14F-4D97-AF65-F5344CB8AC3E}">
        <p14:creationId xmlns:p14="http://schemas.microsoft.com/office/powerpoint/2010/main" val="17161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endParaRPr lang="el-GR" dirty="0"/>
          </a:p>
        </p:txBody>
      </p:sp>
      <p:sp>
        <p:nvSpPr>
          <p:cNvPr id="6" name="Text Placeholder 5"/>
          <p:cNvSpPr>
            <a:spLocks noGrp="1"/>
          </p:cNvSpPr>
          <p:nvPr>
            <p:ph type="body" sz="quarter" idx="15"/>
          </p:nvPr>
        </p:nvSpPr>
        <p:spPr/>
        <p:txBody>
          <a:bodyPr/>
          <a:lstStyle/>
          <a:p>
            <a:r>
              <a:rPr lang="en-US" dirty="0" smtClean="0"/>
              <a:t>Competitors</a:t>
            </a:r>
            <a:endParaRPr lang="el-GR" dirty="0"/>
          </a:p>
        </p:txBody>
      </p:sp>
      <p:graphicFrame>
        <p:nvGraphicFramePr>
          <p:cNvPr id="11" name="Diagram 10"/>
          <p:cNvGraphicFramePr/>
          <p:nvPr>
            <p:extLst/>
          </p:nvPr>
        </p:nvGraphicFramePr>
        <p:xfrm>
          <a:off x="-1310640" y="2447164"/>
          <a:ext cx="6601831" cy="4272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p:cNvPicPr>
            <a:picLocks noChangeAspect="1"/>
          </p:cNvPicPr>
          <p:nvPr/>
        </p:nvPicPr>
        <p:blipFill>
          <a:blip r:embed="rId8"/>
          <a:stretch>
            <a:fillRect/>
          </a:stretch>
        </p:blipFill>
        <p:spPr>
          <a:xfrm>
            <a:off x="3400685" y="1705610"/>
            <a:ext cx="5736779" cy="2352682"/>
          </a:xfrm>
          <a:prstGeom prst="rect">
            <a:avLst/>
          </a:prstGeom>
        </p:spPr>
      </p:pic>
    </p:spTree>
    <p:extLst>
      <p:ext uri="{BB962C8B-B14F-4D97-AF65-F5344CB8AC3E}">
        <p14:creationId xmlns:p14="http://schemas.microsoft.com/office/powerpoint/2010/main" val="367197536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43,2321"/>
  <p:tag name="ORIGINALWIDTH" val="2173,979"/>
  <p:tag name="LATEXADDIN" val="\documentclass{article}&#10;\usepackage{amsmath}&#10;\pagestyle{empty}&#10;\begin{document}&#10;&#10;$$&#10;(G^{ML},E^{ML}): G^{ML}= \{G^i, i=1,\dots, n\}&#10;$$&#10;&#10;\end{document}"/>
  <p:tag name="IGUANATEXSIZE" val="22"/>
  <p:tag name="IGUANATEXCURSOR" val="134"/>
  <p:tag name="TRANSPARENCY" val="True"/>
  <p:tag name="FILENAME" val=""/>
  <p:tag name="LATEXENGINEID" val="0"/>
  <p:tag name="TEMPFOLDER" val="c:\temp\"/>
  <p:tag name="LATEXFORMHEIGHT" val="312"/>
  <p:tag name="LATEXFORMWIDTH" val="642"/>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111,7361"/>
  <p:tag name="ORIGINALWIDTH" val="798,6502"/>
  <p:tag name="LATEXADDIN" val="\documentclass{article}&#10;\usepackage{amsmath}&#10;\pagestyle{empty}&#10;\begin{document}&#10;&#10;$$&#10;\mbox{interlayer links}&#10;$$&#10;&#10;\end{document}"/>
  <p:tag name="IGUANATEXSIZE" val="22"/>
  <p:tag name="IGUANATEXCURSOR" val="90"/>
  <p:tag name="TRANSPARENCY" val="True"/>
  <p:tag name="FILENAME" val=""/>
  <p:tag name="LATEXENGINEID" val="0"/>
  <p:tag name="TEMPFOLDER" val="c:\temp\"/>
  <p:tag name="LATEXFORMHEIGHT" val="312"/>
  <p:tag name="LATEXFORMWIDTH" val="642"/>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392,576"/>
  <p:tag name="LATEXADDIN" val="\documentclass{article}&#10;\usepackage{amsmath}&#10;\pagestyle{empty}&#10;\begin{document}&#10;&#10;$$&#10;(G_i,E_i):\ \mbox{a network layer}&#10;$$&#10;&#10;\end{document}"/>
  <p:tag name="IGUANATEXSIZE" val="22"/>
  <p:tag name="IGUANATEXCURSOR" val="96"/>
  <p:tag name="TRANSPARENCY" val="True"/>
  <p:tag name="FILENAME" val=""/>
  <p:tag name="LATEXENGINEID" val="0"/>
  <p:tag name="TEMPFOLDER" val="c:\temp\"/>
  <p:tag name="LATEXFORMHEIGHT" val="312"/>
  <p:tag name="LATEXFORMWIDTH" val="642"/>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48,4814"/>
  <p:tag name="ORIGINALWIDTH" val="2596,926"/>
  <p:tag name="LATEXADDIN" val="\documentclass{article}&#10;\usepackage{amsmath}&#10;\pagestyle{empty}&#10;\begin{document}&#10;&#10;$$&#10;E^{ML}= \{ E_{i,j} \subseteq G_i \times G_j; i,j \in \{1,\dots,n\}, i \neq j \}&#10;$$&#10;&#10;\end{document}"/>
  <p:tag name="IGUANATEXSIZE" val="22"/>
  <p:tag name="IGUANATEXCURSOR" val="167"/>
  <p:tag name="TRANSPARENCY" val="True"/>
  <p:tag name="FILENAME" val=""/>
  <p:tag name="LATEXENGINEID" val="0"/>
  <p:tag name="TEMPFOLDER" val="c:\temp\"/>
  <p:tag name="LATEXFORMHEIGHT" val="312"/>
  <p:tag name="LATEXFORMWIDTH" val="642"/>
  <p:tag name="LATEXFORMWRAP" val="True"/>
  <p:tag name="BITMAPVECTOR" val="0"/>
</p:tagLst>
</file>

<file path=ppt/theme/theme1.xml><?xml version="1.0" encoding="utf-8"?>
<a:theme xmlns:a="http://schemas.openxmlformats.org/drawingml/2006/main" name="Theme 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2529</TotalTime>
  <Words>2834</Words>
  <Application>Microsoft Office PowerPoint</Application>
  <PresentationFormat>On-screen Show (4:3)</PresentationFormat>
  <Paragraphs>243</Paragraphs>
  <Slides>14</Slides>
  <Notes>13</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2" baseType="lpstr">
      <vt:lpstr>Arial</vt:lpstr>
      <vt:lpstr>Calibri</vt:lpstr>
      <vt:lpstr>Courier New</vt:lpstr>
      <vt:lpstr>LucidaGrande</vt:lpstr>
      <vt:lpstr>Wingdings</vt:lpstr>
      <vt:lpstr>Theme 1</vt:lpstr>
      <vt:lpstr>Acrobat Document</vt:lpstr>
      <vt:lpstr>Adobe Acrobat Document</vt:lpstr>
      <vt:lpstr>Backbones for Internet of Battlefield Things</vt:lpstr>
      <vt:lpstr>Internet of Battlefield Things (IoBT)</vt:lpstr>
      <vt:lpstr>Motivation</vt:lpstr>
      <vt:lpstr>Modeling an IoBT as a multilayer network</vt:lpstr>
      <vt:lpstr>Problem Formulation</vt:lpstr>
      <vt:lpstr>Proposed Algorithms</vt:lpstr>
      <vt:lpstr>Proposed Algorithms</vt:lpstr>
      <vt:lpstr>Experimental Evaluation</vt:lpstr>
      <vt:lpstr>Experimental Evaluation</vt:lpstr>
      <vt:lpstr>Experimental Evaluation</vt:lpstr>
      <vt:lpstr>Network Topology Experiments</vt:lpstr>
      <vt:lpstr>Network Topology Experiments</vt:lpstr>
      <vt:lpstr>Network Energy Experiments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Barcinas</dc:creator>
  <cp:lastModifiedBy>Dimitrios Papakostas</cp:lastModifiedBy>
  <cp:revision>175</cp:revision>
  <dcterms:created xsi:type="dcterms:W3CDTF">2016-09-19T18:05:34Z</dcterms:created>
  <dcterms:modified xsi:type="dcterms:W3CDTF">2021-02-28T22:30:10Z</dcterms:modified>
</cp:coreProperties>
</file>