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28"/>
  </p:notesMasterIdLst>
  <p:sldIdLst>
    <p:sldId id="256" r:id="rId2"/>
    <p:sldId id="259" r:id="rId3"/>
    <p:sldId id="261" r:id="rId4"/>
    <p:sldId id="263" r:id="rId5"/>
    <p:sldId id="265" r:id="rId6"/>
    <p:sldId id="300" r:id="rId7"/>
    <p:sldId id="301" r:id="rId8"/>
    <p:sldId id="288" r:id="rId9"/>
    <p:sldId id="266" r:id="rId10"/>
    <p:sldId id="287" r:id="rId11"/>
    <p:sldId id="289" r:id="rId12"/>
    <p:sldId id="293" r:id="rId13"/>
    <p:sldId id="295" r:id="rId14"/>
    <p:sldId id="296" r:id="rId15"/>
    <p:sldId id="284" r:id="rId16"/>
    <p:sldId id="270" r:id="rId17"/>
    <p:sldId id="298" r:id="rId18"/>
    <p:sldId id="272" r:id="rId19"/>
    <p:sldId id="273" r:id="rId20"/>
    <p:sldId id="274" r:id="rId21"/>
    <p:sldId id="275" r:id="rId22"/>
    <p:sldId id="277" r:id="rId23"/>
    <p:sldId id="278" r:id="rId24"/>
    <p:sldId id="280" r:id="rId25"/>
    <p:sldId id="279" r:id="rId26"/>
    <p:sldId id="297"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vlos Basaras" initials="P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2" autoAdjust="0"/>
    <p:restoredTop sz="82830" autoAdjust="0"/>
  </p:normalViewPr>
  <p:slideViewPr>
    <p:cSldViewPr>
      <p:cViewPr varScale="1">
        <p:scale>
          <a:sx n="67" d="100"/>
          <a:sy n="67" d="100"/>
        </p:scale>
        <p:origin x="-139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257C03-89D3-48FA-B8D4-3F41CCFFDFEB}" type="datetimeFigureOut">
              <a:rPr lang="en-US" smtClean="0"/>
              <a:t>1/27/2016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BB624D-50FB-41A2-A4E9-F2843EEC0FDB}" type="slidenum">
              <a:rPr lang="en-US" smtClean="0"/>
              <a:t>‹#›</a:t>
            </a:fld>
            <a:endParaRPr lang="en-US"/>
          </a:p>
        </p:txBody>
      </p:sp>
    </p:spTree>
    <p:extLst>
      <p:ext uri="{BB962C8B-B14F-4D97-AF65-F5344CB8AC3E}">
        <p14:creationId xmlns:p14="http://schemas.microsoft.com/office/powerpoint/2010/main" val="3663462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smtClean="0"/>
              <a:t>If</a:t>
            </a:r>
            <a:r>
              <a:rPr lang="en-US" baseline="0" dirty="0" smtClean="0"/>
              <a:t> </a:t>
            </a:r>
            <a:r>
              <a:rPr lang="en-US" sz="1200" b="0" i="0" u="none" strike="noStrike" kern="1200" baseline="0" dirty="0" smtClean="0">
                <a:solidFill>
                  <a:schemeClr val="tx1"/>
                </a:solidFill>
                <a:latin typeface="+mn-lt"/>
                <a:ea typeface="+mn-ea"/>
                <a:cs typeface="+mn-cs"/>
              </a:rPr>
              <a:t>even if a cellular network is provided for delivering patches, the density of infected vehicles in a region may prove to be a challenging environment for the base station</a:t>
            </a:r>
            <a:endParaRPr lang="en-US" dirty="0" smtClean="0"/>
          </a:p>
          <a:p>
            <a:pPr marL="228600" indent="-228600">
              <a:buFont typeface="+mj-lt"/>
              <a:buAutoNum type="arabicPeriod"/>
            </a:pPr>
            <a:r>
              <a:rPr lang="en-US" dirty="0" smtClean="0"/>
              <a:t>For the last bullet reference[30] from</a:t>
            </a:r>
            <a:r>
              <a:rPr lang="en-US" baseline="0" dirty="0" smtClean="0"/>
              <a:t> the paper, i.e., the tesla car</a:t>
            </a:r>
            <a:endParaRPr lang="en-US" dirty="0"/>
          </a:p>
        </p:txBody>
      </p:sp>
      <p:sp>
        <p:nvSpPr>
          <p:cNvPr id="4" name="Slide Number Placeholder 3"/>
          <p:cNvSpPr>
            <a:spLocks noGrp="1"/>
          </p:cNvSpPr>
          <p:nvPr>
            <p:ph type="sldNum" sz="quarter" idx="10"/>
          </p:nvPr>
        </p:nvSpPr>
        <p:spPr/>
        <p:txBody>
          <a:bodyPr/>
          <a:lstStyle/>
          <a:p>
            <a:fld id="{4BBB624D-50FB-41A2-A4E9-F2843EEC0FDB}" type="slidenum">
              <a:rPr lang="en-US" smtClean="0"/>
              <a:t>8</a:t>
            </a:fld>
            <a:endParaRPr lang="en-US"/>
          </a:p>
        </p:txBody>
      </p:sp>
    </p:spTree>
    <p:extLst>
      <p:ext uri="{BB962C8B-B14F-4D97-AF65-F5344CB8AC3E}">
        <p14:creationId xmlns:p14="http://schemas.microsoft.com/office/powerpoint/2010/main" val="36121898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transmission range of the SH</a:t>
            </a:r>
            <a:r>
              <a:rPr lang="en-US" baseline="0" dirty="0" smtClean="0"/>
              <a:t> is kept low (for both scanning vehicles and informing susceptible nodes) in order to highlight the effectiveness of the proposed mechanism and not due to the wide range of the SH.</a:t>
            </a:r>
            <a:endParaRPr lang="en-US" dirty="0"/>
          </a:p>
        </p:txBody>
      </p:sp>
      <p:sp>
        <p:nvSpPr>
          <p:cNvPr id="4" name="Slide Number Placeholder 3"/>
          <p:cNvSpPr>
            <a:spLocks noGrp="1"/>
          </p:cNvSpPr>
          <p:nvPr>
            <p:ph type="sldNum" sz="quarter" idx="10"/>
          </p:nvPr>
        </p:nvSpPr>
        <p:spPr/>
        <p:txBody>
          <a:bodyPr/>
          <a:lstStyle/>
          <a:p>
            <a:fld id="{4BBB624D-50FB-41A2-A4E9-F2843EEC0FDB}" type="slidenum">
              <a:rPr lang="en-US" smtClean="0"/>
              <a:t>18</a:t>
            </a:fld>
            <a:endParaRPr lang="en-US"/>
          </a:p>
        </p:txBody>
      </p:sp>
    </p:spTree>
    <p:extLst>
      <p:ext uri="{BB962C8B-B14F-4D97-AF65-F5344CB8AC3E}">
        <p14:creationId xmlns:p14="http://schemas.microsoft.com/office/powerpoint/2010/main" val="3979885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Default values</a:t>
            </a:r>
            <a:endParaRPr lang="en-US" dirty="0"/>
          </a:p>
        </p:txBody>
      </p:sp>
      <p:sp>
        <p:nvSpPr>
          <p:cNvPr id="4" name="Slide Number Placeholder 3"/>
          <p:cNvSpPr>
            <a:spLocks noGrp="1"/>
          </p:cNvSpPr>
          <p:nvPr>
            <p:ph type="sldNum" sz="quarter" idx="10"/>
          </p:nvPr>
        </p:nvSpPr>
        <p:spPr/>
        <p:txBody>
          <a:bodyPr/>
          <a:lstStyle/>
          <a:p>
            <a:fld id="{4BBB624D-50FB-41A2-A4E9-F2843EEC0FDB}" type="slidenum">
              <a:rPr lang="en-US" smtClean="0"/>
              <a:t>19</a:t>
            </a:fld>
            <a:endParaRPr lang="en-US"/>
          </a:p>
        </p:txBody>
      </p:sp>
    </p:spTree>
    <p:extLst>
      <p:ext uri="{BB962C8B-B14F-4D97-AF65-F5344CB8AC3E}">
        <p14:creationId xmlns:p14="http://schemas.microsoft.com/office/powerpoint/2010/main" val="29372439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Default values,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plot</a:t>
            </a:r>
            <a:r>
              <a:rPr lang="en-US" baseline="0" dirty="0" smtClean="0"/>
              <a:t> is the same with the previous one, but in averages per density</a:t>
            </a:r>
            <a:endParaRPr lang="en-US" dirty="0" smtClean="0"/>
          </a:p>
          <a:p>
            <a:endParaRPr lang="en-US" dirty="0"/>
          </a:p>
        </p:txBody>
      </p:sp>
      <p:sp>
        <p:nvSpPr>
          <p:cNvPr id="4" name="Slide Number Placeholder 3"/>
          <p:cNvSpPr>
            <a:spLocks noGrp="1"/>
          </p:cNvSpPr>
          <p:nvPr>
            <p:ph type="sldNum" sz="quarter" idx="10"/>
          </p:nvPr>
        </p:nvSpPr>
        <p:spPr/>
        <p:txBody>
          <a:bodyPr/>
          <a:lstStyle/>
          <a:p>
            <a:fld id="{4BBB624D-50FB-41A2-A4E9-F2843EEC0FDB}" type="slidenum">
              <a:rPr lang="en-US" smtClean="0"/>
              <a:t>20</a:t>
            </a:fld>
            <a:endParaRPr lang="en-US"/>
          </a:p>
        </p:txBody>
      </p:sp>
    </p:spTree>
    <p:extLst>
      <p:ext uri="{BB962C8B-B14F-4D97-AF65-F5344CB8AC3E}">
        <p14:creationId xmlns:p14="http://schemas.microsoft.com/office/powerpoint/2010/main" val="42268906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Default values</a:t>
            </a:r>
          </a:p>
          <a:p>
            <a:endParaRPr lang="en-US" dirty="0"/>
          </a:p>
        </p:txBody>
      </p:sp>
      <p:sp>
        <p:nvSpPr>
          <p:cNvPr id="4" name="Slide Number Placeholder 3"/>
          <p:cNvSpPr>
            <a:spLocks noGrp="1"/>
          </p:cNvSpPr>
          <p:nvPr>
            <p:ph type="sldNum" sz="quarter" idx="10"/>
          </p:nvPr>
        </p:nvSpPr>
        <p:spPr/>
        <p:txBody>
          <a:bodyPr/>
          <a:lstStyle/>
          <a:p>
            <a:fld id="{4BBB624D-50FB-41A2-A4E9-F2843EEC0FDB}" type="slidenum">
              <a:rPr lang="en-US" smtClean="0"/>
              <a:t>21</a:t>
            </a:fld>
            <a:endParaRPr lang="en-US"/>
          </a:p>
        </p:txBody>
      </p:sp>
    </p:spTree>
    <p:extLst>
      <p:ext uri="{BB962C8B-B14F-4D97-AF65-F5344CB8AC3E}">
        <p14:creationId xmlns:p14="http://schemas.microsoft.com/office/powerpoint/2010/main" val="28252697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Default values</a:t>
            </a:r>
          </a:p>
          <a:p>
            <a:endParaRPr lang="en-US" dirty="0"/>
          </a:p>
        </p:txBody>
      </p:sp>
      <p:sp>
        <p:nvSpPr>
          <p:cNvPr id="4" name="Slide Number Placeholder 3"/>
          <p:cNvSpPr>
            <a:spLocks noGrp="1"/>
          </p:cNvSpPr>
          <p:nvPr>
            <p:ph type="sldNum" sz="quarter" idx="10"/>
          </p:nvPr>
        </p:nvSpPr>
        <p:spPr/>
        <p:txBody>
          <a:bodyPr/>
          <a:lstStyle/>
          <a:p>
            <a:fld id="{4BBB624D-50FB-41A2-A4E9-F2843EEC0FDB}" type="slidenum">
              <a:rPr lang="en-US" smtClean="0"/>
              <a:t>22</a:t>
            </a:fld>
            <a:endParaRPr lang="en-US"/>
          </a:p>
        </p:txBody>
      </p:sp>
    </p:spTree>
    <p:extLst>
      <p:ext uri="{BB962C8B-B14F-4D97-AF65-F5344CB8AC3E}">
        <p14:creationId xmlns:p14="http://schemas.microsoft.com/office/powerpoint/2010/main" val="17867473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50% of an infected node’s neighbors is included in PIV based</a:t>
            </a:r>
            <a:r>
              <a:rPr lang="en-US" baseline="0" dirty="0" smtClean="0"/>
              <a:t> on contact duration and degree</a:t>
            </a:r>
            <a:r>
              <a:rPr lang="en-US" dirty="0" smtClean="0"/>
              <a:t>,</a:t>
            </a:r>
            <a:r>
              <a:rPr lang="en-US" baseline="0" dirty="0" smtClean="0"/>
              <a:t> rest default</a:t>
            </a:r>
            <a:endParaRPr lang="en-US" dirty="0"/>
          </a:p>
        </p:txBody>
      </p:sp>
      <p:sp>
        <p:nvSpPr>
          <p:cNvPr id="4" name="Slide Number Placeholder 3"/>
          <p:cNvSpPr>
            <a:spLocks noGrp="1"/>
          </p:cNvSpPr>
          <p:nvPr>
            <p:ph type="sldNum" sz="quarter" idx="10"/>
          </p:nvPr>
        </p:nvSpPr>
        <p:spPr/>
        <p:txBody>
          <a:bodyPr/>
          <a:lstStyle/>
          <a:p>
            <a:fld id="{4BBB624D-50FB-41A2-A4E9-F2843EEC0FDB}" type="slidenum">
              <a:rPr lang="en-US" smtClean="0"/>
              <a:t>23</a:t>
            </a:fld>
            <a:endParaRPr lang="en-US"/>
          </a:p>
        </p:txBody>
      </p:sp>
    </p:spTree>
    <p:extLst>
      <p:ext uri="{BB962C8B-B14F-4D97-AF65-F5344CB8AC3E}">
        <p14:creationId xmlns:p14="http://schemas.microsoft.com/office/powerpoint/2010/main" val="11994974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BB624D-50FB-41A2-A4E9-F2843EEC0FDB}" type="slidenum">
              <a:rPr lang="en-US" smtClean="0"/>
              <a:t>24</a:t>
            </a:fld>
            <a:endParaRPr lang="en-US"/>
          </a:p>
        </p:txBody>
      </p:sp>
    </p:spTree>
    <p:extLst>
      <p:ext uri="{BB962C8B-B14F-4D97-AF65-F5344CB8AC3E}">
        <p14:creationId xmlns:p14="http://schemas.microsoft.com/office/powerpoint/2010/main" val="37640525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BB624D-50FB-41A2-A4E9-F2843EEC0FDB}" type="slidenum">
              <a:rPr lang="en-US" smtClean="0"/>
              <a:t>26</a:t>
            </a:fld>
            <a:endParaRPr lang="en-US"/>
          </a:p>
        </p:txBody>
      </p:sp>
    </p:spTree>
    <p:extLst>
      <p:ext uri="{BB962C8B-B14F-4D97-AF65-F5344CB8AC3E}">
        <p14:creationId xmlns:p14="http://schemas.microsoft.com/office/powerpoint/2010/main" val="1436753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meme:</a:t>
            </a:r>
            <a:r>
              <a:rPr lang="en-US" baseline="0" dirty="0" smtClean="0"/>
              <a:t> the virus</a:t>
            </a:r>
          </a:p>
          <a:p>
            <a:r>
              <a:rPr lang="en-US" baseline="0" dirty="0" smtClean="0"/>
              <a:t>Second meme: the infected vehicle ids</a:t>
            </a:r>
            <a:endParaRPr lang="en-US" dirty="0"/>
          </a:p>
        </p:txBody>
      </p:sp>
      <p:sp>
        <p:nvSpPr>
          <p:cNvPr id="4" name="Slide Number Placeholder 3"/>
          <p:cNvSpPr>
            <a:spLocks noGrp="1"/>
          </p:cNvSpPr>
          <p:nvPr>
            <p:ph type="sldNum" sz="quarter" idx="10"/>
          </p:nvPr>
        </p:nvSpPr>
        <p:spPr/>
        <p:txBody>
          <a:bodyPr/>
          <a:lstStyle/>
          <a:p>
            <a:fld id="{4BBB624D-50FB-41A2-A4E9-F2843EEC0FDB}" type="slidenum">
              <a:rPr lang="en-US" smtClean="0"/>
              <a:t>9</a:t>
            </a:fld>
            <a:endParaRPr lang="en-US"/>
          </a:p>
        </p:txBody>
      </p:sp>
    </p:spTree>
    <p:extLst>
      <p:ext uri="{BB962C8B-B14F-4D97-AF65-F5344CB8AC3E}">
        <p14:creationId xmlns:p14="http://schemas.microsoft.com/office/powerpoint/2010/main" val="3709228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 bullet:</a:t>
            </a:r>
            <a:r>
              <a:rPr lang="en-US" baseline="0" dirty="0" smtClean="0"/>
              <a:t> </a:t>
            </a:r>
            <a:r>
              <a:rPr lang="en-US" dirty="0" smtClean="0"/>
              <a:t>Reference 30 in</a:t>
            </a:r>
            <a:r>
              <a:rPr lang="en-US" baseline="0" dirty="0" smtClean="0"/>
              <a:t> the paper</a:t>
            </a:r>
            <a:endParaRPr lang="en-US" dirty="0"/>
          </a:p>
        </p:txBody>
      </p:sp>
      <p:sp>
        <p:nvSpPr>
          <p:cNvPr id="4" name="Slide Number Placeholder 3"/>
          <p:cNvSpPr>
            <a:spLocks noGrp="1"/>
          </p:cNvSpPr>
          <p:nvPr>
            <p:ph type="sldNum" sz="quarter" idx="10"/>
          </p:nvPr>
        </p:nvSpPr>
        <p:spPr/>
        <p:txBody>
          <a:bodyPr/>
          <a:lstStyle/>
          <a:p>
            <a:fld id="{4BBB624D-50FB-41A2-A4E9-F2843EEC0FDB}" type="slidenum">
              <a:rPr lang="en-US" smtClean="0"/>
              <a:t>10</a:t>
            </a:fld>
            <a:endParaRPr lang="en-US"/>
          </a:p>
        </p:txBody>
      </p:sp>
    </p:spTree>
    <p:extLst>
      <p:ext uri="{BB962C8B-B14F-4D97-AF65-F5344CB8AC3E}">
        <p14:creationId xmlns:p14="http://schemas.microsoft.com/office/powerpoint/2010/main" val="3650518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sz="1200" b="0" i="0" u="none" strike="noStrike" kern="1200" baseline="0" dirty="0" smtClean="0">
                <a:solidFill>
                  <a:schemeClr val="tx1"/>
                </a:solidFill>
                <a:latin typeface="+mn-lt"/>
                <a:ea typeface="+mn-ea"/>
                <a:cs typeface="+mn-cs"/>
              </a:rPr>
              <a:t>isolated areas, i.e., areas relatively far from any SH may yet be protected, if an informed vehicle traverses the area</a:t>
            </a:r>
          </a:p>
          <a:p>
            <a:pPr marL="228600" indent="-228600">
              <a:buFont typeface="+mj-lt"/>
              <a:buAutoNum type="arabicPeriod"/>
            </a:pPr>
            <a:r>
              <a:rPr lang="en-US" sz="1200" b="0" i="0" u="none" strike="noStrike" kern="1200" baseline="0" dirty="0" smtClean="0">
                <a:solidFill>
                  <a:schemeClr val="tx1"/>
                </a:solidFill>
                <a:latin typeface="+mn-lt"/>
                <a:ea typeface="+mn-ea"/>
                <a:cs typeface="+mn-cs"/>
              </a:rPr>
              <a:t>SHs can communicate, e.g., via internet, and broadcast a cumulative BL, as identified by all SH</a:t>
            </a:r>
            <a:endParaRPr lang="en-US" dirty="0"/>
          </a:p>
        </p:txBody>
      </p:sp>
      <p:sp>
        <p:nvSpPr>
          <p:cNvPr id="4" name="Slide Number Placeholder 3"/>
          <p:cNvSpPr>
            <a:spLocks noGrp="1"/>
          </p:cNvSpPr>
          <p:nvPr>
            <p:ph type="sldNum" sz="quarter" idx="10"/>
          </p:nvPr>
        </p:nvSpPr>
        <p:spPr/>
        <p:txBody>
          <a:bodyPr/>
          <a:lstStyle/>
          <a:p>
            <a:fld id="{4BBB624D-50FB-41A2-A4E9-F2843EEC0FDB}" type="slidenum">
              <a:rPr lang="en-US" smtClean="0"/>
              <a:t>11</a:t>
            </a:fld>
            <a:endParaRPr lang="en-US"/>
          </a:p>
        </p:txBody>
      </p:sp>
    </p:spTree>
    <p:extLst>
      <p:ext uri="{BB962C8B-B14F-4D97-AF65-F5344CB8AC3E}">
        <p14:creationId xmlns:p14="http://schemas.microsoft.com/office/powerpoint/2010/main" val="476250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sz="1200" b="1" i="0" u="none" strike="noStrike" kern="1200" baseline="0" dirty="0" smtClean="0">
                <a:solidFill>
                  <a:schemeClr val="tx1"/>
                </a:solidFill>
                <a:latin typeface="+mn-lt"/>
                <a:ea typeface="+mn-ea"/>
                <a:cs typeface="+mn-cs"/>
              </a:rPr>
              <a:t>When in range of an SH a vehicle is prompted to send its current neighbor list</a:t>
            </a:r>
          </a:p>
          <a:p>
            <a:pPr marL="228600" indent="-228600">
              <a:buFont typeface="+mj-lt"/>
              <a:buAutoNum type="arabicPeriod"/>
            </a:pPr>
            <a:r>
              <a:rPr lang="en-US" sz="1200" b="0" i="0" u="none" strike="noStrike" kern="1200" baseline="0" dirty="0" smtClean="0">
                <a:solidFill>
                  <a:schemeClr val="tx1"/>
                </a:solidFill>
                <a:latin typeface="+mn-lt"/>
                <a:ea typeface="+mn-ea"/>
                <a:cs typeface="+mn-cs"/>
              </a:rPr>
              <a:t>Moreover, unlike static networks where the number of deletions is limited [8] [36], in a VANET nodes can be deleted in a broadcast fashion. Hence we choose to cut either all or half of the neighborhood of an infected source</a:t>
            </a:r>
            <a:endParaRPr lang="en-US" dirty="0"/>
          </a:p>
        </p:txBody>
      </p:sp>
      <p:sp>
        <p:nvSpPr>
          <p:cNvPr id="4" name="Slide Number Placeholder 3"/>
          <p:cNvSpPr>
            <a:spLocks noGrp="1"/>
          </p:cNvSpPr>
          <p:nvPr>
            <p:ph type="sldNum" sz="quarter" idx="10"/>
          </p:nvPr>
        </p:nvSpPr>
        <p:spPr/>
        <p:txBody>
          <a:bodyPr/>
          <a:lstStyle/>
          <a:p>
            <a:fld id="{4BBB624D-50FB-41A2-A4E9-F2843EEC0FDB}" type="slidenum">
              <a:rPr lang="en-US" smtClean="0"/>
              <a:t>12</a:t>
            </a:fld>
            <a:endParaRPr lang="en-US"/>
          </a:p>
        </p:txBody>
      </p:sp>
    </p:spTree>
    <p:extLst>
      <p:ext uri="{BB962C8B-B14F-4D97-AF65-F5344CB8AC3E}">
        <p14:creationId xmlns:p14="http://schemas.microsoft.com/office/powerpoint/2010/main" val="2724901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Restoring</a:t>
            </a:r>
            <a:r>
              <a:rPr lang="en-US" b="1" baseline="0" dirty="0" smtClean="0"/>
              <a:t> vehicles from PIV</a:t>
            </a:r>
            <a:r>
              <a:rPr lang="en-US" baseline="0" dirty="0" smtClean="0"/>
              <a:t>: upon entering the SH a susceptible vehicle compares its PIV with that of the SH. If a vehicle is included in the vehicle’s PIV but not in the SHs it means that the vehicle was scanned and found susceptible. Hence the vehicle updates its list, and upon encountering other susceptible vehicles, the PIV with the most recent timestamp is maintained in each respective vicinity.</a:t>
            </a:r>
          </a:p>
        </p:txBody>
      </p:sp>
      <p:sp>
        <p:nvSpPr>
          <p:cNvPr id="4" name="Slide Number Placeholder 3"/>
          <p:cNvSpPr>
            <a:spLocks noGrp="1"/>
          </p:cNvSpPr>
          <p:nvPr>
            <p:ph type="sldNum" sz="quarter" idx="10"/>
          </p:nvPr>
        </p:nvSpPr>
        <p:spPr/>
        <p:txBody>
          <a:bodyPr/>
          <a:lstStyle/>
          <a:p>
            <a:fld id="{4BBB624D-50FB-41A2-A4E9-F2843EEC0FDB}" type="slidenum">
              <a:rPr lang="en-US" smtClean="0"/>
              <a:t>13</a:t>
            </a:fld>
            <a:endParaRPr lang="en-US"/>
          </a:p>
        </p:txBody>
      </p:sp>
    </p:spTree>
    <p:extLst>
      <p:ext uri="{BB962C8B-B14F-4D97-AF65-F5344CB8AC3E}">
        <p14:creationId xmlns:p14="http://schemas.microsoft.com/office/powerpoint/2010/main" val="1269459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Since</a:t>
            </a:r>
            <a:r>
              <a:rPr lang="en-US" baseline="0" dirty="0" smtClean="0"/>
              <a:t> multiple versions of the BL or PIV may be carried by vehicles with respect to their last encounter with an SH, susceptible vehicles will exchange their version of both BL and PIV, and hence increase the awareness of the vicinity for the infected sources.</a:t>
            </a:r>
            <a:endParaRPr lang="en-US" dirty="0"/>
          </a:p>
        </p:txBody>
      </p:sp>
      <p:sp>
        <p:nvSpPr>
          <p:cNvPr id="4" name="Slide Number Placeholder 3"/>
          <p:cNvSpPr>
            <a:spLocks noGrp="1"/>
          </p:cNvSpPr>
          <p:nvPr>
            <p:ph type="sldNum" sz="quarter" idx="10"/>
          </p:nvPr>
        </p:nvSpPr>
        <p:spPr/>
        <p:txBody>
          <a:bodyPr/>
          <a:lstStyle/>
          <a:p>
            <a:fld id="{4BBB624D-50FB-41A2-A4E9-F2843EEC0FDB}" type="slidenum">
              <a:rPr lang="en-US" smtClean="0"/>
              <a:t>14</a:t>
            </a:fld>
            <a:endParaRPr lang="en-US"/>
          </a:p>
        </p:txBody>
      </p:sp>
    </p:spTree>
    <p:extLst>
      <p:ext uri="{BB962C8B-B14F-4D97-AF65-F5344CB8AC3E}">
        <p14:creationId xmlns:p14="http://schemas.microsoft.com/office/powerpoint/2010/main" val="3945798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1" dirty="0" smtClean="0"/>
              <a:t>Infection delay </a:t>
            </a:r>
            <a:r>
              <a:rPr lang="en-US" dirty="0" smtClean="0"/>
              <a:t>(</a:t>
            </a:r>
            <a:r>
              <a:rPr lang="el-GR" b="1" dirty="0" smtClean="0"/>
              <a:t>τ</a:t>
            </a:r>
            <a:r>
              <a:rPr lang="en-US" dirty="0" smtClean="0"/>
              <a:t>): </a:t>
            </a:r>
            <a:r>
              <a:rPr lang="en-US" sz="1200" b="0" i="0" u="none" strike="noStrike" kern="1200" baseline="0" dirty="0" smtClean="0">
                <a:solidFill>
                  <a:schemeClr val="tx1"/>
                </a:solidFill>
                <a:latin typeface="+mn-lt"/>
                <a:ea typeface="+mn-ea"/>
                <a:cs typeface="+mn-cs"/>
              </a:rPr>
              <a:t>It indicates the number of transmissions needed for a susceptible vehicle to become infected when in contact with an infected source. </a:t>
            </a:r>
            <a:r>
              <a:rPr lang="en-US" dirty="0" smtClean="0"/>
              <a:t>It is a </a:t>
            </a:r>
            <a:r>
              <a:rPr lang="en-US" sz="1200" b="0" i="0" u="none" strike="noStrike" kern="1200" baseline="0" dirty="0" smtClean="0">
                <a:solidFill>
                  <a:schemeClr val="tx1"/>
                </a:solidFill>
                <a:latin typeface="+mn-lt"/>
                <a:ea typeface="+mn-ea"/>
                <a:cs typeface="+mn-cs"/>
              </a:rPr>
              <a:t>virus specific parameter characterizing the strength of the virus which may depend on the length of the worm code or the way it is hidden within the exchanged messages.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i="0" u="none" strike="noStrike" kern="1200" baseline="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1" dirty="0" smtClean="0"/>
              <a:t>Virus Strength:  </a:t>
            </a:r>
            <a:r>
              <a:rPr lang="en-US" sz="1200" b="0" i="0" u="none" strike="noStrike" kern="1200" baseline="0" dirty="0" smtClean="0">
                <a:solidFill>
                  <a:schemeClr val="tx1"/>
                </a:solidFill>
                <a:latin typeface="+mn-lt"/>
                <a:ea typeface="+mn-ea"/>
                <a:cs typeface="+mn-cs"/>
              </a:rPr>
              <a:t>it is reasonable to assume that a virus may not be able to ”penetrate the defenses” of all vehicles it encounters [11]. This may be due to manufacturing aspects, antivirus flaws, etc., Hence it indicates the percentage of vehicles vulnerable to infection</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dirty="0"/>
          </a:p>
        </p:txBody>
      </p:sp>
      <p:sp>
        <p:nvSpPr>
          <p:cNvPr id="4" name="Slide Number Placeholder 3"/>
          <p:cNvSpPr>
            <a:spLocks noGrp="1"/>
          </p:cNvSpPr>
          <p:nvPr>
            <p:ph type="sldNum" sz="quarter" idx="10"/>
          </p:nvPr>
        </p:nvSpPr>
        <p:spPr/>
        <p:txBody>
          <a:bodyPr/>
          <a:lstStyle/>
          <a:p>
            <a:fld id="{4BBB624D-50FB-41A2-A4E9-F2843EEC0FDB}" type="slidenum">
              <a:rPr lang="en-US" smtClean="0"/>
              <a:t>15</a:t>
            </a:fld>
            <a:endParaRPr lang="en-US"/>
          </a:p>
        </p:txBody>
      </p:sp>
    </p:spTree>
    <p:extLst>
      <p:ext uri="{BB962C8B-B14F-4D97-AF65-F5344CB8AC3E}">
        <p14:creationId xmlns:p14="http://schemas.microsoft.com/office/powerpoint/2010/main" val="2632165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BB624D-50FB-41A2-A4E9-F2843EEC0FDB}" type="slidenum">
              <a:rPr lang="en-US" smtClean="0"/>
              <a:t>17</a:t>
            </a:fld>
            <a:endParaRPr lang="en-US"/>
          </a:p>
        </p:txBody>
      </p:sp>
    </p:spTree>
    <p:extLst>
      <p:ext uri="{BB962C8B-B14F-4D97-AF65-F5344CB8AC3E}">
        <p14:creationId xmlns:p14="http://schemas.microsoft.com/office/powerpoint/2010/main" val="4010508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D8BD707-D9CF-40AE-B4C6-C98DA3205C09}" type="datetimeFigureOut">
              <a:rPr lang="en-US" smtClean="0"/>
              <a:pPr/>
              <a:t>1/27/2016</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1D8BD707-D9CF-40AE-B4C6-C98DA3205C09}" type="datetimeFigureOut">
              <a:rPr lang="en-US" smtClean="0"/>
              <a:pPr/>
              <a:t>1/27/2016</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1/27/2016</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D8BD707-D9CF-40AE-B4C6-C98DA3205C09}" type="datetimeFigureOut">
              <a:rPr lang="en-US" smtClean="0"/>
              <a:pPr/>
              <a:t>1/27/2016</a:t>
            </a:fld>
            <a:endParaRPr lang="en-US"/>
          </a:p>
        </p:txBody>
      </p:sp>
      <p:sp>
        <p:nvSpPr>
          <p:cNvPr id="10" name="Slide Number Placeholder 9"/>
          <p:cNvSpPr>
            <a:spLocks noGrp="1"/>
          </p:cNvSpPr>
          <p:nvPr>
            <p:ph type="sldNum" sz="quarter" idx="16"/>
          </p:nvPr>
        </p:nvSpPr>
        <p:spPr/>
        <p:txBody>
          <a:bodyPr rtlCol="0"/>
          <a:lstStyle/>
          <a:p>
            <a:fld id="{B6F15528-21DE-4FAA-801E-634DDDAF4B2B}"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1D8BD707-D9CF-40AE-B4C6-C98DA3205C09}" type="datetimeFigureOut">
              <a:rPr lang="en-US" smtClean="0"/>
              <a:pPr/>
              <a:t>1/27/2016</a:t>
            </a:fld>
            <a:endParaRPr lang="en-US"/>
          </a:p>
        </p:txBody>
      </p:sp>
      <p:sp>
        <p:nvSpPr>
          <p:cNvPr id="12" name="Slide Number Placeholder 11"/>
          <p:cNvSpPr>
            <a:spLocks noGrp="1"/>
          </p:cNvSpPr>
          <p:nvPr>
            <p:ph type="sldNum" sz="quarter" idx="16"/>
          </p:nvPr>
        </p:nvSpPr>
        <p:spPr/>
        <p:txBody>
          <a:bodyPr rtlCol="0"/>
          <a:lstStyle/>
          <a:p>
            <a:fld id="{B6F15528-21DE-4FAA-801E-634DDDAF4B2B}"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1D8BD707-D9CF-40AE-B4C6-C98DA3205C09}" type="datetimeFigureOut">
              <a:rPr lang="en-US" smtClean="0"/>
              <a:pPr/>
              <a:t>1/27/2016</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D8BD707-D9CF-40AE-B4C6-C98DA3205C09}" type="datetimeFigureOut">
              <a:rPr lang="en-US" smtClean="0"/>
              <a:pPr/>
              <a:t>1/27/2016</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762000"/>
            <a:ext cx="8458200" cy="1828800"/>
          </a:xfrm>
        </p:spPr>
        <p:txBody>
          <a:bodyPr>
            <a:normAutofit fontScale="90000"/>
          </a:bodyPr>
          <a:lstStyle/>
          <a:p>
            <a:r>
              <a:rPr lang="en-US" b="1" dirty="0"/>
              <a:t>Blocking Epidemic Propagation</a:t>
            </a:r>
            <a:br>
              <a:rPr lang="en-US" b="1" dirty="0"/>
            </a:br>
            <a:r>
              <a:rPr lang="en-US" b="1" dirty="0"/>
              <a:t>in Vehicular Networks</a:t>
            </a:r>
          </a:p>
        </p:txBody>
      </p:sp>
      <p:sp>
        <p:nvSpPr>
          <p:cNvPr id="3" name="Subtitle 2"/>
          <p:cNvSpPr>
            <a:spLocks noGrp="1"/>
          </p:cNvSpPr>
          <p:nvPr>
            <p:ph type="subTitle" idx="1"/>
          </p:nvPr>
        </p:nvSpPr>
        <p:spPr>
          <a:xfrm>
            <a:off x="2667000" y="2895600"/>
            <a:ext cx="6019800" cy="2209800"/>
          </a:xfrm>
        </p:spPr>
        <p:txBody>
          <a:bodyPr>
            <a:normAutofit lnSpcReduction="10000"/>
          </a:bodyPr>
          <a:lstStyle/>
          <a:p>
            <a:r>
              <a:rPr lang="en-US" b="1" dirty="0" err="1"/>
              <a:t>Pavlos</a:t>
            </a:r>
            <a:r>
              <a:rPr lang="en-US" b="1" dirty="0"/>
              <a:t> </a:t>
            </a:r>
            <a:r>
              <a:rPr lang="en-US" b="1" dirty="0" err="1" smtClean="0"/>
              <a:t>Basaras</a:t>
            </a:r>
            <a:r>
              <a:rPr lang="en-US" b="1" dirty="0" smtClean="0"/>
              <a:t>, </a:t>
            </a:r>
            <a:r>
              <a:rPr lang="en-US" b="1" dirty="0" err="1"/>
              <a:t>Ioannis</a:t>
            </a:r>
            <a:r>
              <a:rPr lang="en-US" b="1" dirty="0"/>
              <a:t> </a:t>
            </a:r>
            <a:r>
              <a:rPr lang="en-US" b="1" dirty="0" err="1" smtClean="0"/>
              <a:t>Belikaidis</a:t>
            </a:r>
            <a:r>
              <a:rPr lang="en-US" b="1" dirty="0" smtClean="0"/>
              <a:t>, </a:t>
            </a:r>
            <a:r>
              <a:rPr lang="en-US" b="1" dirty="0" err="1"/>
              <a:t>Leandros</a:t>
            </a:r>
            <a:r>
              <a:rPr lang="en-US" b="1" dirty="0"/>
              <a:t> </a:t>
            </a:r>
            <a:r>
              <a:rPr lang="en-US" b="1" dirty="0" err="1" smtClean="0"/>
              <a:t>Maglaras</a:t>
            </a:r>
            <a:r>
              <a:rPr lang="en-US" b="1" dirty="0" smtClean="0"/>
              <a:t>, </a:t>
            </a:r>
            <a:r>
              <a:rPr lang="en-US" b="1" u="sng" dirty="0" err="1"/>
              <a:t>Dimitrios</a:t>
            </a:r>
            <a:r>
              <a:rPr lang="en-US" b="1" u="sng" dirty="0"/>
              <a:t> </a:t>
            </a:r>
            <a:r>
              <a:rPr lang="en-US" b="1" u="sng" dirty="0" err="1" smtClean="0"/>
              <a:t>Katsaros</a:t>
            </a:r>
            <a:endParaRPr lang="en-US" b="1" u="sng" dirty="0" smtClean="0"/>
          </a:p>
          <a:p>
            <a:endParaRPr lang="en-US" b="1" dirty="0" smtClean="0"/>
          </a:p>
          <a:p>
            <a:endParaRPr lang="en-US" b="1" dirty="0"/>
          </a:p>
          <a:p>
            <a:r>
              <a:rPr lang="en-US" b="1" dirty="0" smtClean="0"/>
              <a:t>                  University of Thessaly, Greece</a:t>
            </a:r>
            <a:endParaRPr lang="en-US"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9600" y="6019800"/>
            <a:ext cx="914400" cy="838200"/>
          </a:xfrm>
          <a:prstGeom prst="rect">
            <a:avLst/>
          </a:prstGeom>
        </p:spPr>
      </p:pic>
    </p:spTree>
    <p:extLst>
      <p:ext uri="{BB962C8B-B14F-4D97-AF65-F5344CB8AC3E}">
        <p14:creationId xmlns:p14="http://schemas.microsoft.com/office/powerpoint/2010/main" val="38015653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220200" cy="990600"/>
          </a:xfrm>
        </p:spPr>
        <p:txBody>
          <a:bodyPr>
            <a:noAutofit/>
          </a:bodyPr>
          <a:lstStyle/>
          <a:p>
            <a:pPr algn="ctr"/>
            <a:r>
              <a:rPr lang="en-US" sz="3500" b="1" dirty="0" smtClean="0"/>
              <a:t> Separating Disinfection from Epidemic Blocking</a:t>
            </a:r>
            <a:br>
              <a:rPr lang="en-US" sz="3500" b="1" dirty="0" smtClean="0"/>
            </a:br>
            <a:r>
              <a:rPr lang="en-US" sz="3500" b="1" dirty="0" smtClean="0"/>
              <a:t>(prerequisites)</a:t>
            </a:r>
            <a:endParaRPr lang="en-US" sz="3500" b="1" dirty="0"/>
          </a:p>
        </p:txBody>
      </p:sp>
      <p:sp>
        <p:nvSpPr>
          <p:cNvPr id="3" name="Content Placeholder 2"/>
          <p:cNvSpPr>
            <a:spLocks noGrp="1"/>
          </p:cNvSpPr>
          <p:nvPr>
            <p:ph sz="quarter" idx="1"/>
          </p:nvPr>
        </p:nvSpPr>
        <p:spPr/>
        <p:txBody>
          <a:bodyPr>
            <a:normAutofit/>
          </a:bodyPr>
          <a:lstStyle/>
          <a:p>
            <a:r>
              <a:rPr lang="en-US" dirty="0"/>
              <a:t>Specialized Hardware </a:t>
            </a:r>
            <a:r>
              <a:rPr lang="en-US" b="1" dirty="0"/>
              <a:t>(SH</a:t>
            </a:r>
            <a:r>
              <a:rPr lang="en-US" b="1" dirty="0" smtClean="0"/>
              <a:t>): </a:t>
            </a:r>
            <a:r>
              <a:rPr lang="en-US" dirty="0" smtClean="0"/>
              <a:t>a stationary scanner, able to detect infection upon vehicles</a:t>
            </a:r>
            <a:r>
              <a:rPr lang="en-US" b="1" dirty="0" smtClean="0"/>
              <a:t> </a:t>
            </a:r>
          </a:p>
          <a:p>
            <a:r>
              <a:rPr lang="en-US" dirty="0" smtClean="0"/>
              <a:t>Highly secure devices</a:t>
            </a:r>
          </a:p>
          <a:p>
            <a:endParaRPr lang="en-US" b="1" dirty="0" smtClean="0"/>
          </a:p>
          <a:p>
            <a:r>
              <a:rPr lang="en-US" b="1" dirty="0" smtClean="0"/>
              <a:t>However</a:t>
            </a:r>
            <a:r>
              <a:rPr lang="en-US" dirty="0" smtClean="0"/>
              <a:t>: Limited scanning range</a:t>
            </a:r>
          </a:p>
          <a:p>
            <a:r>
              <a:rPr lang="en-US" dirty="0" smtClean="0"/>
              <a:t>Vehicles are not entrusted with functionality similar to that of an SH</a:t>
            </a:r>
          </a:p>
        </p:txBody>
      </p:sp>
    </p:spTree>
    <p:extLst>
      <p:ext uri="{BB962C8B-B14F-4D97-AF65-F5344CB8AC3E}">
        <p14:creationId xmlns:p14="http://schemas.microsoft.com/office/powerpoint/2010/main" val="6599514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Proposed Mechanism(1/3)</a:t>
            </a:r>
            <a:endParaRPr lang="en-US" b="1" dirty="0"/>
          </a:p>
        </p:txBody>
      </p:sp>
      <p:sp>
        <p:nvSpPr>
          <p:cNvPr id="3" name="Content Placeholder 2"/>
          <p:cNvSpPr>
            <a:spLocks noGrp="1"/>
          </p:cNvSpPr>
          <p:nvPr>
            <p:ph sz="quarter" idx="1"/>
          </p:nvPr>
        </p:nvSpPr>
        <p:spPr>
          <a:xfrm>
            <a:off x="0" y="1600200"/>
            <a:ext cx="4800600" cy="5257800"/>
          </a:xfrm>
        </p:spPr>
        <p:txBody>
          <a:bodyPr>
            <a:normAutofit/>
          </a:bodyPr>
          <a:lstStyle/>
          <a:p>
            <a:r>
              <a:rPr lang="en-US" b="1" dirty="0" smtClean="0"/>
              <a:t>Infected</a:t>
            </a:r>
            <a:r>
              <a:rPr lang="en-US" dirty="0" smtClean="0"/>
              <a:t> vehicles are included in a black list (</a:t>
            </a:r>
            <a:r>
              <a:rPr lang="en-US" b="1" dirty="0" smtClean="0"/>
              <a:t>BL</a:t>
            </a:r>
            <a:r>
              <a:rPr lang="en-US" dirty="0" smtClean="0"/>
              <a:t>)</a:t>
            </a:r>
          </a:p>
          <a:p>
            <a:r>
              <a:rPr lang="en-US" b="1" dirty="0" smtClean="0"/>
              <a:t>SHs</a:t>
            </a:r>
            <a:r>
              <a:rPr lang="en-US" dirty="0" smtClean="0"/>
              <a:t> periodically broadcasts the BL to vehicles within range</a:t>
            </a:r>
          </a:p>
          <a:p>
            <a:r>
              <a:rPr lang="en-US" b="1" dirty="0" smtClean="0"/>
              <a:t>SHs </a:t>
            </a:r>
            <a:r>
              <a:rPr lang="en-US" dirty="0" smtClean="0"/>
              <a:t>communicate</a:t>
            </a:r>
          </a:p>
          <a:p>
            <a:r>
              <a:rPr lang="en-US" b="1" dirty="0" smtClean="0"/>
              <a:t>Susceptible</a:t>
            </a:r>
            <a:r>
              <a:rPr lang="en-US" dirty="0" smtClean="0"/>
              <a:t> vehicles will further spread the received BL</a:t>
            </a:r>
            <a:r>
              <a:rPr lang="en-US" dirty="0"/>
              <a:t> </a:t>
            </a:r>
            <a:r>
              <a:rPr lang="en-US" dirty="0" smtClean="0"/>
              <a:t>to other vehicles in their path/range</a:t>
            </a:r>
          </a:p>
        </p:txBody>
      </p:sp>
      <p:pic>
        <p:nvPicPr>
          <p:cNvPr id="5" name="Content Placeholder 4"/>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4648200" y="1752600"/>
            <a:ext cx="4495800" cy="3657599"/>
          </a:xfrm>
        </p:spPr>
      </p:pic>
    </p:spTree>
    <p:extLst>
      <p:ext uri="{BB962C8B-B14F-4D97-AF65-F5344CB8AC3E}">
        <p14:creationId xmlns:p14="http://schemas.microsoft.com/office/powerpoint/2010/main" val="29298174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Proposed </a:t>
            </a:r>
            <a:r>
              <a:rPr lang="en-US" b="1" dirty="0" smtClean="0"/>
              <a:t>Mechanism(2/3)</a:t>
            </a:r>
            <a:endParaRPr lang="en-US" b="1" dirty="0"/>
          </a:p>
        </p:txBody>
      </p:sp>
      <p:sp>
        <p:nvSpPr>
          <p:cNvPr id="3" name="Content Placeholder 2"/>
          <p:cNvSpPr>
            <a:spLocks noGrp="1"/>
          </p:cNvSpPr>
          <p:nvPr>
            <p:ph sz="quarter" idx="1"/>
          </p:nvPr>
        </p:nvSpPr>
        <p:spPr>
          <a:xfrm>
            <a:off x="152400" y="1589566"/>
            <a:ext cx="4572000" cy="4887433"/>
          </a:xfrm>
        </p:spPr>
        <p:txBody>
          <a:bodyPr>
            <a:normAutofit/>
          </a:bodyPr>
          <a:lstStyle/>
          <a:p>
            <a:r>
              <a:rPr lang="en-US" dirty="0" smtClean="0"/>
              <a:t>A portion of the vicinity of each newly detected vehicle is included in a second list, namely, Potentially Infected Vehicles (</a:t>
            </a:r>
            <a:r>
              <a:rPr lang="en-US" b="1" dirty="0" smtClean="0"/>
              <a:t>PIV</a:t>
            </a:r>
            <a:r>
              <a:rPr lang="en-US" dirty="0" smtClean="0"/>
              <a:t>) list</a:t>
            </a:r>
          </a:p>
          <a:p>
            <a:endParaRPr lang="en-US" dirty="0"/>
          </a:p>
          <a:p>
            <a:endParaRPr lang="en-US" dirty="0"/>
          </a:p>
        </p:txBody>
      </p:sp>
      <p:sp>
        <p:nvSpPr>
          <p:cNvPr id="4" name="Content Placeholder 3"/>
          <p:cNvSpPr>
            <a:spLocks noGrp="1"/>
          </p:cNvSpPr>
          <p:nvPr>
            <p:ph sz="quarter" idx="2"/>
          </p:nvPr>
        </p:nvSpPr>
        <p:spPr>
          <a:xfrm>
            <a:off x="4844900" y="1589567"/>
            <a:ext cx="4146699" cy="4572000"/>
          </a:xfrm>
        </p:spPr>
        <p:txBody>
          <a:bodyPr>
            <a:normAutofit/>
          </a:bodyPr>
          <a:lstStyle/>
          <a:p>
            <a:r>
              <a:rPr lang="en-US" b="1" dirty="0"/>
              <a:t>What </a:t>
            </a:r>
            <a:r>
              <a:rPr lang="en-US" dirty="0"/>
              <a:t>portion?</a:t>
            </a:r>
          </a:p>
          <a:p>
            <a:pPr lvl="1"/>
            <a:r>
              <a:rPr lang="en-US" dirty="0"/>
              <a:t>All or </a:t>
            </a:r>
            <a:r>
              <a:rPr lang="el-GR" dirty="0" smtClean="0"/>
              <a:t>Η</a:t>
            </a:r>
            <a:r>
              <a:rPr lang="en-US" dirty="0" err="1" smtClean="0"/>
              <a:t>alf</a:t>
            </a:r>
            <a:endParaRPr lang="en-US" dirty="0"/>
          </a:p>
          <a:p>
            <a:r>
              <a:rPr lang="en-US" b="1" dirty="0"/>
              <a:t>Which</a:t>
            </a:r>
            <a:r>
              <a:rPr lang="en-US" dirty="0"/>
              <a:t> vehicles?</a:t>
            </a:r>
          </a:p>
          <a:p>
            <a:pPr lvl="1"/>
            <a:r>
              <a:rPr lang="en-US" dirty="0" smtClean="0"/>
              <a:t>Time or </a:t>
            </a:r>
            <a:r>
              <a:rPr lang="en-US" dirty="0"/>
              <a:t>Degree</a:t>
            </a:r>
          </a:p>
          <a:p>
            <a:endParaRPr lang="en-US" dirty="0" smtClean="0"/>
          </a:p>
          <a:p>
            <a:r>
              <a:rPr lang="en-US" dirty="0" smtClean="0"/>
              <a:t>PIV is broadcasted from the SH (and later by </a:t>
            </a:r>
            <a:r>
              <a:rPr lang="en-US" b="1" dirty="0" smtClean="0"/>
              <a:t>S</a:t>
            </a:r>
            <a:r>
              <a:rPr lang="en-US" dirty="0" smtClean="0"/>
              <a:t> vehicles) similarly to BL</a:t>
            </a:r>
            <a:endParaRPr lang="en-US" dirty="0"/>
          </a:p>
          <a:p>
            <a:endParaRPr lang="en-US" dirty="0"/>
          </a:p>
        </p:txBody>
      </p:sp>
    </p:spTree>
    <p:extLst>
      <p:ext uri="{BB962C8B-B14F-4D97-AF65-F5344CB8AC3E}">
        <p14:creationId xmlns:p14="http://schemas.microsoft.com/office/powerpoint/2010/main" val="25765803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Proposed </a:t>
            </a:r>
            <a:r>
              <a:rPr lang="en-US" b="1" dirty="0" smtClean="0"/>
              <a:t>Mechanism(3/3)</a:t>
            </a:r>
            <a:endParaRPr lang="en-US" dirty="0"/>
          </a:p>
        </p:txBody>
      </p:sp>
      <p:sp>
        <p:nvSpPr>
          <p:cNvPr id="6" name="Content Placeholder 5"/>
          <p:cNvSpPr>
            <a:spLocks noGrp="1"/>
          </p:cNvSpPr>
          <p:nvPr>
            <p:ph sz="quarter" idx="1"/>
          </p:nvPr>
        </p:nvSpPr>
        <p:spPr/>
        <p:txBody>
          <a:bodyPr/>
          <a:lstStyle/>
          <a:p>
            <a:r>
              <a:rPr lang="en-US" dirty="0"/>
              <a:t>Vehicles </a:t>
            </a:r>
            <a:r>
              <a:rPr lang="en-US" b="1" dirty="0" smtClean="0"/>
              <a:t>will remain </a:t>
            </a:r>
            <a:r>
              <a:rPr lang="en-US" dirty="0" smtClean="0"/>
              <a:t>in </a:t>
            </a:r>
            <a:r>
              <a:rPr lang="en-US" dirty="0"/>
              <a:t>PIV </a:t>
            </a:r>
            <a:r>
              <a:rPr lang="en-US" b="1" dirty="0" smtClean="0"/>
              <a:t>until</a:t>
            </a:r>
            <a:r>
              <a:rPr lang="en-US" dirty="0" smtClean="0"/>
              <a:t> </a:t>
            </a:r>
            <a:r>
              <a:rPr lang="en-US" dirty="0"/>
              <a:t>their next </a:t>
            </a:r>
            <a:r>
              <a:rPr lang="en-US" dirty="0" smtClean="0"/>
              <a:t>encounter with an SH</a:t>
            </a:r>
          </a:p>
          <a:p>
            <a:r>
              <a:rPr lang="en-US" dirty="0" smtClean="0"/>
              <a:t>Upon scanning a vehicle in PIV:</a:t>
            </a:r>
          </a:p>
          <a:p>
            <a:pPr lvl="1"/>
            <a:r>
              <a:rPr lang="en-US" b="1" dirty="0" smtClean="0"/>
              <a:t>If found</a:t>
            </a:r>
            <a:r>
              <a:rPr lang="en-US" dirty="0" smtClean="0"/>
              <a:t> susceptible, the vehicle’s communication is restored </a:t>
            </a:r>
          </a:p>
          <a:p>
            <a:pPr lvl="1"/>
            <a:r>
              <a:rPr lang="en-US" b="1" dirty="0" smtClean="0"/>
              <a:t>Else</a:t>
            </a:r>
            <a:r>
              <a:rPr lang="en-US" dirty="0" smtClean="0"/>
              <a:t>, the vehicle id moves to the BL, its neighbors in PIV and so on..</a:t>
            </a:r>
          </a:p>
        </p:txBody>
      </p:sp>
    </p:spTree>
    <p:extLst>
      <p:ext uri="{BB962C8B-B14F-4D97-AF65-F5344CB8AC3E}">
        <p14:creationId xmlns:p14="http://schemas.microsoft.com/office/powerpoint/2010/main" val="6708387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Overview</a:t>
            </a:r>
            <a:endParaRPr lang="en-US" b="1" dirty="0"/>
          </a:p>
        </p:txBody>
      </p:sp>
      <p:pic>
        <p:nvPicPr>
          <p:cNvPr id="6" name="Content Placeholder 5"/>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419761" y="2944867"/>
            <a:ext cx="4076039" cy="2693933"/>
          </a:xfrm>
        </p:spPr>
      </p:pic>
      <p:pic>
        <p:nvPicPr>
          <p:cNvPr id="7" name="Content Placeholder 6"/>
          <p:cNvPicPr>
            <a:picLocks noGrp="1" noChangeAspect="1"/>
          </p:cNvPicPr>
          <p:nvPr>
            <p:ph sz="quarter" idx="4"/>
          </p:nvPr>
        </p:nvPicPr>
        <p:blipFill>
          <a:blip r:embed="rId4" cstate="print">
            <a:extLst>
              <a:ext uri="{28A0092B-C50C-407E-A947-70E740481C1C}">
                <a14:useLocalDpi xmlns:a14="http://schemas.microsoft.com/office/drawing/2010/main" val="0"/>
              </a:ext>
            </a:extLst>
          </a:blip>
          <a:stretch>
            <a:fillRect/>
          </a:stretch>
        </p:blipFill>
        <p:spPr>
          <a:xfrm>
            <a:off x="4800599" y="3505201"/>
            <a:ext cx="4128447" cy="1676400"/>
          </a:xfrm>
        </p:spPr>
      </p:pic>
      <p:sp>
        <p:nvSpPr>
          <p:cNvPr id="8" name="Text Placeholder 7"/>
          <p:cNvSpPr>
            <a:spLocks noGrp="1"/>
          </p:cNvSpPr>
          <p:nvPr>
            <p:ph type="body" sz="quarter" idx="1"/>
          </p:nvPr>
        </p:nvSpPr>
        <p:spPr/>
        <p:txBody>
          <a:bodyPr>
            <a:normAutofit/>
          </a:bodyPr>
          <a:lstStyle/>
          <a:p>
            <a:r>
              <a:rPr lang="en-US" dirty="0" smtClean="0"/>
              <a:t>Detecting </a:t>
            </a:r>
            <a:r>
              <a:rPr lang="en-US" dirty="0"/>
              <a:t>I</a:t>
            </a:r>
            <a:r>
              <a:rPr lang="en-US" dirty="0" smtClean="0"/>
              <a:t>nfection</a:t>
            </a:r>
          </a:p>
        </p:txBody>
      </p:sp>
      <p:sp>
        <p:nvSpPr>
          <p:cNvPr id="9" name="Text Placeholder 8"/>
          <p:cNvSpPr>
            <a:spLocks noGrp="1"/>
          </p:cNvSpPr>
          <p:nvPr>
            <p:ph type="body" sz="quarter" idx="3"/>
          </p:nvPr>
        </p:nvSpPr>
        <p:spPr/>
        <p:txBody>
          <a:bodyPr/>
          <a:lstStyle/>
          <a:p>
            <a:r>
              <a:rPr lang="en-US" dirty="0" smtClean="0"/>
              <a:t>Exchanging PIV and BL lists</a:t>
            </a:r>
            <a:endParaRPr lang="en-US" dirty="0"/>
          </a:p>
        </p:txBody>
      </p:sp>
    </p:spTree>
    <p:extLst>
      <p:ext uri="{BB962C8B-B14F-4D97-AF65-F5344CB8AC3E}">
        <p14:creationId xmlns:p14="http://schemas.microsoft.com/office/powerpoint/2010/main" val="31167880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Virus Propagation</a:t>
            </a:r>
            <a:endParaRPr lang="en-US" b="1" dirty="0"/>
          </a:p>
        </p:txBody>
      </p:sp>
      <p:sp>
        <p:nvSpPr>
          <p:cNvPr id="3" name="Content Placeholder 2"/>
          <p:cNvSpPr>
            <a:spLocks noGrp="1"/>
          </p:cNvSpPr>
          <p:nvPr>
            <p:ph sz="quarter" idx="1"/>
          </p:nvPr>
        </p:nvSpPr>
        <p:spPr>
          <a:xfrm>
            <a:off x="304800" y="1589566"/>
            <a:ext cx="4419600" cy="5116034"/>
          </a:xfrm>
        </p:spPr>
        <p:txBody>
          <a:bodyPr>
            <a:normAutofit/>
          </a:bodyPr>
          <a:lstStyle/>
          <a:p>
            <a:r>
              <a:rPr lang="en-US" b="1" dirty="0" smtClean="0"/>
              <a:t>SIR</a:t>
            </a:r>
            <a:r>
              <a:rPr lang="en-US" dirty="0" smtClean="0"/>
              <a:t> spreading model</a:t>
            </a:r>
          </a:p>
          <a:p>
            <a:pPr lvl="1"/>
            <a:r>
              <a:rPr lang="en-US" b="1" dirty="0" smtClean="0"/>
              <a:t>S</a:t>
            </a:r>
            <a:r>
              <a:rPr lang="en-US" dirty="0" smtClean="0"/>
              <a:t>usceptible: a vehicle that can get infected</a:t>
            </a:r>
          </a:p>
          <a:p>
            <a:pPr lvl="1"/>
            <a:r>
              <a:rPr lang="en-US" b="1" dirty="0" smtClean="0"/>
              <a:t>I</a:t>
            </a:r>
            <a:r>
              <a:rPr lang="en-US" dirty="0" smtClean="0"/>
              <a:t>nfectious: a vehicle carrying the virus, trying to infect any vehicle it encounters</a:t>
            </a:r>
          </a:p>
          <a:p>
            <a:pPr lvl="1"/>
            <a:r>
              <a:rPr lang="en-US" b="1" dirty="0" smtClean="0"/>
              <a:t>R</a:t>
            </a:r>
            <a:r>
              <a:rPr lang="en-US" dirty="0" smtClean="0"/>
              <a:t>ecovered: a vehicle immune to the ‘current/specific’ virus</a:t>
            </a:r>
          </a:p>
        </p:txBody>
      </p:sp>
      <p:sp>
        <p:nvSpPr>
          <p:cNvPr id="4" name="Content Placeholder 3"/>
          <p:cNvSpPr>
            <a:spLocks noGrp="1"/>
          </p:cNvSpPr>
          <p:nvPr>
            <p:ph sz="quarter" idx="2"/>
          </p:nvPr>
        </p:nvSpPr>
        <p:spPr>
          <a:xfrm>
            <a:off x="4844900" y="1589567"/>
            <a:ext cx="4222899" cy="4572000"/>
          </a:xfrm>
        </p:spPr>
        <p:txBody>
          <a:bodyPr>
            <a:normAutofit/>
          </a:bodyPr>
          <a:lstStyle/>
          <a:p>
            <a:r>
              <a:rPr lang="en-US" b="1" dirty="0"/>
              <a:t>Infection delay </a:t>
            </a:r>
            <a:r>
              <a:rPr lang="en-US" dirty="0"/>
              <a:t>(</a:t>
            </a:r>
            <a:r>
              <a:rPr lang="el-GR" b="1" dirty="0"/>
              <a:t>τ</a:t>
            </a:r>
            <a:r>
              <a:rPr lang="en-US" dirty="0"/>
              <a:t>): number of transmissions needed for a susceptible vehicle to become infected </a:t>
            </a:r>
          </a:p>
          <a:p>
            <a:r>
              <a:rPr lang="en-US" b="1" dirty="0"/>
              <a:t>Virus </a:t>
            </a:r>
            <a:r>
              <a:rPr lang="en-US" b="1" dirty="0" smtClean="0"/>
              <a:t>Strength: </a:t>
            </a:r>
            <a:r>
              <a:rPr lang="en-US" dirty="0"/>
              <a:t>number of vehicles in the simulation </a:t>
            </a:r>
            <a:r>
              <a:rPr lang="en-US" dirty="0" smtClean="0"/>
              <a:t>vulnerable to infection</a:t>
            </a:r>
            <a:endParaRPr lang="en-US" dirty="0"/>
          </a:p>
        </p:txBody>
      </p:sp>
    </p:spTree>
    <p:extLst>
      <p:ext uri="{BB962C8B-B14F-4D97-AF65-F5344CB8AC3E}">
        <p14:creationId xmlns:p14="http://schemas.microsoft.com/office/powerpoint/2010/main" val="42354838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Simulation Setup</a:t>
            </a:r>
            <a:endParaRPr lang="en-US" b="1" dirty="0"/>
          </a:p>
        </p:txBody>
      </p:sp>
      <p:sp>
        <p:nvSpPr>
          <p:cNvPr id="3" name="Content Placeholder 2"/>
          <p:cNvSpPr>
            <a:spLocks noGrp="1"/>
          </p:cNvSpPr>
          <p:nvPr>
            <p:ph idx="1"/>
          </p:nvPr>
        </p:nvSpPr>
        <p:spPr/>
        <p:txBody>
          <a:bodyPr/>
          <a:lstStyle/>
          <a:p>
            <a:r>
              <a:rPr lang="en-US" dirty="0" smtClean="0"/>
              <a:t>Simulators:</a:t>
            </a:r>
          </a:p>
          <a:p>
            <a:pPr lvl="1"/>
            <a:r>
              <a:rPr lang="en-US" b="1" dirty="0" smtClean="0"/>
              <a:t>SUMO</a:t>
            </a:r>
            <a:r>
              <a:rPr lang="en-US" dirty="0" smtClean="0"/>
              <a:t>: most popular and well established road traffic simulator</a:t>
            </a:r>
          </a:p>
          <a:p>
            <a:pPr lvl="1"/>
            <a:r>
              <a:rPr lang="en-US" b="1" dirty="0" smtClean="0"/>
              <a:t>OMNET</a:t>
            </a:r>
            <a:r>
              <a:rPr lang="en-US" dirty="0" smtClean="0"/>
              <a:t>++: an event based network simulator</a:t>
            </a:r>
          </a:p>
          <a:p>
            <a:pPr lvl="1"/>
            <a:r>
              <a:rPr lang="en-US" b="1" dirty="0" smtClean="0"/>
              <a:t>VEINS</a:t>
            </a:r>
            <a:r>
              <a:rPr lang="en-US" dirty="0" smtClean="0"/>
              <a:t>: combines SUMO &amp; OMNET++ for the vehicular simulation</a:t>
            </a:r>
          </a:p>
        </p:txBody>
      </p:sp>
    </p:spTree>
    <p:extLst>
      <p:ext uri="{BB962C8B-B14F-4D97-AF65-F5344CB8AC3E}">
        <p14:creationId xmlns:p14="http://schemas.microsoft.com/office/powerpoint/2010/main" val="11326418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Simulation Map</a:t>
            </a:r>
            <a:endParaRPr lang="en-US" b="1" dirty="0"/>
          </a:p>
        </p:txBody>
      </p:sp>
      <p:sp>
        <p:nvSpPr>
          <p:cNvPr id="5" name="Content Placeholder 4"/>
          <p:cNvSpPr>
            <a:spLocks noGrp="1"/>
          </p:cNvSpPr>
          <p:nvPr>
            <p:ph sz="quarter" idx="1"/>
          </p:nvPr>
        </p:nvSpPr>
        <p:spPr/>
        <p:txBody>
          <a:bodyPr/>
          <a:lstStyle/>
          <a:p>
            <a:endParaRPr lang="en-US" dirty="0"/>
          </a:p>
        </p:txBody>
      </p:sp>
      <p:pic>
        <p:nvPicPr>
          <p:cNvPr id="7" name="Content Placeholder 6"/>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4845050" y="2041028"/>
            <a:ext cx="3886200" cy="3668119"/>
          </a:xfrm>
        </p:spPr>
      </p:pic>
      <p:sp>
        <p:nvSpPr>
          <p:cNvPr id="8" name="TextBox 7"/>
          <p:cNvSpPr txBox="1"/>
          <p:nvPr/>
        </p:nvSpPr>
        <p:spPr>
          <a:xfrm>
            <a:off x="1025165" y="1752600"/>
            <a:ext cx="3359871"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Randomly generated routes</a:t>
            </a:r>
            <a:endParaRPr lang="en-US" dirty="0"/>
          </a:p>
        </p:txBody>
      </p:sp>
      <p:sp>
        <p:nvSpPr>
          <p:cNvPr id="9" name="TextBox 8"/>
          <p:cNvSpPr txBox="1"/>
          <p:nvPr/>
        </p:nvSpPr>
        <p:spPr>
          <a:xfrm>
            <a:off x="1025165" y="2362200"/>
            <a:ext cx="3359871"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Infection is initiated by a single vehicle</a:t>
            </a:r>
            <a:endParaRPr lang="en-US" dirty="0"/>
          </a:p>
        </p:txBody>
      </p:sp>
      <p:sp>
        <p:nvSpPr>
          <p:cNvPr id="10" name="TextBox 9"/>
          <p:cNvSpPr txBox="1"/>
          <p:nvPr/>
        </p:nvSpPr>
        <p:spPr>
          <a:xfrm>
            <a:off x="1025164" y="3276600"/>
            <a:ext cx="3359871"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Different initial spreading points: A, B, C, etc.</a:t>
            </a:r>
            <a:endParaRPr lang="en-US" dirty="0"/>
          </a:p>
        </p:txBody>
      </p:sp>
      <p:sp>
        <p:nvSpPr>
          <p:cNvPr id="12" name="TextBox 11"/>
          <p:cNvSpPr txBox="1"/>
          <p:nvPr/>
        </p:nvSpPr>
        <p:spPr>
          <a:xfrm>
            <a:off x="1007882" y="5410200"/>
            <a:ext cx="3377153"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Results were averaged over 10 independent runs per point</a:t>
            </a:r>
            <a:endParaRPr lang="en-US" dirty="0"/>
          </a:p>
        </p:txBody>
      </p:sp>
      <p:sp>
        <p:nvSpPr>
          <p:cNvPr id="3" name="TextBox 2"/>
          <p:cNvSpPr txBox="1"/>
          <p:nvPr/>
        </p:nvSpPr>
        <p:spPr>
          <a:xfrm>
            <a:off x="1025166" y="4191000"/>
            <a:ext cx="335987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Infections starts at 100s</a:t>
            </a:r>
            <a:endParaRPr lang="en-US" dirty="0"/>
          </a:p>
        </p:txBody>
      </p:sp>
      <p:sp>
        <p:nvSpPr>
          <p:cNvPr id="4" name="TextBox 3"/>
          <p:cNvSpPr txBox="1"/>
          <p:nvPr/>
        </p:nvSpPr>
        <p:spPr>
          <a:xfrm>
            <a:off x="1025165" y="4800600"/>
            <a:ext cx="3359871" cy="38100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Total simulation time: 500s</a:t>
            </a:r>
            <a:endParaRPr lang="en-US" dirty="0"/>
          </a:p>
        </p:txBody>
      </p:sp>
    </p:spTree>
    <p:extLst>
      <p:ext uri="{BB962C8B-B14F-4D97-AF65-F5344CB8AC3E}">
        <p14:creationId xmlns:p14="http://schemas.microsoft.com/office/powerpoint/2010/main" val="4276114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animBg="1"/>
      <p:bldP spid="3"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Simulation Parameters</a:t>
            </a:r>
            <a:endParaRPr lang="en-US" b="1"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234214478"/>
              </p:ext>
            </p:extLst>
          </p:nvPr>
        </p:nvGraphicFramePr>
        <p:xfrm>
          <a:off x="609600" y="1981200"/>
          <a:ext cx="8153400" cy="3966210"/>
        </p:xfrm>
        <a:graphic>
          <a:graphicData uri="http://schemas.openxmlformats.org/drawingml/2006/table">
            <a:tbl>
              <a:tblPr firstRow="1" bandRow="1">
                <a:tableStyleId>{35758FB7-9AC5-4552-8A53-C91805E547FA}</a:tableStyleId>
              </a:tblPr>
              <a:tblGrid>
                <a:gridCol w="3048000"/>
                <a:gridCol w="2387600"/>
                <a:gridCol w="2717800"/>
              </a:tblGrid>
              <a:tr h="285750">
                <a:tc>
                  <a:txBody>
                    <a:bodyPr/>
                    <a:lstStyle/>
                    <a:p>
                      <a:pPr algn="ctr"/>
                      <a:r>
                        <a:rPr lang="en-US" dirty="0" smtClean="0"/>
                        <a:t>Parameters</a:t>
                      </a:r>
                      <a:endParaRPr lang="en-US" b="1" dirty="0"/>
                    </a:p>
                  </a:txBody>
                  <a:tcPr/>
                </a:tc>
                <a:tc>
                  <a:txBody>
                    <a:bodyPr/>
                    <a:lstStyle/>
                    <a:p>
                      <a:pPr algn="ctr"/>
                      <a:r>
                        <a:rPr lang="en-US" dirty="0" smtClean="0"/>
                        <a:t>Range</a:t>
                      </a:r>
                      <a:endParaRPr lang="en-US" dirty="0"/>
                    </a:p>
                  </a:txBody>
                  <a:tcPr/>
                </a:tc>
                <a:tc>
                  <a:txBody>
                    <a:bodyPr/>
                    <a:lstStyle/>
                    <a:p>
                      <a:pPr algn="ctr"/>
                      <a:r>
                        <a:rPr lang="en-US" dirty="0" smtClean="0"/>
                        <a:t>Default</a:t>
                      </a:r>
                      <a:endParaRPr lang="en-US" dirty="0"/>
                    </a:p>
                  </a:txBody>
                  <a:tcPr/>
                </a:tc>
              </a:tr>
              <a:tr h="514350">
                <a:tc>
                  <a:txBody>
                    <a:bodyPr/>
                    <a:lstStyle/>
                    <a:p>
                      <a:pPr algn="ctr"/>
                      <a:r>
                        <a:rPr kumimoji="0" lang="en-US" sz="1800" u="none" strike="noStrike" kern="1200" baseline="0" dirty="0" smtClean="0"/>
                        <a:t>Infection Delay (</a:t>
                      </a:r>
                      <a:r>
                        <a:rPr kumimoji="0" lang="el-GR" sz="1800" u="none" strike="noStrike" kern="1200" baseline="0" dirty="0" smtClean="0"/>
                        <a:t>τ</a:t>
                      </a:r>
                      <a:r>
                        <a:rPr kumimoji="0" lang="en-US" sz="1800" u="none" strike="noStrike" kern="1200" baseline="0" dirty="0" smtClean="0"/>
                        <a:t>)</a:t>
                      </a:r>
                      <a:endParaRPr lang="en-US" dirty="0"/>
                    </a:p>
                  </a:txBody>
                  <a:tcPr/>
                </a:tc>
                <a:tc>
                  <a:txBody>
                    <a:bodyPr/>
                    <a:lstStyle/>
                    <a:p>
                      <a:pPr algn="ctr"/>
                      <a:r>
                        <a:rPr kumimoji="0" lang="en-US" sz="1800" b="0" i="0" u="none" strike="noStrike" kern="1200" baseline="0" dirty="0" smtClean="0">
                          <a:solidFill>
                            <a:schemeClr val="dk1"/>
                          </a:solidFill>
                          <a:latin typeface="+mn-lt"/>
                          <a:ea typeface="+mn-ea"/>
                          <a:cs typeface="+mn-cs"/>
                        </a:rPr>
                        <a:t>1 - 6</a:t>
                      </a:r>
                      <a:endParaRPr lang="en-US" dirty="0"/>
                    </a:p>
                  </a:txBody>
                  <a:tcPr/>
                </a:tc>
                <a:tc>
                  <a:txBody>
                    <a:bodyPr/>
                    <a:lstStyle/>
                    <a:p>
                      <a:pPr algn="ctr"/>
                      <a:r>
                        <a:rPr lang="en-US" dirty="0" smtClean="0"/>
                        <a:t>4</a:t>
                      </a:r>
                      <a:endParaRPr lang="en-US" dirty="0"/>
                    </a:p>
                  </a:txBody>
                  <a:tcPr/>
                </a:tc>
              </a:tr>
              <a:tr h="514350">
                <a:tc>
                  <a:txBody>
                    <a:bodyPr/>
                    <a:lstStyle/>
                    <a:p>
                      <a:pPr algn="ctr"/>
                      <a:r>
                        <a:rPr kumimoji="0" lang="en-US" sz="1800" b="0" i="0" u="none" strike="noStrike" kern="1200" baseline="0" dirty="0" smtClean="0">
                          <a:solidFill>
                            <a:schemeClr val="dk1"/>
                          </a:solidFill>
                          <a:latin typeface="+mn-lt"/>
                          <a:ea typeface="+mn-ea"/>
                          <a:cs typeface="+mn-cs"/>
                        </a:rPr>
                        <a:t>Vehicle Speed (m/s)</a:t>
                      </a:r>
                      <a:endParaRPr lang="en-US" dirty="0"/>
                    </a:p>
                  </a:txBody>
                  <a:tcPr/>
                </a:tc>
                <a:tc>
                  <a:txBody>
                    <a:bodyPr/>
                    <a:lstStyle/>
                    <a:p>
                      <a:pPr algn="ctr"/>
                      <a:r>
                        <a:rPr kumimoji="0" lang="en-US" sz="1800" b="0" i="0" u="none" strike="noStrike" kern="1200" baseline="0" dirty="0" smtClean="0">
                          <a:solidFill>
                            <a:schemeClr val="dk1"/>
                          </a:solidFill>
                          <a:latin typeface="+mn-lt"/>
                          <a:ea typeface="+mn-ea"/>
                          <a:cs typeface="+mn-cs"/>
                        </a:rPr>
                        <a:t>8 - 14</a:t>
                      </a:r>
                      <a:endParaRPr lang="en-US" dirty="0"/>
                    </a:p>
                  </a:txBody>
                  <a:tcPr/>
                </a:tc>
                <a:tc>
                  <a:txBody>
                    <a:bodyPr/>
                    <a:lstStyle/>
                    <a:p>
                      <a:pPr algn="ctr"/>
                      <a:r>
                        <a:rPr lang="en-US" dirty="0" smtClean="0"/>
                        <a:t>Uniform</a:t>
                      </a:r>
                      <a:endParaRPr lang="en-US" dirty="0"/>
                    </a:p>
                  </a:txBody>
                  <a:tcPr/>
                </a:tc>
              </a:tr>
              <a:tr h="514350">
                <a:tc>
                  <a:txBody>
                    <a:bodyPr/>
                    <a:lstStyle/>
                    <a:p>
                      <a:pPr algn="ctr"/>
                      <a:r>
                        <a:rPr kumimoji="0" lang="en-US" sz="1800" b="0" i="0" u="none" strike="noStrike" kern="1200" baseline="0" dirty="0" smtClean="0">
                          <a:solidFill>
                            <a:schemeClr val="dk1"/>
                          </a:solidFill>
                          <a:latin typeface="+mn-lt"/>
                          <a:ea typeface="+mn-ea"/>
                          <a:cs typeface="+mn-cs"/>
                        </a:rPr>
                        <a:t>Vehicle Density (per Hour)</a:t>
                      </a:r>
                      <a:endParaRPr lang="en-US" dirty="0"/>
                    </a:p>
                  </a:txBody>
                  <a:tcPr/>
                </a:tc>
                <a:tc>
                  <a:txBody>
                    <a:bodyPr/>
                    <a:lstStyle/>
                    <a:p>
                      <a:pPr algn="ctr"/>
                      <a:r>
                        <a:rPr kumimoji="0" lang="en-US" sz="1800" b="0" i="0" u="none" strike="noStrike" kern="1200" baseline="0" dirty="0" smtClean="0">
                          <a:solidFill>
                            <a:schemeClr val="dk1"/>
                          </a:solidFill>
                          <a:latin typeface="+mn-lt"/>
                          <a:ea typeface="+mn-ea"/>
                          <a:cs typeface="+mn-cs"/>
                        </a:rPr>
                        <a:t>1000 - 2500</a:t>
                      </a:r>
                      <a:endParaRPr lang="en-US" dirty="0"/>
                    </a:p>
                  </a:txBody>
                  <a:tcPr/>
                </a:tc>
                <a:tc>
                  <a:txBody>
                    <a:bodyPr/>
                    <a:lstStyle/>
                    <a:p>
                      <a:pPr algn="ctr"/>
                      <a:r>
                        <a:rPr lang="el-GR" dirty="0" smtClean="0"/>
                        <a:t>1500</a:t>
                      </a:r>
                      <a:endParaRPr lang="en-US" dirty="0"/>
                    </a:p>
                  </a:txBody>
                  <a:tcPr/>
                </a:tc>
              </a:tr>
              <a:tr h="514350">
                <a:tc>
                  <a:txBody>
                    <a:bodyPr/>
                    <a:lstStyle/>
                    <a:p>
                      <a:pPr algn="ctr"/>
                      <a:r>
                        <a:rPr kumimoji="0" lang="en-US" sz="1800" b="0" i="0" u="none" strike="noStrike" kern="1200" baseline="0" dirty="0" smtClean="0">
                          <a:solidFill>
                            <a:schemeClr val="dk1"/>
                          </a:solidFill>
                          <a:latin typeface="+mn-lt"/>
                          <a:ea typeface="+mn-ea"/>
                          <a:cs typeface="+mn-cs"/>
                        </a:rPr>
                        <a:t>SH Scan Range (m)</a:t>
                      </a:r>
                      <a:endParaRPr lang="en-US" dirty="0"/>
                    </a:p>
                  </a:txBody>
                  <a:tcPr/>
                </a:tc>
                <a:tc>
                  <a:txBody>
                    <a:bodyPr/>
                    <a:lstStyle/>
                    <a:p>
                      <a:pPr algn="ctr"/>
                      <a:r>
                        <a:rPr kumimoji="0" lang="en-US" sz="1800" b="0" i="0" u="none" strike="noStrike" kern="1200" baseline="0" dirty="0" smtClean="0">
                          <a:solidFill>
                            <a:schemeClr val="dk1"/>
                          </a:solidFill>
                          <a:latin typeface="+mn-lt"/>
                          <a:ea typeface="+mn-ea"/>
                          <a:cs typeface="+mn-cs"/>
                        </a:rPr>
                        <a:t>30</a:t>
                      </a:r>
                      <a:endParaRPr lang="en-US" dirty="0"/>
                    </a:p>
                  </a:txBody>
                  <a:tcPr/>
                </a:tc>
                <a:tc>
                  <a:txBody>
                    <a:bodyPr/>
                    <a:lstStyle/>
                    <a:p>
                      <a:pPr algn="ctr"/>
                      <a:r>
                        <a:rPr lang="el-GR" dirty="0" smtClean="0"/>
                        <a:t>30</a:t>
                      </a:r>
                      <a:endParaRPr lang="en-US" dirty="0"/>
                    </a:p>
                  </a:txBody>
                  <a:tcPr/>
                </a:tc>
              </a:tr>
              <a:tr h="514350">
                <a:tc>
                  <a:txBody>
                    <a:bodyPr/>
                    <a:lstStyle/>
                    <a:p>
                      <a:pPr algn="ctr"/>
                      <a:r>
                        <a:rPr kumimoji="0" lang="en-US" sz="1800" b="0" i="0" u="none" strike="noStrike" kern="1200" baseline="0" dirty="0" smtClean="0">
                          <a:solidFill>
                            <a:schemeClr val="dk1"/>
                          </a:solidFill>
                          <a:latin typeface="+mn-lt"/>
                          <a:ea typeface="+mn-ea"/>
                          <a:cs typeface="+mn-cs"/>
                        </a:rPr>
                        <a:t>Included in PIV(%)</a:t>
                      </a:r>
                      <a:endParaRPr lang="en-US" dirty="0"/>
                    </a:p>
                  </a:txBody>
                  <a:tcPr/>
                </a:tc>
                <a:tc>
                  <a:txBody>
                    <a:bodyPr/>
                    <a:lstStyle/>
                    <a:p>
                      <a:pPr algn="ctr"/>
                      <a:r>
                        <a:rPr kumimoji="0" lang="en-US" sz="1800" b="0" i="0" u="none" strike="noStrike" kern="1200" baseline="0" dirty="0" smtClean="0">
                          <a:solidFill>
                            <a:schemeClr val="dk1"/>
                          </a:solidFill>
                          <a:latin typeface="+mn-lt"/>
                          <a:ea typeface="+mn-ea"/>
                          <a:cs typeface="+mn-cs"/>
                        </a:rPr>
                        <a:t>50 - 100</a:t>
                      </a:r>
                      <a:endParaRPr lang="en-US" dirty="0"/>
                    </a:p>
                  </a:txBody>
                  <a:tcPr/>
                </a:tc>
                <a:tc>
                  <a:txBody>
                    <a:bodyPr/>
                    <a:lstStyle/>
                    <a:p>
                      <a:pPr algn="ctr"/>
                      <a:r>
                        <a:rPr lang="el-GR" dirty="0" smtClean="0"/>
                        <a:t>100</a:t>
                      </a:r>
                      <a:endParaRPr lang="en-US" dirty="0"/>
                    </a:p>
                  </a:txBody>
                  <a:tcPr/>
                </a:tc>
              </a:tr>
              <a:tr h="514350">
                <a:tc>
                  <a:txBody>
                    <a:bodyPr/>
                    <a:lstStyle/>
                    <a:p>
                      <a:pPr algn="ctr"/>
                      <a:r>
                        <a:rPr kumimoji="0" lang="en-US" sz="1800" b="0" i="0" u="none" strike="noStrike" kern="1200" baseline="0" dirty="0" smtClean="0">
                          <a:solidFill>
                            <a:schemeClr val="dk1"/>
                          </a:solidFill>
                          <a:latin typeface="+mn-lt"/>
                          <a:ea typeface="+mn-ea"/>
                          <a:cs typeface="+mn-cs"/>
                        </a:rPr>
                        <a:t>Vehicle Transmission Range (m)</a:t>
                      </a:r>
                      <a:endParaRPr lang="en-US" dirty="0"/>
                    </a:p>
                  </a:txBody>
                  <a:tcPr/>
                </a:tc>
                <a:tc>
                  <a:txBody>
                    <a:bodyPr/>
                    <a:lstStyle/>
                    <a:p>
                      <a:pPr algn="ctr"/>
                      <a:r>
                        <a:rPr kumimoji="0" lang="en-US" sz="1800" b="0" i="0" u="none" strike="noStrike" kern="1200" baseline="0" dirty="0" smtClean="0">
                          <a:solidFill>
                            <a:schemeClr val="dk1"/>
                          </a:solidFill>
                          <a:latin typeface="+mn-lt"/>
                          <a:ea typeface="+mn-ea"/>
                          <a:cs typeface="+mn-cs"/>
                        </a:rPr>
                        <a:t>300</a:t>
                      </a:r>
                      <a:endParaRPr lang="en-US" dirty="0"/>
                    </a:p>
                  </a:txBody>
                  <a:tcPr/>
                </a:tc>
                <a:tc>
                  <a:txBody>
                    <a:bodyPr/>
                    <a:lstStyle/>
                    <a:p>
                      <a:pPr algn="ctr"/>
                      <a:r>
                        <a:rPr lang="el-GR" dirty="0" smtClean="0"/>
                        <a:t>300</a:t>
                      </a:r>
                      <a:endParaRPr lang="en-US" dirty="0"/>
                    </a:p>
                  </a:txBody>
                  <a:tcPr/>
                </a:tc>
              </a:tr>
              <a:tr h="514350">
                <a:tc>
                  <a:txBody>
                    <a:bodyPr/>
                    <a:lstStyle/>
                    <a:p>
                      <a:pPr algn="ctr"/>
                      <a:r>
                        <a:rPr kumimoji="0" lang="en-US" sz="1800" b="0" i="0" u="none" strike="noStrike" kern="1200" baseline="0" dirty="0" smtClean="0">
                          <a:solidFill>
                            <a:schemeClr val="dk1"/>
                          </a:solidFill>
                          <a:latin typeface="+mn-lt"/>
                          <a:ea typeface="+mn-ea"/>
                          <a:cs typeface="+mn-cs"/>
                        </a:rPr>
                        <a:t>Virus Strength (%)</a:t>
                      </a:r>
                      <a:endParaRPr lang="en-US" dirty="0"/>
                    </a:p>
                  </a:txBody>
                  <a:tcPr/>
                </a:tc>
                <a:tc>
                  <a:txBody>
                    <a:bodyPr/>
                    <a:lstStyle/>
                    <a:p>
                      <a:pPr algn="ctr"/>
                      <a:r>
                        <a:rPr kumimoji="0" lang="en-US" sz="1800" b="0" i="0" u="none" strike="noStrike" kern="1200" baseline="0" dirty="0" smtClean="0">
                          <a:solidFill>
                            <a:schemeClr val="dk1"/>
                          </a:solidFill>
                          <a:latin typeface="+mn-lt"/>
                          <a:ea typeface="+mn-ea"/>
                          <a:cs typeface="+mn-cs"/>
                        </a:rPr>
                        <a:t>25 - 100</a:t>
                      </a:r>
                      <a:endParaRPr lang="en-US" dirty="0"/>
                    </a:p>
                  </a:txBody>
                  <a:tcPr/>
                </a:tc>
                <a:tc>
                  <a:txBody>
                    <a:bodyPr/>
                    <a:lstStyle/>
                    <a:p>
                      <a:pPr algn="ctr"/>
                      <a:r>
                        <a:rPr lang="el-GR" dirty="0" smtClean="0"/>
                        <a:t>100</a:t>
                      </a:r>
                      <a:endParaRPr lang="en-US" dirty="0"/>
                    </a:p>
                  </a:txBody>
                  <a:tcPr/>
                </a:tc>
              </a:tr>
            </a:tbl>
          </a:graphicData>
        </a:graphic>
      </p:graphicFrame>
    </p:spTree>
    <p:extLst>
      <p:ext uri="{BB962C8B-B14F-4D97-AF65-F5344CB8AC3E}">
        <p14:creationId xmlns:p14="http://schemas.microsoft.com/office/powerpoint/2010/main" val="9652024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378952" cy="990600"/>
          </a:xfrm>
        </p:spPr>
        <p:txBody>
          <a:bodyPr>
            <a:normAutofit fontScale="90000"/>
          </a:bodyPr>
          <a:lstStyle/>
          <a:p>
            <a:r>
              <a:rPr lang="en-US" b="1" dirty="0"/>
              <a:t>Vehicle Density &amp; Different Initial Spreader</a:t>
            </a:r>
          </a:p>
        </p:txBody>
      </p:sp>
      <p:pic>
        <p:nvPicPr>
          <p:cNvPr id="4" name="Content Placeholder 3"/>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1226011" y="1752600"/>
            <a:ext cx="6454699" cy="4473328"/>
          </a:xfrm>
        </p:spPr>
      </p:pic>
    </p:spTree>
    <p:extLst>
      <p:ext uri="{BB962C8B-B14F-4D97-AF65-F5344CB8AC3E}">
        <p14:creationId xmlns:p14="http://schemas.microsoft.com/office/powerpoint/2010/main" val="9720865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VANET in 3 words: Moving &amp; Sensing &amp; Sharing</a:t>
            </a:r>
            <a:endParaRPr lang="en-US" b="1" dirty="0"/>
          </a:p>
        </p:txBody>
      </p:sp>
      <p:pic>
        <p:nvPicPr>
          <p:cNvPr id="9" name="Content Placeholder 8"/>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2438400"/>
            <a:ext cx="4012624" cy="3276600"/>
          </a:xfrm>
        </p:spPr>
      </p:pic>
      <p:pic>
        <p:nvPicPr>
          <p:cNvPr id="4" name="Content Placeholder 3"/>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00600" y="2438400"/>
            <a:ext cx="3990386" cy="3276600"/>
          </a:xfrm>
        </p:spPr>
      </p:pic>
    </p:spTree>
    <p:extLst>
      <p:ext uri="{BB962C8B-B14F-4D97-AF65-F5344CB8AC3E}">
        <p14:creationId xmlns:p14="http://schemas.microsoft.com/office/powerpoint/2010/main" val="422585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Infected Vehicle Nodes</a:t>
            </a:r>
            <a:endParaRPr lang="en-US" b="1" dirty="0"/>
          </a:p>
        </p:txBody>
      </p:sp>
      <p:pic>
        <p:nvPicPr>
          <p:cNvPr id="4" name="Content Placeholder 3"/>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1462125" y="1607626"/>
            <a:ext cx="6454699" cy="4480948"/>
          </a:xfrm>
        </p:spPr>
      </p:pic>
    </p:spTree>
    <p:extLst>
      <p:ext uri="{BB962C8B-B14F-4D97-AF65-F5344CB8AC3E}">
        <p14:creationId xmlns:p14="http://schemas.microsoft.com/office/powerpoint/2010/main" val="19277664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Impact of Infection </a:t>
            </a:r>
            <a:r>
              <a:rPr lang="en-US" b="1" dirty="0"/>
              <a:t>D</a:t>
            </a:r>
            <a:r>
              <a:rPr lang="en-US" b="1" dirty="0" smtClean="0"/>
              <a:t>elay</a:t>
            </a:r>
            <a:endParaRPr lang="en-US" b="1" dirty="0"/>
          </a:p>
        </p:txBody>
      </p:sp>
      <p:pic>
        <p:nvPicPr>
          <p:cNvPr id="4" name="Content Placeholder 3"/>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1550685" y="1600200"/>
            <a:ext cx="6277579" cy="4495800"/>
          </a:xfrm>
        </p:spPr>
      </p:pic>
    </p:spTree>
    <p:extLst>
      <p:ext uri="{BB962C8B-B14F-4D97-AF65-F5344CB8AC3E}">
        <p14:creationId xmlns:p14="http://schemas.microsoft.com/office/powerpoint/2010/main" val="33924946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Impact of Virus Strength</a:t>
            </a:r>
            <a:endParaRPr lang="en-US" b="1" dirty="0"/>
          </a:p>
        </p:txBody>
      </p:sp>
      <p:pic>
        <p:nvPicPr>
          <p:cNvPr id="4" name="Content Placeholder 3"/>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1500228" y="1615246"/>
            <a:ext cx="6378493" cy="4465707"/>
          </a:xfrm>
        </p:spPr>
      </p:pic>
    </p:spTree>
    <p:extLst>
      <p:ext uri="{BB962C8B-B14F-4D97-AF65-F5344CB8AC3E}">
        <p14:creationId xmlns:p14="http://schemas.microsoft.com/office/powerpoint/2010/main" val="21694659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Impact of Different Cut Methods</a:t>
            </a:r>
            <a:endParaRPr lang="en-US" b="1" dirty="0"/>
          </a:p>
        </p:txBody>
      </p:sp>
      <p:pic>
        <p:nvPicPr>
          <p:cNvPr id="4" name="Content Placeholder 3"/>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1520613" y="1600200"/>
            <a:ext cx="6337724" cy="4495800"/>
          </a:xfrm>
        </p:spPr>
      </p:pic>
    </p:spTree>
    <p:extLst>
      <p:ext uri="{BB962C8B-B14F-4D97-AF65-F5344CB8AC3E}">
        <p14:creationId xmlns:p14="http://schemas.microsoft.com/office/powerpoint/2010/main" val="6076161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Conclusion</a:t>
            </a:r>
          </a:p>
        </p:txBody>
      </p:sp>
      <p:sp>
        <p:nvSpPr>
          <p:cNvPr id="3" name="Content Placeholder 2"/>
          <p:cNvSpPr>
            <a:spLocks noGrp="1"/>
          </p:cNvSpPr>
          <p:nvPr>
            <p:ph sz="quarter" idx="1"/>
          </p:nvPr>
        </p:nvSpPr>
        <p:spPr/>
        <p:txBody>
          <a:bodyPr>
            <a:normAutofit/>
          </a:bodyPr>
          <a:lstStyle/>
          <a:p>
            <a:r>
              <a:rPr lang="en-US" dirty="0" smtClean="0"/>
              <a:t>We separate </a:t>
            </a:r>
            <a:r>
              <a:rPr lang="en-US" dirty="0"/>
              <a:t>the </a:t>
            </a:r>
            <a:r>
              <a:rPr lang="en-US" dirty="0" smtClean="0"/>
              <a:t>task of </a:t>
            </a:r>
            <a:r>
              <a:rPr lang="en-US" dirty="0"/>
              <a:t>infection blocking from the task of </a:t>
            </a:r>
            <a:r>
              <a:rPr lang="en-US" dirty="0" smtClean="0"/>
              <a:t>disinfection</a:t>
            </a:r>
          </a:p>
          <a:p>
            <a:r>
              <a:rPr lang="en-US" dirty="0" smtClean="0"/>
              <a:t>The framework of competing memes over VANETS showed interesting results</a:t>
            </a:r>
          </a:p>
          <a:p>
            <a:endParaRPr lang="en-US" dirty="0" smtClean="0"/>
          </a:p>
          <a:p>
            <a:r>
              <a:rPr lang="en-US" b="1" dirty="0" smtClean="0"/>
              <a:t>Directions</a:t>
            </a:r>
          </a:p>
          <a:p>
            <a:pPr lvl="1"/>
            <a:r>
              <a:rPr lang="en-US" dirty="0" smtClean="0"/>
              <a:t>more sophisticated malware, which may include cooperation among infected vehicles</a:t>
            </a:r>
          </a:p>
          <a:p>
            <a:pPr lvl="1"/>
            <a:r>
              <a:rPr lang="en-US" dirty="0" smtClean="0"/>
              <a:t>more sophisticated methods for PIV list</a:t>
            </a:r>
            <a:endParaRPr lang="en-US" dirty="0"/>
          </a:p>
        </p:txBody>
      </p:sp>
    </p:spTree>
    <p:extLst>
      <p:ext uri="{BB962C8B-B14F-4D97-AF65-F5344CB8AC3E}">
        <p14:creationId xmlns:p14="http://schemas.microsoft.com/office/powerpoint/2010/main" val="31429036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Questions</a:t>
            </a:r>
            <a:endParaRPr lang="en-US" b="1"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110131" y="2986290"/>
            <a:ext cx="1158687" cy="1723619"/>
          </a:xfrm>
        </p:spPr>
      </p:pic>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2971800"/>
            <a:ext cx="1158687" cy="1723619"/>
          </a:xfrm>
          <a:prstGeom prst="rect">
            <a:avLst/>
          </a:prstGeom>
        </p:spPr>
      </p:pic>
      <p:pic>
        <p:nvPicPr>
          <p:cNvPr id="6"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2955785"/>
            <a:ext cx="1158687" cy="1723619"/>
          </a:xfrm>
          <a:prstGeom prst="rect">
            <a:avLst/>
          </a:prstGeom>
        </p:spPr>
      </p:pic>
    </p:spTree>
    <p:extLst>
      <p:ext uri="{BB962C8B-B14F-4D97-AF65-F5344CB8AC3E}">
        <p14:creationId xmlns:p14="http://schemas.microsoft.com/office/powerpoint/2010/main" val="39884832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Different Areas in the map</a:t>
            </a:r>
            <a:endParaRPr lang="en-US" b="1" dirty="0"/>
          </a:p>
        </p:txBody>
      </p:sp>
      <p:sp>
        <p:nvSpPr>
          <p:cNvPr id="3" name="Content Placeholder 2"/>
          <p:cNvSpPr>
            <a:spLocks noGrp="1"/>
          </p:cNvSpPr>
          <p:nvPr>
            <p:ph sz="quarter" idx="1"/>
          </p:nvPr>
        </p:nvSpPr>
        <p:spPr/>
        <p:txBody>
          <a:bodyPr>
            <a:normAutofit/>
          </a:bodyPr>
          <a:lstStyle/>
          <a:p>
            <a:r>
              <a:rPr lang="en-US" dirty="0" smtClean="0"/>
              <a:t>Area 1: </a:t>
            </a:r>
            <a:r>
              <a:rPr lang="en-US" dirty="0"/>
              <a:t>mostly allows spreading in a vertical or horizontal </a:t>
            </a:r>
            <a:r>
              <a:rPr lang="en-US" dirty="0" smtClean="0"/>
              <a:t>fashion</a:t>
            </a:r>
          </a:p>
          <a:p>
            <a:r>
              <a:rPr lang="en-US" dirty="0" smtClean="0"/>
              <a:t>Area 2:</a:t>
            </a:r>
            <a:r>
              <a:rPr lang="en-US" dirty="0"/>
              <a:t> horizontal transmissions are often </a:t>
            </a:r>
            <a:r>
              <a:rPr lang="en-US" dirty="0" smtClean="0"/>
              <a:t>blocked</a:t>
            </a:r>
          </a:p>
          <a:p>
            <a:r>
              <a:rPr lang="en-US" dirty="0"/>
              <a:t>Area 3 or around the area of SH1, </a:t>
            </a:r>
            <a:r>
              <a:rPr lang="en-US" dirty="0" smtClean="0"/>
              <a:t>transmissions occur </a:t>
            </a:r>
            <a:r>
              <a:rPr lang="en-US" dirty="0"/>
              <a:t>in all possible directions (horizontal, vertical, </a:t>
            </a:r>
            <a:r>
              <a:rPr lang="en-US" dirty="0" smtClean="0"/>
              <a:t>diagonal, etc</a:t>
            </a:r>
            <a:r>
              <a:rPr lang="en-US" dirty="0"/>
              <a:t>.) due to the existence of large open areas, i.e., </a:t>
            </a:r>
            <a:r>
              <a:rPr lang="en-US" dirty="0" smtClean="0"/>
              <a:t>sparser buildings </a:t>
            </a:r>
            <a:r>
              <a:rPr lang="en-US" dirty="0"/>
              <a:t>locations, providing a more favorable environ </a:t>
            </a:r>
            <a:r>
              <a:rPr lang="en-US" dirty="0" smtClean="0"/>
              <a:t>for the </a:t>
            </a:r>
            <a:r>
              <a:rPr lang="en-US" dirty="0"/>
              <a:t>virus to propagate faster with respect to the other areas.</a:t>
            </a:r>
          </a:p>
        </p:txBody>
      </p:sp>
    </p:spTree>
    <p:extLst>
      <p:ext uri="{BB962C8B-B14F-4D97-AF65-F5344CB8AC3E}">
        <p14:creationId xmlns:p14="http://schemas.microsoft.com/office/powerpoint/2010/main" val="512629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Applications</a:t>
            </a:r>
            <a:endParaRPr lang="en-US" b="1" dirty="0"/>
          </a:p>
        </p:txBody>
      </p:sp>
      <p:sp>
        <p:nvSpPr>
          <p:cNvPr id="5" name="Text Placeholder 4"/>
          <p:cNvSpPr>
            <a:spLocks noGrp="1"/>
          </p:cNvSpPr>
          <p:nvPr>
            <p:ph type="body" idx="1"/>
          </p:nvPr>
        </p:nvSpPr>
        <p:spPr/>
        <p:txBody>
          <a:bodyPr/>
          <a:lstStyle/>
          <a:p>
            <a:r>
              <a:rPr lang="en-US" b="1" dirty="0" smtClean="0"/>
              <a:t>Safety applications…</a:t>
            </a:r>
            <a:endParaRPr lang="en-US" b="1" dirty="0"/>
          </a:p>
        </p:txBody>
      </p:sp>
      <p:sp>
        <p:nvSpPr>
          <p:cNvPr id="7" name="Text Placeholder 6"/>
          <p:cNvSpPr>
            <a:spLocks noGrp="1"/>
          </p:cNvSpPr>
          <p:nvPr>
            <p:ph type="body" sz="quarter" idx="3"/>
          </p:nvPr>
        </p:nvSpPr>
        <p:spPr/>
        <p:txBody>
          <a:bodyPr/>
          <a:lstStyle/>
          <a:p>
            <a:r>
              <a:rPr lang="en-US" b="1" dirty="0" smtClean="0"/>
              <a:t>Overall: </a:t>
            </a:r>
            <a:r>
              <a:rPr lang="en-US" dirty="0"/>
              <a:t>To name just a few</a:t>
            </a:r>
            <a:r>
              <a:rPr lang="en-US" dirty="0" smtClean="0"/>
              <a:t>...</a:t>
            </a:r>
            <a:endParaRPr lang="en-US" dirty="0"/>
          </a:p>
        </p:txBody>
      </p:sp>
      <p:sp>
        <p:nvSpPr>
          <p:cNvPr id="8" name="Content Placeholder 7"/>
          <p:cNvSpPr>
            <a:spLocks noGrp="1"/>
          </p:cNvSpPr>
          <p:nvPr>
            <p:ph sz="quarter" idx="4"/>
          </p:nvPr>
        </p:nvSpPr>
        <p:spPr/>
        <p:txBody>
          <a:bodyPr>
            <a:normAutofit/>
          </a:bodyPr>
          <a:lstStyle/>
          <a:p>
            <a:r>
              <a:rPr lang="en-US" dirty="0"/>
              <a:t>I</a:t>
            </a:r>
            <a:r>
              <a:rPr lang="en-US" dirty="0" smtClean="0"/>
              <a:t>ncrease road safety</a:t>
            </a:r>
          </a:p>
          <a:p>
            <a:r>
              <a:rPr lang="en-US" dirty="0" smtClean="0"/>
              <a:t>Improve </a:t>
            </a:r>
            <a:r>
              <a:rPr lang="en-US" dirty="0"/>
              <a:t>traffic </a:t>
            </a:r>
            <a:r>
              <a:rPr lang="en-US" dirty="0" smtClean="0"/>
              <a:t>efficiency</a:t>
            </a:r>
          </a:p>
          <a:p>
            <a:r>
              <a:rPr lang="en-US" dirty="0" smtClean="0"/>
              <a:t>Reduction of CO2 emissions</a:t>
            </a:r>
          </a:p>
          <a:p>
            <a:r>
              <a:rPr lang="en-US" dirty="0" smtClean="0"/>
              <a:t>Data sharing and infotainment</a:t>
            </a:r>
          </a:p>
          <a:p>
            <a:endParaRPr lang="en-US" dirty="0"/>
          </a:p>
        </p:txBody>
      </p:sp>
      <p:pic>
        <p:nvPicPr>
          <p:cNvPr id="11" name="Content Placeholder 10"/>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5800" y="2971800"/>
            <a:ext cx="3804471" cy="3124200"/>
          </a:xfrm>
        </p:spPr>
      </p:pic>
    </p:spTree>
    <p:extLst>
      <p:ext uri="{BB962C8B-B14F-4D97-AF65-F5344CB8AC3E}">
        <p14:creationId xmlns:p14="http://schemas.microsoft.com/office/powerpoint/2010/main" val="35533503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Infected Vehicles?</a:t>
            </a:r>
            <a:endParaRPr lang="en-US" b="1" dirty="0"/>
          </a:p>
        </p:txBody>
      </p:sp>
      <p:sp>
        <p:nvSpPr>
          <p:cNvPr id="3" name="Content Placeholder 2"/>
          <p:cNvSpPr>
            <a:spLocks noGrp="1"/>
          </p:cNvSpPr>
          <p:nvPr>
            <p:ph idx="1"/>
          </p:nvPr>
        </p:nvSpPr>
        <p:spPr>
          <a:xfrm>
            <a:off x="612648" y="1600200"/>
            <a:ext cx="8153400" cy="4953000"/>
          </a:xfrm>
        </p:spPr>
        <p:txBody>
          <a:bodyPr>
            <a:normAutofit fontScale="92500" lnSpcReduction="10000"/>
          </a:bodyPr>
          <a:lstStyle/>
          <a:p>
            <a:r>
              <a:rPr lang="en-US" dirty="0" smtClean="0"/>
              <a:t>Vehicles are evolving into mobile computing engines equipped with modern devices to satisfy our ever increasing “needs”</a:t>
            </a:r>
          </a:p>
          <a:p>
            <a:pPr lvl="1"/>
            <a:r>
              <a:rPr lang="en-US" dirty="0" smtClean="0"/>
              <a:t>Advanced On-Board-Units for communication</a:t>
            </a:r>
          </a:p>
          <a:p>
            <a:pPr lvl="1"/>
            <a:r>
              <a:rPr lang="en-US" dirty="0" smtClean="0"/>
              <a:t>Internet and cloud access</a:t>
            </a:r>
          </a:p>
          <a:p>
            <a:pPr lvl="1"/>
            <a:r>
              <a:rPr lang="en-US" dirty="0" smtClean="0"/>
              <a:t>Or even remote control</a:t>
            </a:r>
          </a:p>
          <a:p>
            <a:pPr lvl="1"/>
            <a:endParaRPr lang="en-US" dirty="0"/>
          </a:p>
          <a:p>
            <a:r>
              <a:rPr lang="en-US" b="1" dirty="0" smtClean="0"/>
              <a:t>However</a:t>
            </a:r>
          </a:p>
          <a:p>
            <a:pPr lvl="1"/>
            <a:r>
              <a:rPr lang="en-US" dirty="0" smtClean="0"/>
              <a:t>What if vehicles can be attacked, i.e., infected with </a:t>
            </a:r>
            <a:r>
              <a:rPr lang="en-US" dirty="0" smtClean="0"/>
              <a:t>malware</a:t>
            </a:r>
          </a:p>
          <a:p>
            <a:pPr lvl="1"/>
            <a:r>
              <a:rPr lang="en-US" b="1" dirty="0"/>
              <a:t>If your car is infected, then, anything that the infected computer is responsible for, is infected</a:t>
            </a:r>
          </a:p>
          <a:p>
            <a:pPr lvl="1"/>
            <a:endParaRPr lang="en-US" dirty="0" smtClean="0"/>
          </a:p>
        </p:txBody>
      </p:sp>
    </p:spTree>
    <p:extLst>
      <p:ext uri="{BB962C8B-B14F-4D97-AF65-F5344CB8AC3E}">
        <p14:creationId xmlns:p14="http://schemas.microsoft.com/office/powerpoint/2010/main" val="29039364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Carjacking cases</a:t>
            </a:r>
            <a:r>
              <a:rPr lang="en-US" b="1" dirty="0"/>
              <a:t>: Ford Escape </a:t>
            </a:r>
            <a:r>
              <a:rPr lang="en-US" b="1" dirty="0" smtClean="0"/>
              <a:t>&amp; Toyota </a:t>
            </a:r>
            <a:r>
              <a:rPr lang="en-US" b="1" dirty="0"/>
              <a:t>Prius</a:t>
            </a:r>
            <a:endParaRPr lang="en-US" b="1" dirty="0"/>
          </a:p>
        </p:txBody>
      </p:sp>
      <p:sp>
        <p:nvSpPr>
          <p:cNvPr id="3" name="Content Placeholder 2"/>
          <p:cNvSpPr>
            <a:spLocks noGrp="1"/>
          </p:cNvSpPr>
          <p:nvPr>
            <p:ph sz="quarter" idx="1"/>
          </p:nvPr>
        </p:nvSpPr>
        <p:spPr>
          <a:xfrm>
            <a:off x="381000" y="1600200"/>
            <a:ext cx="8610600" cy="2286000"/>
          </a:xfrm>
        </p:spPr>
        <p:txBody>
          <a:bodyPr>
            <a:normAutofit/>
          </a:bodyPr>
          <a:lstStyle/>
          <a:p>
            <a:r>
              <a:rPr lang="en-US" dirty="0"/>
              <a:t>Charlie </a:t>
            </a:r>
            <a:r>
              <a:rPr lang="en-US" dirty="0" smtClean="0"/>
              <a:t>Miller </a:t>
            </a:r>
            <a:r>
              <a:rPr lang="en-US" dirty="0"/>
              <a:t>and Chris </a:t>
            </a:r>
            <a:r>
              <a:rPr lang="en-US" dirty="0" err="1" smtClean="0"/>
              <a:t>Valasek</a:t>
            </a:r>
            <a:r>
              <a:rPr lang="en-US" dirty="0"/>
              <a:t> attack </a:t>
            </a:r>
            <a:r>
              <a:rPr lang="en-US" dirty="0" smtClean="0"/>
              <a:t>(with just a laptop </a:t>
            </a:r>
            <a:r>
              <a:rPr lang="en-US" dirty="0"/>
              <a:t>connected to </a:t>
            </a:r>
            <a:r>
              <a:rPr lang="en-US" dirty="0" smtClean="0"/>
              <a:t>the car’s diagnostics port)</a:t>
            </a:r>
          </a:p>
          <a:p>
            <a:r>
              <a:rPr lang="en-US" sz="1800" dirty="0"/>
              <a:t>http://www.forbes.com/sites/andygreenberg/2013/07/24/hackers-reveal-nasty-new-car-attacks-with-me-behind-the-wheel-video/#5daf8c025bf2</a:t>
            </a:r>
            <a:endParaRPr lang="en-US" dirty="0" smtClean="0"/>
          </a:p>
          <a:p>
            <a:pPr lvl="1"/>
            <a:r>
              <a:rPr lang="en-US" sz="1800" b="1" dirty="0" smtClean="0"/>
              <a:t>disabled the brakes</a:t>
            </a:r>
            <a:r>
              <a:rPr lang="en-US" sz="1800" b="1" dirty="0"/>
              <a:t>, honked the horn, jerked the seat belt, and commandeered the steering wheel</a:t>
            </a:r>
            <a:endParaRPr lang="en-US" sz="1500" b="1"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3931743"/>
            <a:ext cx="3933825" cy="224045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3306" y="3648406"/>
            <a:ext cx="4832094" cy="2980994"/>
          </a:xfrm>
          <a:prstGeom prst="rect">
            <a:avLst/>
          </a:prstGeom>
        </p:spPr>
      </p:pic>
    </p:spTree>
    <p:extLst>
      <p:ext uri="{BB962C8B-B14F-4D97-AF65-F5344CB8AC3E}">
        <p14:creationId xmlns:p14="http://schemas.microsoft.com/office/powerpoint/2010/main" val="33961654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Carjacking cases: Jeep Cherokee</a:t>
            </a:r>
            <a:endParaRPr lang="en-US" b="1" dirty="0"/>
          </a:p>
        </p:txBody>
      </p:sp>
      <p:sp>
        <p:nvSpPr>
          <p:cNvPr id="3" name="Content Placeholder 2"/>
          <p:cNvSpPr>
            <a:spLocks noGrp="1"/>
          </p:cNvSpPr>
          <p:nvPr>
            <p:ph sz="quarter" idx="1"/>
          </p:nvPr>
        </p:nvSpPr>
        <p:spPr>
          <a:xfrm>
            <a:off x="381000" y="1600200"/>
            <a:ext cx="8610600" cy="2286000"/>
          </a:xfrm>
        </p:spPr>
        <p:txBody>
          <a:bodyPr>
            <a:normAutofit fontScale="77500" lnSpcReduction="20000"/>
          </a:bodyPr>
          <a:lstStyle/>
          <a:p>
            <a:r>
              <a:rPr lang="en-US" dirty="0"/>
              <a:t>Charlie </a:t>
            </a:r>
            <a:r>
              <a:rPr lang="en-US" dirty="0" smtClean="0"/>
              <a:t>Miller </a:t>
            </a:r>
            <a:r>
              <a:rPr lang="en-US" dirty="0"/>
              <a:t>and Chris </a:t>
            </a:r>
            <a:r>
              <a:rPr lang="en-US" dirty="0" err="1" smtClean="0"/>
              <a:t>Valasek</a:t>
            </a:r>
            <a:r>
              <a:rPr lang="en-US" dirty="0" smtClean="0"/>
              <a:t> (wirelessly) attack a Cherokee</a:t>
            </a:r>
          </a:p>
          <a:p>
            <a:r>
              <a:rPr lang="en-US" sz="2300" dirty="0"/>
              <a:t>http://www.wired.com/2015/07/hackers-remotely-kill-jeep-highway/</a:t>
            </a:r>
            <a:endParaRPr lang="en-US" dirty="0" smtClean="0"/>
          </a:p>
          <a:p>
            <a:pPr lvl="1"/>
            <a:r>
              <a:rPr lang="en-US" sz="1800" b="1" dirty="0"/>
              <a:t>the vents in the Jeep Cherokee started blasting cold air at the maximum setting, chilling the sweat on my back through the in-seat climate control system. Next the radio switched to the local hip hop station and began blaring </a:t>
            </a:r>
            <a:r>
              <a:rPr lang="en-US" sz="1800" b="1" dirty="0" err="1"/>
              <a:t>Skee</a:t>
            </a:r>
            <a:r>
              <a:rPr lang="en-US" sz="1800" b="1" dirty="0"/>
              <a:t>-lo at full volume. I spun the control knob left and hit the power button, to no avail. Then the windshield wipers turned on, and wiper fluid blurred the </a:t>
            </a:r>
            <a:r>
              <a:rPr lang="en-US" sz="1800" b="1" dirty="0" smtClean="0"/>
              <a:t>glass</a:t>
            </a:r>
            <a:endParaRPr lang="en-US" sz="1800" b="1" dirty="0"/>
          </a:p>
          <a:p>
            <a:pPr lvl="1"/>
            <a:r>
              <a:rPr lang="en-US" sz="1800" b="1" dirty="0"/>
              <a:t>zero-day </a:t>
            </a:r>
            <a:r>
              <a:rPr lang="en-US" sz="1800" b="1" dirty="0" smtClean="0"/>
              <a:t>exploit</a:t>
            </a:r>
          </a:p>
          <a:p>
            <a:pPr lvl="2"/>
            <a:r>
              <a:rPr lang="en-US" sz="1500" b="1" dirty="0"/>
              <a:t>software that lets hackers send commands through the Jeep’s entertainment system to its dashboard functions, steering, brakes, and transmission, all from a laptop that may be across the country</a:t>
            </a:r>
            <a:endParaRPr lang="en-US" sz="15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3657600"/>
            <a:ext cx="4419600" cy="29464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3600" y="3581400"/>
            <a:ext cx="4165600" cy="3124200"/>
          </a:xfrm>
          <a:prstGeom prst="rect">
            <a:avLst/>
          </a:prstGeom>
        </p:spPr>
      </p:pic>
    </p:spTree>
    <p:extLst>
      <p:ext uri="{BB962C8B-B14F-4D97-AF65-F5344CB8AC3E}">
        <p14:creationId xmlns:p14="http://schemas.microsoft.com/office/powerpoint/2010/main" val="42614819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Carjacking cases: Tesla model S</a:t>
            </a:r>
            <a:endParaRPr lang="en-US" b="1" dirty="0"/>
          </a:p>
        </p:txBody>
      </p:sp>
      <p:sp>
        <p:nvSpPr>
          <p:cNvPr id="3" name="Content Placeholder 2"/>
          <p:cNvSpPr>
            <a:spLocks noGrp="1"/>
          </p:cNvSpPr>
          <p:nvPr>
            <p:ph sz="quarter" idx="1"/>
          </p:nvPr>
        </p:nvSpPr>
        <p:spPr>
          <a:xfrm>
            <a:off x="381000" y="1600200"/>
            <a:ext cx="8610600" cy="2286000"/>
          </a:xfrm>
        </p:spPr>
        <p:txBody>
          <a:bodyPr>
            <a:normAutofit fontScale="85000" lnSpcReduction="10000"/>
          </a:bodyPr>
          <a:lstStyle/>
          <a:p>
            <a:r>
              <a:rPr lang="en-US" b="1" dirty="0" smtClean="0"/>
              <a:t>Kevin </a:t>
            </a:r>
            <a:r>
              <a:rPr lang="en-US" b="1" dirty="0"/>
              <a:t>Mahaffey</a:t>
            </a:r>
            <a:r>
              <a:rPr lang="en-US" dirty="0"/>
              <a:t> </a:t>
            </a:r>
            <a:r>
              <a:rPr lang="en-US" dirty="0" smtClean="0"/>
              <a:t>(co-founder </a:t>
            </a:r>
            <a:r>
              <a:rPr lang="en-US" dirty="0"/>
              <a:t>and CTO of security firm Lookout </a:t>
            </a:r>
            <a:r>
              <a:rPr lang="en-US" dirty="0" smtClean="0"/>
              <a:t>) and </a:t>
            </a:r>
            <a:r>
              <a:rPr lang="en-US" b="1" dirty="0" smtClean="0"/>
              <a:t>Marc Rogers</a:t>
            </a:r>
            <a:r>
              <a:rPr lang="en-US" dirty="0" smtClean="0"/>
              <a:t> (principal </a:t>
            </a:r>
            <a:r>
              <a:rPr lang="en-US" dirty="0"/>
              <a:t>security researcher for </a:t>
            </a:r>
            <a:r>
              <a:rPr lang="en-US" dirty="0" err="1" smtClean="0"/>
              <a:t>CloudFlare</a:t>
            </a:r>
            <a:r>
              <a:rPr lang="en-US" dirty="0" smtClean="0"/>
              <a:t>)</a:t>
            </a:r>
          </a:p>
          <a:p>
            <a:r>
              <a:rPr lang="en-US" sz="2300" dirty="0"/>
              <a:t>http://www.wired.com/2015/08/researchers-hacked-model-s-teslas-already/</a:t>
            </a:r>
            <a:endParaRPr lang="en-US" dirty="0" smtClean="0"/>
          </a:p>
          <a:p>
            <a:pPr lvl="1"/>
            <a:r>
              <a:rPr lang="en-US" sz="1800" b="1" dirty="0" smtClean="0"/>
              <a:t>Found six </a:t>
            </a:r>
            <a:r>
              <a:rPr lang="en-US" sz="1800" b="1" dirty="0"/>
              <a:t>vulnerabilities in the car’s systems</a:t>
            </a:r>
          </a:p>
          <a:p>
            <a:pPr lvl="1"/>
            <a:r>
              <a:rPr lang="en-US" sz="1800" b="1" dirty="0"/>
              <a:t>Security holes allowed a criminal take a PC, physically connect it to the Ethernet network inside of a car and use a software command to dash </a:t>
            </a:r>
            <a:r>
              <a:rPr lang="en-US" sz="1800" b="1" dirty="0" smtClean="0"/>
              <a:t>away. Alternatively</a:t>
            </a:r>
            <a:r>
              <a:rPr lang="en-US" sz="1800" b="1" dirty="0"/>
              <a:t>, malefactors could infect the system with a Trojan, which would let them cut an engine remotely, with a person driving the car</a:t>
            </a:r>
            <a:endParaRPr lang="en-US" sz="1500" b="1"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3810000"/>
            <a:ext cx="4462416" cy="292846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3810000"/>
            <a:ext cx="3962400" cy="2928461"/>
          </a:xfrm>
          <a:prstGeom prst="rect">
            <a:avLst/>
          </a:prstGeom>
        </p:spPr>
      </p:pic>
    </p:spTree>
    <p:extLst>
      <p:ext uri="{BB962C8B-B14F-4D97-AF65-F5344CB8AC3E}">
        <p14:creationId xmlns:p14="http://schemas.microsoft.com/office/powerpoint/2010/main" val="19370907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What can we do?</a:t>
            </a:r>
            <a:br>
              <a:rPr lang="en-US" b="1" dirty="0" smtClean="0"/>
            </a:br>
            <a:r>
              <a:rPr lang="en-US" b="1" dirty="0" smtClean="0"/>
              <a:t>(use cases)</a:t>
            </a:r>
            <a:endParaRPr lang="en-US" b="1" dirty="0"/>
          </a:p>
        </p:txBody>
      </p:sp>
      <p:sp>
        <p:nvSpPr>
          <p:cNvPr id="3" name="Content Placeholder 2"/>
          <p:cNvSpPr>
            <a:spLocks noGrp="1"/>
          </p:cNvSpPr>
          <p:nvPr>
            <p:ph sz="quarter" idx="1"/>
          </p:nvPr>
        </p:nvSpPr>
        <p:spPr/>
        <p:txBody>
          <a:bodyPr/>
          <a:lstStyle/>
          <a:p>
            <a:r>
              <a:rPr lang="en-US" dirty="0" smtClean="0"/>
              <a:t>If the malware is ‘</a:t>
            </a:r>
            <a:r>
              <a:rPr lang="en-US" b="1" dirty="0" smtClean="0"/>
              <a:t>known</a:t>
            </a:r>
            <a:r>
              <a:rPr lang="en-US" dirty="0" smtClean="0"/>
              <a:t>’, then a patch can be downloaded and installed, e.g., via 4G communication, and thus cure the vehicle</a:t>
            </a:r>
          </a:p>
          <a:p>
            <a:r>
              <a:rPr lang="en-US" b="1" dirty="0" smtClean="0"/>
              <a:t>However</a:t>
            </a:r>
            <a:r>
              <a:rPr lang="en-US" dirty="0" smtClean="0"/>
              <a:t> if the virus is </a:t>
            </a:r>
            <a:r>
              <a:rPr lang="en-US" b="1" dirty="0" smtClean="0"/>
              <a:t>novel</a:t>
            </a:r>
            <a:r>
              <a:rPr lang="en-US" dirty="0" smtClean="0"/>
              <a:t>, a questionable amount of time may pass until an appropriate patch is ready for dispatching</a:t>
            </a:r>
          </a:p>
          <a:p>
            <a:r>
              <a:rPr lang="en-US" b="1" dirty="0" smtClean="0"/>
              <a:t>Moreover </a:t>
            </a:r>
            <a:r>
              <a:rPr lang="en-US" dirty="0" smtClean="0"/>
              <a:t>there are cases so severe which require physical interference to remove infection, e.g., the tesla case</a:t>
            </a:r>
            <a:endParaRPr lang="en-US" b="1" dirty="0"/>
          </a:p>
        </p:txBody>
      </p:sp>
    </p:spTree>
    <p:extLst>
      <p:ext uri="{BB962C8B-B14F-4D97-AF65-F5344CB8AC3E}">
        <p14:creationId xmlns:p14="http://schemas.microsoft.com/office/powerpoint/2010/main" val="1289806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 complex network approach</a:t>
            </a:r>
            <a:br>
              <a:rPr lang="en-US" b="1" dirty="0" smtClean="0"/>
            </a:br>
            <a:r>
              <a:rPr lang="en-US" b="1" dirty="0" smtClean="0"/>
              <a:t>(intuition)</a:t>
            </a:r>
            <a:endParaRPr lang="en-US" b="1" dirty="0"/>
          </a:p>
        </p:txBody>
      </p:sp>
      <p:sp>
        <p:nvSpPr>
          <p:cNvPr id="3" name="Content Placeholder 2"/>
          <p:cNvSpPr>
            <a:spLocks noGrp="1"/>
          </p:cNvSpPr>
          <p:nvPr>
            <p:ph sz="quarter" idx="1"/>
          </p:nvPr>
        </p:nvSpPr>
        <p:spPr/>
        <p:txBody>
          <a:bodyPr>
            <a:normAutofit/>
          </a:bodyPr>
          <a:lstStyle/>
          <a:p>
            <a:r>
              <a:rPr lang="en-US" b="1" dirty="0" smtClean="0"/>
              <a:t>We</a:t>
            </a:r>
            <a:r>
              <a:rPr lang="en-US" dirty="0" smtClean="0"/>
              <a:t> </a:t>
            </a:r>
            <a:r>
              <a:rPr lang="en-US" b="1" dirty="0" smtClean="0"/>
              <a:t>may not </a:t>
            </a:r>
            <a:r>
              <a:rPr lang="en-US" dirty="0" smtClean="0"/>
              <a:t>be able (currently) to ‘heal’ an infected vehicle, </a:t>
            </a:r>
            <a:r>
              <a:rPr lang="en-US" b="1" dirty="0" smtClean="0"/>
              <a:t>we</a:t>
            </a:r>
            <a:r>
              <a:rPr lang="en-US" dirty="0" smtClean="0"/>
              <a:t> </a:t>
            </a:r>
            <a:r>
              <a:rPr lang="en-US" b="1" dirty="0" smtClean="0"/>
              <a:t>can however</a:t>
            </a:r>
            <a:r>
              <a:rPr lang="en-US" dirty="0" smtClean="0"/>
              <a:t> inform the rest of the vehicular network for its presence</a:t>
            </a:r>
            <a:endParaRPr lang="el-GR" dirty="0" smtClean="0"/>
          </a:p>
          <a:p>
            <a:r>
              <a:rPr lang="en-US" dirty="0" smtClean="0"/>
              <a:t>Vehicles informed of infected vehicle ids will shut communication with those vehicles</a:t>
            </a:r>
          </a:p>
          <a:p>
            <a:endParaRPr lang="en-US" dirty="0" smtClean="0"/>
          </a:p>
          <a:p>
            <a:r>
              <a:rPr lang="en-US" b="1" dirty="0" smtClean="0"/>
              <a:t>Intuition</a:t>
            </a:r>
            <a:r>
              <a:rPr lang="en-US" dirty="0" smtClean="0"/>
              <a:t>: complex networks literature: </a:t>
            </a:r>
            <a:r>
              <a:rPr lang="en-US" i="1" dirty="0"/>
              <a:t>competing memes propagation on </a:t>
            </a:r>
            <a:r>
              <a:rPr lang="en-US" i="1" dirty="0" smtClean="0"/>
              <a:t>networks</a:t>
            </a:r>
            <a:r>
              <a:rPr lang="en-US" dirty="0" smtClean="0"/>
              <a:t>, i.e., the meme which reaches more nodes, i.e., vehicles, </a:t>
            </a:r>
            <a:r>
              <a:rPr lang="en-US" b="1" dirty="0" smtClean="0"/>
              <a:t>wins</a:t>
            </a:r>
            <a:r>
              <a:rPr lang="en-US" dirty="0" smtClean="0"/>
              <a:t>!</a:t>
            </a:r>
            <a:endParaRPr lang="en-US" dirty="0"/>
          </a:p>
        </p:txBody>
      </p:sp>
    </p:spTree>
    <p:extLst>
      <p:ext uri="{BB962C8B-B14F-4D97-AF65-F5344CB8AC3E}">
        <p14:creationId xmlns:p14="http://schemas.microsoft.com/office/powerpoint/2010/main" val="285408909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589</TotalTime>
  <Words>1592</Words>
  <Application>Microsoft Office PowerPoint</Application>
  <PresentationFormat>On-screen Show (4:3)</PresentationFormat>
  <Paragraphs>172</Paragraphs>
  <Slides>26</Slides>
  <Notes>17</Notes>
  <HiddenSlides>1</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Median</vt:lpstr>
      <vt:lpstr>Blocking Epidemic Propagation in Vehicular Networks</vt:lpstr>
      <vt:lpstr>VANET in 3 words: Moving &amp; Sensing &amp; Sharing</vt:lpstr>
      <vt:lpstr>Applications</vt:lpstr>
      <vt:lpstr>Infected Vehicles?</vt:lpstr>
      <vt:lpstr>Carjacking cases: Ford Escape &amp; Toyota Prius</vt:lpstr>
      <vt:lpstr>Carjacking cases: Jeep Cherokee</vt:lpstr>
      <vt:lpstr>Carjacking cases: Tesla model S</vt:lpstr>
      <vt:lpstr>What can we do? (use cases)</vt:lpstr>
      <vt:lpstr>A complex network approach (intuition)</vt:lpstr>
      <vt:lpstr> Separating Disinfection from Epidemic Blocking (prerequisites)</vt:lpstr>
      <vt:lpstr>Proposed Mechanism(1/3)</vt:lpstr>
      <vt:lpstr>Proposed Mechanism(2/3)</vt:lpstr>
      <vt:lpstr>Proposed Mechanism(3/3)</vt:lpstr>
      <vt:lpstr>Overview</vt:lpstr>
      <vt:lpstr>Virus Propagation</vt:lpstr>
      <vt:lpstr>Simulation Setup</vt:lpstr>
      <vt:lpstr>Simulation Map</vt:lpstr>
      <vt:lpstr>Simulation Parameters</vt:lpstr>
      <vt:lpstr>Vehicle Density &amp; Different Initial Spreader</vt:lpstr>
      <vt:lpstr>Infected Vehicle Nodes</vt:lpstr>
      <vt:lpstr>Impact of Infection Delay</vt:lpstr>
      <vt:lpstr>Impact of Virus Strength</vt:lpstr>
      <vt:lpstr>Impact of Different Cut Methods</vt:lpstr>
      <vt:lpstr>Conclusion</vt:lpstr>
      <vt:lpstr>Questions</vt:lpstr>
      <vt:lpstr>Different Areas in the map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Blocking Epidemic Propagation in Vehicular Networks</dc:title>
  <dc:creator>Pavlos Basaras</dc:creator>
  <cp:lastModifiedBy>dkatsar</cp:lastModifiedBy>
  <cp:revision>409</cp:revision>
  <dcterms:created xsi:type="dcterms:W3CDTF">2006-08-16T00:00:00Z</dcterms:created>
  <dcterms:modified xsi:type="dcterms:W3CDTF">2016-01-27T20:02:03Z</dcterms:modified>
</cp:coreProperties>
</file>